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67" r:id="rId2"/>
    <p:sldMasterId id="2147483679" r:id="rId3"/>
    <p:sldMasterId id="2147483686" r:id="rId4"/>
    <p:sldMasterId id="2147483702" r:id="rId5"/>
  </p:sldMasterIdLst>
  <p:notesMasterIdLst>
    <p:notesMasterId r:id="rId70"/>
  </p:notesMasterIdLst>
  <p:sldIdLst>
    <p:sldId id="257" r:id="rId6"/>
    <p:sldId id="352" r:id="rId7"/>
    <p:sldId id="353" r:id="rId8"/>
    <p:sldId id="354" r:id="rId9"/>
    <p:sldId id="314" r:id="rId10"/>
    <p:sldId id="356" r:id="rId11"/>
    <p:sldId id="355" r:id="rId12"/>
    <p:sldId id="312" r:id="rId13"/>
    <p:sldId id="259" r:id="rId14"/>
    <p:sldId id="260" r:id="rId15"/>
    <p:sldId id="261" r:id="rId16"/>
    <p:sldId id="338" r:id="rId17"/>
    <p:sldId id="339" r:id="rId18"/>
    <p:sldId id="340" r:id="rId19"/>
    <p:sldId id="341" r:id="rId20"/>
    <p:sldId id="342" r:id="rId21"/>
    <p:sldId id="343" r:id="rId22"/>
    <p:sldId id="344" r:id="rId23"/>
    <p:sldId id="345" r:id="rId24"/>
    <p:sldId id="269" r:id="rId25"/>
    <p:sldId id="270" r:id="rId26"/>
    <p:sldId id="271" r:id="rId27"/>
    <p:sldId id="272" r:id="rId28"/>
    <p:sldId id="273" r:id="rId29"/>
    <p:sldId id="315" r:id="rId30"/>
    <p:sldId id="316" r:id="rId31"/>
    <p:sldId id="317" r:id="rId32"/>
    <p:sldId id="318" r:id="rId33"/>
    <p:sldId id="319" r:id="rId34"/>
    <p:sldId id="357" r:id="rId35"/>
    <p:sldId id="274" r:id="rId36"/>
    <p:sldId id="277" r:id="rId37"/>
    <p:sldId id="278" r:id="rId38"/>
    <p:sldId id="275" r:id="rId39"/>
    <p:sldId id="320" r:id="rId40"/>
    <p:sldId id="321" r:id="rId41"/>
    <p:sldId id="284" r:id="rId42"/>
    <p:sldId id="347" r:id="rId43"/>
    <p:sldId id="285" r:id="rId44"/>
    <p:sldId id="286" r:id="rId45"/>
    <p:sldId id="287" r:id="rId46"/>
    <p:sldId id="288" r:id="rId47"/>
    <p:sldId id="363" r:id="rId48"/>
    <p:sldId id="289" r:id="rId49"/>
    <p:sldId id="290" r:id="rId50"/>
    <p:sldId id="291" r:id="rId51"/>
    <p:sldId id="292" r:id="rId52"/>
    <p:sldId id="293" r:id="rId53"/>
    <p:sldId id="294" r:id="rId54"/>
    <p:sldId id="295" r:id="rId55"/>
    <p:sldId id="361" r:id="rId56"/>
    <p:sldId id="360" r:id="rId57"/>
    <p:sldId id="296" r:id="rId58"/>
    <p:sldId id="323" r:id="rId59"/>
    <p:sldId id="326" r:id="rId60"/>
    <p:sldId id="349" r:id="rId61"/>
    <p:sldId id="337" r:id="rId62"/>
    <p:sldId id="328" r:id="rId63"/>
    <p:sldId id="329" r:id="rId64"/>
    <p:sldId id="330" r:id="rId65"/>
    <p:sldId id="331" r:id="rId66"/>
    <p:sldId id="333" r:id="rId67"/>
    <p:sldId id="350" r:id="rId68"/>
    <p:sldId id="362" r:id="rId6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4660"/>
  </p:normalViewPr>
  <p:slideViewPr>
    <p:cSldViewPr>
      <p:cViewPr varScale="1">
        <p:scale>
          <a:sx n="108" d="100"/>
          <a:sy n="108" d="100"/>
        </p:scale>
        <p:origin x="1926"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1B628-8293-499B-83CF-2A492731E6D2}" type="datetimeFigureOut">
              <a:rPr lang="zh-CN" altLang="en-US" smtClean="0"/>
              <a:t>2025/6/9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A3373-EDD2-4C75-A356-94D482ACA799}" type="slidenum">
              <a:rPr lang="zh-CN" altLang="en-US" smtClean="0"/>
              <a:t>‹#›</a:t>
            </a:fld>
            <a:endParaRPr lang="zh-CN" altLang="en-US"/>
          </a:p>
        </p:txBody>
      </p:sp>
    </p:spTree>
    <p:extLst>
      <p:ext uri="{BB962C8B-B14F-4D97-AF65-F5344CB8AC3E}">
        <p14:creationId xmlns:p14="http://schemas.microsoft.com/office/powerpoint/2010/main" val="1273189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4A3373-EDD2-4C75-A356-94D482ACA799}" type="slidenum">
              <a:rPr lang="zh-CN" altLang="en-US" smtClean="0"/>
              <a:t>41</a:t>
            </a:fld>
            <a:endParaRPr lang="zh-CN" altLang="en-US"/>
          </a:p>
        </p:txBody>
      </p:sp>
    </p:spTree>
    <p:extLst>
      <p:ext uri="{BB962C8B-B14F-4D97-AF65-F5344CB8AC3E}">
        <p14:creationId xmlns:p14="http://schemas.microsoft.com/office/powerpoint/2010/main" val="246480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4A3373-EDD2-4C75-A356-94D482ACA799}" type="slidenum">
              <a:rPr lang="zh-CN" altLang="en-US" smtClean="0"/>
              <a:t>45</a:t>
            </a:fld>
            <a:endParaRPr lang="zh-CN" altLang="en-US"/>
          </a:p>
        </p:txBody>
      </p:sp>
    </p:spTree>
    <p:extLst>
      <p:ext uri="{BB962C8B-B14F-4D97-AF65-F5344CB8AC3E}">
        <p14:creationId xmlns:p14="http://schemas.microsoft.com/office/powerpoint/2010/main" val="2905487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4994" name="Freeform 2"/>
          <p:cNvSpPr>
            <a:spLocks/>
          </p:cNvSpPr>
          <p:nvPr/>
        </p:nvSpPr>
        <p:spPr bwMode="auto">
          <a:xfrm>
            <a:off x="4760913" y="20638"/>
            <a:ext cx="4438650" cy="4038600"/>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headEnd/>
            <a:tailEnd/>
          </a:ln>
        </p:spPr>
        <p:txBody>
          <a:bodyPr/>
          <a:lstStyle/>
          <a:p>
            <a:endParaRPr lang="zh-CN" altLang="en-US"/>
          </a:p>
        </p:txBody>
      </p:sp>
      <p:grpSp>
        <p:nvGrpSpPr>
          <p:cNvPr id="84995" name="Group 3"/>
          <p:cNvGrpSpPr>
            <a:grpSpLocks/>
          </p:cNvGrpSpPr>
          <p:nvPr/>
        </p:nvGrpSpPr>
        <p:grpSpPr bwMode="auto">
          <a:xfrm>
            <a:off x="4572000" y="28575"/>
            <a:ext cx="4756150" cy="4338638"/>
            <a:chOff x="2918" y="18"/>
            <a:chExt cx="2958" cy="2699"/>
          </a:xfrm>
        </p:grpSpPr>
        <p:sp>
          <p:nvSpPr>
            <p:cNvPr id="84996" name="Freeform 4"/>
            <p:cNvSpPr>
              <a:spLocks/>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headEnd/>
              <a:tailEnd/>
            </a:ln>
          </p:spPr>
          <p:txBody>
            <a:bodyPr/>
            <a:lstStyle/>
            <a:p>
              <a:endParaRPr lang="zh-CN" altLang="en-US"/>
            </a:p>
          </p:txBody>
        </p:sp>
        <p:sp>
          <p:nvSpPr>
            <p:cNvPr id="84997" name="Freeform 5"/>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headEnd/>
              <a:tailEnd/>
            </a:ln>
          </p:spPr>
          <p:txBody>
            <a:bodyPr/>
            <a:lstStyle/>
            <a:p>
              <a:endParaRPr lang="zh-CN" altLang="en-US"/>
            </a:p>
          </p:txBody>
        </p:sp>
        <p:sp>
          <p:nvSpPr>
            <p:cNvPr id="84998" name="Freeform 6"/>
            <p:cNvSpPr>
              <a:spLocks/>
            </p:cNvSpPr>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headEnd/>
              <a:tailEnd/>
            </a:ln>
          </p:spPr>
          <p:txBody>
            <a:bodyPr/>
            <a:lstStyle/>
            <a:p>
              <a:endParaRPr lang="zh-CN" altLang="en-US"/>
            </a:p>
          </p:txBody>
        </p:sp>
        <p:sp>
          <p:nvSpPr>
            <p:cNvPr id="84999" name="Freeform 7"/>
            <p:cNvSpPr>
              <a:spLocks/>
            </p:cNvSpPr>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headEnd/>
              <a:tailEnd/>
            </a:ln>
          </p:spPr>
          <p:txBody>
            <a:bodyPr/>
            <a:lstStyle/>
            <a:p>
              <a:endParaRPr lang="zh-CN" altLang="en-US"/>
            </a:p>
          </p:txBody>
        </p:sp>
        <p:sp>
          <p:nvSpPr>
            <p:cNvPr id="85000" name="Freeform 8"/>
            <p:cNvSpPr>
              <a:spLocks/>
            </p:cNvSpPr>
            <p:nvPr/>
          </p:nvSpPr>
          <p:spPr bwMode="auto">
            <a:xfrm>
              <a:off x="3272" y="645"/>
              <a:ext cx="683"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headEnd/>
              <a:tailEnd/>
            </a:ln>
          </p:spPr>
          <p:txBody>
            <a:bodyPr/>
            <a:lstStyle/>
            <a:p>
              <a:endParaRPr lang="zh-CN" altLang="en-US"/>
            </a:p>
          </p:txBody>
        </p:sp>
        <p:sp>
          <p:nvSpPr>
            <p:cNvPr id="85001" name="Freeform 9"/>
            <p:cNvSpPr>
              <a:spLocks/>
            </p:cNvSpPr>
            <p:nvPr/>
          </p:nvSpPr>
          <p:spPr bwMode="auto">
            <a:xfrm>
              <a:off x="4046" y="1545"/>
              <a:ext cx="490" cy="515"/>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headEnd/>
              <a:tailEnd/>
            </a:ln>
          </p:spPr>
          <p:txBody>
            <a:bodyPr/>
            <a:lstStyle/>
            <a:p>
              <a:endParaRPr lang="zh-CN" altLang="en-US"/>
            </a:p>
          </p:txBody>
        </p:sp>
        <p:sp>
          <p:nvSpPr>
            <p:cNvPr id="85002" name="Freeform 10"/>
            <p:cNvSpPr>
              <a:spLocks/>
            </p:cNvSpPr>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headEnd/>
              <a:tailEnd/>
            </a:ln>
          </p:spPr>
          <p:txBody>
            <a:bodyPr/>
            <a:lstStyle/>
            <a:p>
              <a:endParaRPr lang="zh-CN" altLang="en-US"/>
            </a:p>
          </p:txBody>
        </p:sp>
        <p:sp>
          <p:nvSpPr>
            <p:cNvPr id="85003" name="Freeform 11"/>
            <p:cNvSpPr>
              <a:spLocks/>
            </p:cNvSpPr>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headEnd/>
              <a:tailEnd/>
            </a:ln>
          </p:spPr>
          <p:txBody>
            <a:bodyPr/>
            <a:lstStyle/>
            <a:p>
              <a:endParaRPr lang="zh-CN" altLang="en-US"/>
            </a:p>
          </p:txBody>
        </p:sp>
        <p:sp>
          <p:nvSpPr>
            <p:cNvPr id="85004" name="Freeform 12"/>
            <p:cNvSpPr>
              <a:spLocks/>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headEnd/>
              <a:tailEnd/>
            </a:ln>
          </p:spPr>
          <p:txBody>
            <a:bodyPr/>
            <a:lstStyle/>
            <a:p>
              <a:endParaRPr lang="zh-CN" altLang="en-US"/>
            </a:p>
          </p:txBody>
        </p:sp>
        <p:sp>
          <p:nvSpPr>
            <p:cNvPr id="85005" name="Freeform 13"/>
            <p:cNvSpPr>
              <a:spLocks/>
            </p:cNvSpPr>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headEnd/>
              <a:tailEnd/>
            </a:ln>
          </p:spPr>
          <p:txBody>
            <a:bodyPr/>
            <a:lstStyle/>
            <a:p>
              <a:endParaRPr lang="zh-CN" altLang="en-US"/>
            </a:p>
          </p:txBody>
        </p:sp>
        <p:sp>
          <p:nvSpPr>
            <p:cNvPr id="85006" name="Freeform 14"/>
            <p:cNvSpPr>
              <a:spLocks/>
            </p:cNvSpPr>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headEnd/>
              <a:tailEnd/>
            </a:ln>
          </p:spPr>
          <p:txBody>
            <a:bodyPr/>
            <a:lstStyle/>
            <a:p>
              <a:endParaRPr lang="zh-CN" altLang="en-US"/>
            </a:p>
          </p:txBody>
        </p:sp>
        <p:sp>
          <p:nvSpPr>
            <p:cNvPr id="85007" name="Freeform 15"/>
            <p:cNvSpPr>
              <a:spLocks/>
            </p:cNvSpPr>
            <p:nvPr/>
          </p:nvSpPr>
          <p:spPr bwMode="auto">
            <a:xfrm>
              <a:off x="5042" y="1656"/>
              <a:ext cx="581"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headEnd/>
              <a:tailEnd/>
            </a:ln>
          </p:spPr>
          <p:txBody>
            <a:bodyPr/>
            <a:lstStyle/>
            <a:p>
              <a:endParaRPr lang="zh-CN" altLang="en-US"/>
            </a:p>
          </p:txBody>
        </p:sp>
        <p:sp>
          <p:nvSpPr>
            <p:cNvPr id="85008" name="Freeform 16"/>
            <p:cNvSpPr>
              <a:spLocks/>
            </p:cNvSpPr>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headEnd/>
              <a:tailEnd/>
            </a:ln>
          </p:spPr>
          <p:txBody>
            <a:bodyPr/>
            <a:lstStyle/>
            <a:p>
              <a:endParaRPr lang="zh-CN" altLang="en-US"/>
            </a:p>
          </p:txBody>
        </p:sp>
      </p:grpSp>
      <p:grpSp>
        <p:nvGrpSpPr>
          <p:cNvPr id="85009" name="Group 17"/>
          <p:cNvGrpSpPr>
            <a:grpSpLocks/>
          </p:cNvGrpSpPr>
          <p:nvPr/>
        </p:nvGrpSpPr>
        <p:grpSpPr bwMode="auto">
          <a:xfrm>
            <a:off x="554038" y="36513"/>
            <a:ext cx="7891462" cy="6821487"/>
            <a:chOff x="349" y="23"/>
            <a:chExt cx="4971" cy="4297"/>
          </a:xfrm>
        </p:grpSpPr>
        <p:sp>
          <p:nvSpPr>
            <p:cNvPr id="85010" name="Rectangle 18"/>
            <p:cNvSpPr>
              <a:spLocks noChangeArrowheads="1"/>
            </p:cNvSpPr>
            <p:nvPr/>
          </p:nvSpPr>
          <p:spPr bwMode="auto">
            <a:xfrm>
              <a:off x="384"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11" name="Freeform 19"/>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2" name="Freeform 20"/>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3" name="Freeform 21"/>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4" name="Freeform 22"/>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5" name="Freeform 23"/>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6" name="Freeform 24"/>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7" name="Freeform 25"/>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8" name="Freeform 26"/>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9" name="Freeform 27"/>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0" name="Freeform 28"/>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1" name="Rectangle 29"/>
            <p:cNvSpPr>
              <a:spLocks noChangeArrowheads="1"/>
            </p:cNvSpPr>
            <p:nvPr/>
          </p:nvSpPr>
          <p:spPr bwMode="auto">
            <a:xfrm>
              <a:off x="384"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22" name="Rectangle 30"/>
            <p:cNvSpPr>
              <a:spLocks noChangeArrowheads="1"/>
            </p:cNvSpPr>
            <p:nvPr/>
          </p:nvSpPr>
          <p:spPr bwMode="auto">
            <a:xfrm>
              <a:off x="829"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23" name="Freeform 31"/>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4" name="Freeform 32"/>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5" name="Freeform 33"/>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6" name="Freeform 34"/>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7" name="Freeform 35"/>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8" name="Freeform 36"/>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9" name="Freeform 37"/>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0" name="Freeform 38"/>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1" name="Freeform 39"/>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2" name="Freeform 40"/>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3" name="Rectangle 41"/>
            <p:cNvSpPr>
              <a:spLocks noChangeArrowheads="1"/>
            </p:cNvSpPr>
            <p:nvPr/>
          </p:nvSpPr>
          <p:spPr bwMode="auto">
            <a:xfrm>
              <a:off x="829"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34" name="Rectangle 42"/>
            <p:cNvSpPr>
              <a:spLocks noChangeArrowheads="1"/>
            </p:cNvSpPr>
            <p:nvPr/>
          </p:nvSpPr>
          <p:spPr bwMode="auto">
            <a:xfrm>
              <a:off x="1279"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35" name="Freeform 43"/>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6" name="Freeform 44"/>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7" name="Freeform 45"/>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8" name="Freeform 46"/>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9" name="Freeform 47"/>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0" name="Freeform 48"/>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1" name="Freeform 49"/>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2" name="Freeform 50"/>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3" name="Freeform 51"/>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4" name="Freeform 52"/>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5" name="Rectangle 53"/>
            <p:cNvSpPr>
              <a:spLocks noChangeArrowheads="1"/>
            </p:cNvSpPr>
            <p:nvPr/>
          </p:nvSpPr>
          <p:spPr bwMode="auto">
            <a:xfrm>
              <a:off x="1279"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46" name="Rectangle 54"/>
            <p:cNvSpPr>
              <a:spLocks noChangeArrowheads="1"/>
            </p:cNvSpPr>
            <p:nvPr/>
          </p:nvSpPr>
          <p:spPr bwMode="auto">
            <a:xfrm>
              <a:off x="1724"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47" name="Freeform 55"/>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8" name="Freeform 56"/>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9" name="Freeform 57"/>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0" name="Freeform 58"/>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1" name="Freeform 59"/>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2" name="Freeform 60"/>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3" name="Freeform 61"/>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4" name="Freeform 62"/>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5" name="Freeform 63"/>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6" name="Freeform 64"/>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7" name="Rectangle 65"/>
            <p:cNvSpPr>
              <a:spLocks noChangeArrowheads="1"/>
            </p:cNvSpPr>
            <p:nvPr/>
          </p:nvSpPr>
          <p:spPr bwMode="auto">
            <a:xfrm>
              <a:off x="1724"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58" name="Rectangle 66"/>
            <p:cNvSpPr>
              <a:spLocks noChangeArrowheads="1"/>
            </p:cNvSpPr>
            <p:nvPr/>
          </p:nvSpPr>
          <p:spPr bwMode="auto">
            <a:xfrm>
              <a:off x="2169"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59" name="Freeform 67"/>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0" name="Freeform 68"/>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1" name="Freeform 69"/>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2" name="Freeform 70"/>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3" name="Freeform 71"/>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4" name="Freeform 72"/>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5" name="Freeform 73"/>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6" name="Freeform 74"/>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7" name="Freeform 75"/>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8" name="Freeform 76"/>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9" name="Rectangle 77"/>
            <p:cNvSpPr>
              <a:spLocks noChangeArrowheads="1"/>
            </p:cNvSpPr>
            <p:nvPr/>
          </p:nvSpPr>
          <p:spPr bwMode="auto">
            <a:xfrm>
              <a:off x="2169"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70" name="Rectangle 78"/>
            <p:cNvSpPr>
              <a:spLocks noChangeArrowheads="1"/>
            </p:cNvSpPr>
            <p:nvPr/>
          </p:nvSpPr>
          <p:spPr bwMode="auto">
            <a:xfrm>
              <a:off x="262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071" name="Freeform 79"/>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2" name="Freeform 80"/>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3" name="Freeform 81"/>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4" name="Freeform 82"/>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5" name="Freeform 83"/>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6" name="Freeform 84"/>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7" name="Freeform 85"/>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8" name="Freeform 86"/>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9" name="Freeform 87"/>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0" name="Freeform 88"/>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1" name="Rectangle 89"/>
            <p:cNvSpPr>
              <a:spLocks noChangeArrowheads="1"/>
            </p:cNvSpPr>
            <p:nvPr/>
          </p:nvSpPr>
          <p:spPr bwMode="auto">
            <a:xfrm>
              <a:off x="262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082" name="Rectangle 90"/>
            <p:cNvSpPr>
              <a:spLocks noChangeArrowheads="1"/>
            </p:cNvSpPr>
            <p:nvPr/>
          </p:nvSpPr>
          <p:spPr bwMode="auto">
            <a:xfrm>
              <a:off x="3065"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083" name="Freeform 91"/>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4" name="Freeform 92"/>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5" name="Freeform 93"/>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6" name="Freeform 94"/>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7" name="Freeform 95"/>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8" name="Freeform 96"/>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9" name="Freeform 97"/>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0" name="Freeform 98"/>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1" name="Freeform 99"/>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2" name="Freeform 100"/>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3" name="Rectangle 101"/>
            <p:cNvSpPr>
              <a:spLocks noChangeArrowheads="1"/>
            </p:cNvSpPr>
            <p:nvPr/>
          </p:nvSpPr>
          <p:spPr bwMode="auto">
            <a:xfrm>
              <a:off x="3065"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094" name="Rectangle 102"/>
            <p:cNvSpPr>
              <a:spLocks noChangeArrowheads="1"/>
            </p:cNvSpPr>
            <p:nvPr/>
          </p:nvSpPr>
          <p:spPr bwMode="auto">
            <a:xfrm>
              <a:off x="351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095" name="Freeform 103"/>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6" name="Freeform 104"/>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7" name="Freeform 105"/>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8" name="Freeform 106"/>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9" name="Freeform 107"/>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0" name="Freeform 108"/>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1" name="Freeform 109"/>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2" name="Freeform 110"/>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3" name="Freeform 111"/>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4" name="Freeform 112"/>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5" name="Rectangle 113"/>
            <p:cNvSpPr>
              <a:spLocks noChangeArrowheads="1"/>
            </p:cNvSpPr>
            <p:nvPr/>
          </p:nvSpPr>
          <p:spPr bwMode="auto">
            <a:xfrm>
              <a:off x="351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06" name="Rectangle 114"/>
            <p:cNvSpPr>
              <a:spLocks noChangeArrowheads="1"/>
            </p:cNvSpPr>
            <p:nvPr/>
          </p:nvSpPr>
          <p:spPr bwMode="auto">
            <a:xfrm>
              <a:off x="396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07" name="Freeform 115"/>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8" name="Freeform 116"/>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9" name="Freeform 117"/>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0" name="Freeform 118"/>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1" name="Freeform 119"/>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2" name="Freeform 120"/>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3" name="Freeform 121"/>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4" name="Freeform 122"/>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5" name="Freeform 123"/>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6" name="Freeform 124"/>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7" name="Rectangle 125"/>
            <p:cNvSpPr>
              <a:spLocks noChangeArrowheads="1"/>
            </p:cNvSpPr>
            <p:nvPr/>
          </p:nvSpPr>
          <p:spPr bwMode="auto">
            <a:xfrm>
              <a:off x="396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18" name="Rectangle 126"/>
            <p:cNvSpPr>
              <a:spLocks noChangeArrowheads="1"/>
            </p:cNvSpPr>
            <p:nvPr/>
          </p:nvSpPr>
          <p:spPr bwMode="auto">
            <a:xfrm>
              <a:off x="4405"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19" name="Freeform 127"/>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0" name="Freeform 128"/>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1" name="Freeform 129"/>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2" name="Freeform 130"/>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3" name="Freeform 131"/>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4" name="Freeform 132"/>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5" name="Freeform 133"/>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6" name="Freeform 134"/>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7" name="Freeform 135"/>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8" name="Freeform 136"/>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9" name="Rectangle 137"/>
            <p:cNvSpPr>
              <a:spLocks noChangeArrowheads="1"/>
            </p:cNvSpPr>
            <p:nvPr/>
          </p:nvSpPr>
          <p:spPr bwMode="auto">
            <a:xfrm>
              <a:off x="4405"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30" name="Rectangle 138"/>
            <p:cNvSpPr>
              <a:spLocks noChangeArrowheads="1"/>
            </p:cNvSpPr>
            <p:nvPr/>
          </p:nvSpPr>
          <p:spPr bwMode="auto">
            <a:xfrm>
              <a:off x="485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31" name="Freeform 139"/>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2" name="Freeform 140"/>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3" name="Freeform 141"/>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4" name="Freeform 142"/>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5" name="Freeform 143"/>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6" name="Freeform 144"/>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7" name="Freeform 145"/>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8" name="Freeform 146"/>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9" name="Freeform 147"/>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0" name="Freeform 148"/>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1" name="Rectangle 149"/>
            <p:cNvSpPr>
              <a:spLocks noChangeArrowheads="1"/>
            </p:cNvSpPr>
            <p:nvPr/>
          </p:nvSpPr>
          <p:spPr bwMode="auto">
            <a:xfrm>
              <a:off x="485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42" name="Rectangle 150"/>
            <p:cNvSpPr>
              <a:spLocks noChangeArrowheads="1"/>
            </p:cNvSpPr>
            <p:nvPr/>
          </p:nvSpPr>
          <p:spPr bwMode="auto">
            <a:xfrm>
              <a:off x="530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43" name="Freeform 151"/>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4" name="Freeform 152"/>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5" name="Freeform 153"/>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6" name="Freeform 154"/>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7" name="Freeform 155"/>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8" name="Freeform 156"/>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9" name="Freeform 157"/>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0" name="Freeform 158"/>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1" name="Freeform 159"/>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2" name="Freeform 160"/>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3" name="Rectangle 161"/>
            <p:cNvSpPr>
              <a:spLocks noChangeArrowheads="1"/>
            </p:cNvSpPr>
            <p:nvPr/>
          </p:nvSpPr>
          <p:spPr bwMode="auto">
            <a:xfrm>
              <a:off x="530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54" name="Freeform 162"/>
            <p:cNvSpPr>
              <a:spLocks/>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50000"/>
              </a:schemeClr>
            </a:solidFill>
            <a:ln w="0">
              <a:noFill/>
              <a:prstDash val="solid"/>
              <a:round/>
              <a:headEnd/>
              <a:tailEnd/>
            </a:ln>
          </p:spPr>
          <p:txBody>
            <a:bodyPr/>
            <a:lstStyle/>
            <a:p>
              <a:endParaRPr lang="zh-CN" altLang="en-US"/>
            </a:p>
          </p:txBody>
        </p:sp>
      </p:grpSp>
      <p:sp>
        <p:nvSpPr>
          <p:cNvPr id="85155" name="Rectangle 163"/>
          <p:cNvSpPr>
            <a:spLocks noGrp="1" noRot="1" noChangeArrowheads="1"/>
          </p:cNvSpPr>
          <p:nvPr>
            <p:ph type="ctrTitle"/>
          </p:nvPr>
        </p:nvSpPr>
        <p:spPr>
          <a:xfrm>
            <a:off x="685800" y="2057400"/>
            <a:ext cx="7772400" cy="1143000"/>
          </a:xfrm>
        </p:spPr>
        <p:txBody>
          <a:bodyPr/>
          <a:lstStyle>
            <a:lvl1pPr>
              <a:defRPr/>
            </a:lvl1pPr>
          </a:lstStyle>
          <a:p>
            <a:r>
              <a:rPr lang="zh-CN" altLang="en-US"/>
              <a:t>单击此处编辑母版标题样式</a:t>
            </a:r>
          </a:p>
        </p:txBody>
      </p:sp>
      <p:sp>
        <p:nvSpPr>
          <p:cNvPr id="85156" name="Rectangle 164"/>
          <p:cNvSpPr>
            <a:spLocks noGrp="1" noChangeArrowheads="1"/>
          </p:cNvSpPr>
          <p:nvPr>
            <p:ph type="dt" sz="half" idx="2"/>
          </p:nvPr>
        </p:nvSpPr>
        <p:spPr>
          <a:xfrm>
            <a:off x="301625" y="6248400"/>
            <a:ext cx="2289175" cy="476250"/>
          </a:xfrm>
        </p:spPr>
        <p:txBody>
          <a:bodyPr/>
          <a:lstStyle>
            <a:lvl1pPr>
              <a:defRPr/>
            </a:lvl1pPr>
          </a:lstStyle>
          <a:p>
            <a:endParaRPr lang="en-US" altLang="zh-CN"/>
          </a:p>
        </p:txBody>
      </p:sp>
      <p:sp>
        <p:nvSpPr>
          <p:cNvPr id="85157" name="Rectangle 165"/>
          <p:cNvSpPr>
            <a:spLocks noGrp="1" noChangeArrowheads="1"/>
          </p:cNvSpPr>
          <p:nvPr>
            <p:ph type="ftr" sz="quarter" idx="3"/>
          </p:nvPr>
        </p:nvSpPr>
        <p:spPr>
          <a:xfrm>
            <a:off x="3124200" y="6248400"/>
            <a:ext cx="2895600" cy="476250"/>
          </a:xfrm>
        </p:spPr>
        <p:txBody>
          <a:bodyPr/>
          <a:lstStyle>
            <a:lvl1pPr>
              <a:defRPr/>
            </a:lvl1pPr>
          </a:lstStyle>
          <a:p>
            <a:endParaRPr lang="en-US" altLang="zh-CN"/>
          </a:p>
        </p:txBody>
      </p:sp>
      <p:sp>
        <p:nvSpPr>
          <p:cNvPr id="85158" name="Rectangle 166"/>
          <p:cNvSpPr>
            <a:spLocks noGrp="1" noChangeArrowheads="1"/>
          </p:cNvSpPr>
          <p:nvPr>
            <p:ph type="sldNum" sz="quarter" idx="4"/>
          </p:nvPr>
        </p:nvSpPr>
        <p:spPr>
          <a:xfrm>
            <a:off x="6553200" y="6248400"/>
            <a:ext cx="2289175" cy="476250"/>
          </a:xfrm>
        </p:spPr>
        <p:txBody>
          <a:bodyPr/>
          <a:lstStyle>
            <a:lvl1pPr>
              <a:defRPr/>
            </a:lvl1pPr>
          </a:lstStyle>
          <a:p>
            <a:fld id="{2ECB0A58-8B5D-4A34-B377-2155F57348CC}" type="slidenum">
              <a:rPr lang="en-US" altLang="zh-CN"/>
              <a:pPr/>
              <a:t>‹#›</a:t>
            </a:fld>
            <a:endParaRPr lang="en-US" altLang="zh-CN"/>
          </a:p>
        </p:txBody>
      </p:sp>
      <p:sp>
        <p:nvSpPr>
          <p:cNvPr id="85159" name="Rectangle 167"/>
          <p:cNvSpPr>
            <a:spLocks noGrp="1" noRot="1" noChangeArrowheads="1"/>
          </p:cNvSpPr>
          <p:nvPr>
            <p:ph type="subTitle" idx="1"/>
          </p:nvPr>
        </p:nvSpPr>
        <p:spPr>
          <a:xfrm>
            <a:off x="1371600" y="3505200"/>
            <a:ext cx="6400800" cy="1752600"/>
          </a:xfrm>
        </p:spPr>
        <p:txBody>
          <a:bodyPr/>
          <a:lstStyle>
            <a:lvl1pPr marL="0" indent="0" algn="ctr">
              <a:buFont typeface="Wingdings" pitchFamily="2" charset="2"/>
              <a:buNone/>
              <a:defRPr/>
            </a:lvl1pPr>
          </a:lstStyle>
          <a:p>
            <a:r>
              <a:rPr lang="zh-CN" altLang="en-US"/>
              <a:t>单击此处编辑母版副标题样式</a:t>
            </a:r>
          </a:p>
        </p:txBody>
      </p:sp>
      <p:grpSp>
        <p:nvGrpSpPr>
          <p:cNvPr id="85160" name="Group 168"/>
          <p:cNvGrpSpPr>
            <a:grpSpLocks/>
          </p:cNvGrpSpPr>
          <p:nvPr/>
        </p:nvGrpSpPr>
        <p:grpSpPr bwMode="auto">
          <a:xfrm>
            <a:off x="152400" y="4724400"/>
            <a:ext cx="1685925" cy="1557338"/>
            <a:chOff x="96" y="2784"/>
            <a:chExt cx="1062" cy="981"/>
          </a:xfrm>
        </p:grpSpPr>
        <p:sp>
          <p:nvSpPr>
            <p:cNvPr id="85161" name="Freeform 16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prstDash val="solid"/>
              <a:round/>
              <a:headEnd/>
              <a:tailEnd/>
            </a:ln>
          </p:spPr>
          <p:txBody>
            <a:bodyPr/>
            <a:lstStyle/>
            <a:p>
              <a:endParaRPr lang="zh-CN" altLang="en-US"/>
            </a:p>
          </p:txBody>
        </p:sp>
        <p:sp>
          <p:nvSpPr>
            <p:cNvPr id="85162" name="Freeform 17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prstDash val="solid"/>
              <a:round/>
              <a:headEnd/>
              <a:tailEnd/>
            </a:ln>
          </p:spPr>
          <p:txBody>
            <a:bodyPr/>
            <a:lstStyle/>
            <a:p>
              <a:endParaRPr lang="zh-CN" altLang="en-US"/>
            </a:p>
          </p:txBody>
        </p:sp>
        <p:sp>
          <p:nvSpPr>
            <p:cNvPr id="85163" name="Freeform 17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folHlink"/>
            </a:solidFill>
            <a:ln w="0">
              <a:noFill/>
              <a:prstDash val="solid"/>
              <a:round/>
              <a:headEnd/>
              <a:tailEnd/>
            </a:ln>
          </p:spPr>
          <p:txBody>
            <a:bodyPr/>
            <a:lstStyle/>
            <a:p>
              <a:endParaRPr lang="zh-CN" altLang="en-US"/>
            </a:p>
          </p:txBody>
        </p:sp>
        <p:sp>
          <p:nvSpPr>
            <p:cNvPr id="85164" name="Freeform 17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prstDash val="solid"/>
              <a:round/>
              <a:headEnd/>
              <a:tailEnd/>
            </a:ln>
          </p:spPr>
          <p:txBody>
            <a:bodyPr/>
            <a:lstStyle/>
            <a:p>
              <a:endParaRPr lang="zh-CN" altLang="en-US"/>
            </a:p>
          </p:txBody>
        </p:sp>
        <p:sp>
          <p:nvSpPr>
            <p:cNvPr id="85165" name="Freeform 17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prstDash val="solid"/>
              <a:round/>
              <a:headEnd/>
              <a:tailEnd/>
            </a:ln>
          </p:spPr>
          <p:txBody>
            <a:bodyPr/>
            <a:lstStyle/>
            <a:p>
              <a:endParaRPr lang="zh-CN" altLang="en-US"/>
            </a:p>
          </p:txBody>
        </p:sp>
        <p:sp>
          <p:nvSpPr>
            <p:cNvPr id="85166" name="Freeform 17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prstDash val="solid"/>
              <a:round/>
              <a:headEnd/>
              <a:tailEnd/>
            </a:ln>
          </p:spPr>
          <p:txBody>
            <a:bodyPr/>
            <a:lstStyle/>
            <a:p>
              <a:endParaRPr lang="zh-CN" altLang="en-US"/>
            </a:p>
          </p:txBody>
        </p:sp>
        <p:sp>
          <p:nvSpPr>
            <p:cNvPr id="85167" name="Freeform 17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folHlink"/>
            </a:solidFill>
            <a:ln w="0">
              <a:noFill/>
              <a:prstDash val="solid"/>
              <a:round/>
              <a:headEnd/>
              <a:tailEnd/>
            </a:ln>
          </p:spPr>
          <p:txBody>
            <a:bodyPr/>
            <a:lstStyle/>
            <a:p>
              <a:endParaRPr lang="zh-CN" altLang="en-US"/>
            </a:p>
          </p:txBody>
        </p:sp>
        <p:sp>
          <p:nvSpPr>
            <p:cNvPr id="85168" name="Freeform 17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prstDash val="solid"/>
              <a:round/>
              <a:headEnd/>
              <a:tailEnd/>
            </a:ln>
          </p:spPr>
          <p:txBody>
            <a:bodyPr/>
            <a:lstStyle/>
            <a:p>
              <a:endParaRPr lang="zh-CN" altLang="en-US"/>
            </a:p>
          </p:txBody>
        </p:sp>
        <p:sp>
          <p:nvSpPr>
            <p:cNvPr id="85169" name="Freeform 17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prstDash val="solid"/>
              <a:round/>
              <a:headEnd/>
              <a:tailEnd/>
            </a:ln>
          </p:spPr>
          <p:txBody>
            <a:bodyPr/>
            <a:lstStyle/>
            <a:p>
              <a:endParaRPr lang="zh-CN" altLang="en-US"/>
            </a:p>
          </p:txBody>
        </p:sp>
        <p:sp>
          <p:nvSpPr>
            <p:cNvPr id="85170" name="Freeform 17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prstDash val="solid"/>
              <a:round/>
              <a:headEnd/>
              <a:tailEnd/>
            </a:ln>
          </p:spPr>
          <p:txBody>
            <a:bodyPr/>
            <a:lstStyle/>
            <a:p>
              <a:endParaRPr lang="zh-CN" altLang="en-US"/>
            </a:p>
          </p:txBody>
        </p:sp>
        <p:sp>
          <p:nvSpPr>
            <p:cNvPr id="85171" name="Freeform 17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prstDash val="solid"/>
              <a:round/>
              <a:headEnd/>
              <a:tailEnd/>
            </a:ln>
          </p:spPr>
          <p:txBody>
            <a:bodyPr/>
            <a:lstStyle/>
            <a:p>
              <a:endParaRPr lang="zh-CN" altLang="en-US"/>
            </a:p>
          </p:txBody>
        </p:sp>
        <p:sp>
          <p:nvSpPr>
            <p:cNvPr id="85172" name="Freeform 18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prstDash val="solid"/>
              <a:round/>
              <a:headEnd/>
              <a:tailEnd/>
            </a:ln>
          </p:spPr>
          <p:txBody>
            <a:bodyPr/>
            <a:lstStyle/>
            <a:p>
              <a:endParaRPr lang="zh-CN" altLang="en-US"/>
            </a:p>
          </p:txBody>
        </p:sp>
        <p:sp>
          <p:nvSpPr>
            <p:cNvPr id="85173" name="Freeform 18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prstDash val="solid"/>
              <a:round/>
              <a:headEnd/>
              <a:tailEnd/>
            </a:ln>
          </p:spPr>
          <p:txBody>
            <a:bodyPr/>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8AB66FF-AB47-4135-A53E-9630068C3187}"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159FF80-52B8-4E47-B24D-6CA694938381}"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2500" y="1600200"/>
            <a:ext cx="4000500" cy="2173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2500" y="3925888"/>
            <a:ext cx="4000500" cy="2173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298450" y="6245225"/>
            <a:ext cx="2289175"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1025"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0025" y="6245225"/>
            <a:ext cx="2289175" cy="476250"/>
          </a:xfrm>
        </p:spPr>
        <p:txBody>
          <a:bodyPr/>
          <a:lstStyle>
            <a:lvl1pPr>
              <a:defRPr/>
            </a:lvl1pPr>
          </a:lstStyle>
          <a:p>
            <a:fld id="{735730F1-4DB3-400A-AA0A-E87724A42DBF}"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298450" y="6245225"/>
            <a:ext cx="2289175"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1025"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0025" y="6245225"/>
            <a:ext cx="2289175" cy="476250"/>
          </a:xfrm>
        </p:spPr>
        <p:txBody>
          <a:bodyPr/>
          <a:lstStyle>
            <a:lvl1pPr>
              <a:defRPr/>
            </a:lvl1pPr>
          </a:lstStyle>
          <a:p>
            <a:fld id="{AEAB3E1A-87C6-40C7-A8FD-BAC26DDC91AB}"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6"/>
            <a:ext cx="58293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00181147"/>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15139682"/>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906713"/>
            <a:ext cx="58293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89000803"/>
      </p:ext>
    </p:extLst>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2133201"/>
      </p:ext>
    </p:extLst>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535113"/>
            <a:ext cx="303014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36457491"/>
      </p:ext>
    </p:extLst>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2318350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37589988"/>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73051"/>
            <a:ext cx="3833813"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132627745"/>
      </p:ext>
    </p:extLst>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612775"/>
            <a:ext cx="41148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5720977"/>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32353468"/>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07860634"/>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I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613" y="140481"/>
            <a:ext cx="3194092" cy="855561"/>
          </a:xfrm>
          <a:prstGeom prst="rect">
            <a:avLst/>
          </a:prstGeom>
        </p:spPr>
      </p:pic>
      <p:sp>
        <p:nvSpPr>
          <p:cNvPr id="8" name="矩形 7"/>
          <p:cNvSpPr/>
          <p:nvPr userDrawn="1"/>
        </p:nvSpPr>
        <p:spPr>
          <a:xfrm>
            <a:off x="2228850" y="2492944"/>
            <a:ext cx="6915151" cy="4365057"/>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userDrawn="1"/>
        </p:nvSpPr>
        <p:spPr>
          <a:xfrm>
            <a:off x="179613" y="1798271"/>
            <a:ext cx="8792938" cy="152459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6099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I内容">
    <p:spTree>
      <p:nvGrpSpPr>
        <p:cNvPr id="1" name=""/>
        <p:cNvGrpSpPr/>
        <p:nvPr/>
      </p:nvGrpSpPr>
      <p:grpSpPr>
        <a:xfrm>
          <a:off x="0" y="0"/>
          <a:ext cx="0" cy="0"/>
          <a:chOff x="0" y="0"/>
          <a:chExt cx="0" cy="0"/>
        </a:xfrm>
      </p:grpSpPr>
      <p:sp>
        <p:nvSpPr>
          <p:cNvPr id="7" name="矩形 6"/>
          <p:cNvSpPr/>
          <p:nvPr userDrawn="1"/>
        </p:nvSpPr>
        <p:spPr>
          <a:xfrm>
            <a:off x="2228850" y="2492944"/>
            <a:ext cx="6915151" cy="436505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Tree>
    <p:extLst>
      <p:ext uri="{BB962C8B-B14F-4D97-AF65-F5344CB8AC3E}">
        <p14:creationId xmlns:p14="http://schemas.microsoft.com/office/powerpoint/2010/main" val="3285160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048000" y="6311900"/>
            <a:ext cx="1712913" cy="290513"/>
          </a:xfrm>
          <a:prstGeom prst="rect">
            <a:avLst/>
          </a:prstGeom>
        </p:spPr>
        <p:txBody>
          <a:bodyPr/>
          <a:lstStyle>
            <a:lvl1pPr>
              <a:defRPr/>
            </a:lvl1pPr>
          </a:lstStyle>
          <a:p>
            <a:pPr>
              <a:defRPr/>
            </a:pPr>
            <a:fld id="{B6D33086-CE5C-43A2-AFC6-B149E37CEABC}" type="datetimeFigureOut">
              <a:rPr lang="en-US" altLang="zh-CN"/>
              <a:t>6/9/2025</a:t>
            </a:fld>
            <a:endParaRPr lang="en-US" altLang="zh-CN"/>
          </a:p>
        </p:txBody>
      </p:sp>
      <p:sp>
        <p:nvSpPr>
          <p:cNvPr id="3" name="Rectangle 5"/>
          <p:cNvSpPr>
            <a:spLocks noGrp="1" noChangeArrowheads="1"/>
          </p:cNvSpPr>
          <p:nvPr>
            <p:ph type="ftr" sz="quarter" idx="11"/>
          </p:nvPr>
        </p:nvSpPr>
        <p:spPr>
          <a:xfrm>
            <a:off x="4830763" y="6323013"/>
            <a:ext cx="2311400" cy="290512"/>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116763" y="6323013"/>
            <a:ext cx="1616075" cy="290512"/>
          </a:xfrm>
          <a:prstGeom prst="rect">
            <a:avLst/>
          </a:prstGeom>
        </p:spPr>
        <p:txBody>
          <a:bodyPr/>
          <a:lstStyle>
            <a:lvl1pPr>
              <a:defRPr/>
            </a:lvl1pPr>
          </a:lstStyle>
          <a:p>
            <a:pPr>
              <a:defRPr/>
            </a:pPr>
            <a:fld id="{44D419BC-9B4D-49F0-A82F-FD0EF74421BF}" type="slidenum">
              <a:rPr lang="zh-CN" altLang="en-US"/>
              <a:t>‹#›</a:t>
            </a:fld>
            <a:endParaRPr lang="en-US" altLang="zh-CN"/>
          </a:p>
        </p:txBody>
      </p:sp>
    </p:spTree>
    <p:extLst>
      <p:ext uri="{BB962C8B-B14F-4D97-AF65-F5344CB8AC3E}">
        <p14:creationId xmlns:p14="http://schemas.microsoft.com/office/powerpoint/2010/main" val="1484939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4212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32184" y="19050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4584" y="19050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B25DF4E2-2B9A-4BD1-BAEA-F146C7D007DA}" type="slidenum">
              <a:rPr lang="en-US" altLang="zh-CN"/>
              <a:t>‹#›</a:t>
            </a:fld>
            <a:endParaRPr lang="en-US" altLang="zh-CN"/>
          </a:p>
        </p:txBody>
      </p:sp>
    </p:spTree>
    <p:extLst>
      <p:ext uri="{BB962C8B-B14F-4D97-AF65-F5344CB8AC3E}">
        <p14:creationId xmlns:p14="http://schemas.microsoft.com/office/powerpoint/2010/main" val="42917813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smtClean="0"/>
              <a:t>单击此处编辑母版标题样式</a:t>
            </a:r>
            <a:endParaRPr lang="en-US"/>
          </a:p>
        </p:txBody>
      </p:sp>
      <p:sp>
        <p:nvSpPr>
          <p:cNvPr id="27" name="内容占位符 26"/>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4"/>
          <p:cNvSpPr>
            <a:spLocks noGrp="1"/>
          </p:cNvSpPr>
          <p:nvPr>
            <p:ph type="dt" sz="half" idx="10"/>
          </p:nvPr>
        </p:nvSpPr>
        <p:spPr/>
        <p:txBody>
          <a:bodyPr/>
          <a:lstStyle>
            <a:lvl1pPr>
              <a:defRPr/>
            </a:lvl1pPr>
          </a:lstStyle>
          <a:p>
            <a:pPr>
              <a:defRPr/>
            </a:pPr>
            <a:endParaRPr lang="en-US" altLang="zh-CN"/>
          </a:p>
        </p:txBody>
      </p:sp>
      <p:sp>
        <p:nvSpPr>
          <p:cNvPr id="5" name="页脚占位符 18"/>
          <p:cNvSpPr>
            <a:spLocks noGrp="1"/>
          </p:cNvSpPr>
          <p:nvPr>
            <p:ph type="ftr" sz="quarter" idx="11"/>
          </p:nvPr>
        </p:nvSpPr>
        <p:spPr>
          <a:xfrm>
            <a:off x="3581400" y="76200"/>
            <a:ext cx="2895600" cy="288925"/>
          </a:xfrm>
        </p:spPr>
        <p:txBody>
          <a:bodyPr/>
          <a:lstStyle>
            <a:lvl1pPr>
              <a:defRPr/>
            </a:lvl1pPr>
          </a:lstStyle>
          <a:p>
            <a:pPr>
              <a:defRPr/>
            </a:pPr>
            <a:endParaRPr lang="en-US" altLang="zh-CN"/>
          </a:p>
        </p:txBody>
      </p:sp>
      <p:sp>
        <p:nvSpPr>
          <p:cNvPr id="6" name="灯片编号占位符 15"/>
          <p:cNvSpPr>
            <a:spLocks noGrp="1"/>
          </p:cNvSpPr>
          <p:nvPr>
            <p:ph type="sldNum" sz="quarter" idx="12"/>
          </p:nvPr>
        </p:nvSpPr>
        <p:spPr>
          <a:xfrm>
            <a:off x="8229600" y="6473825"/>
            <a:ext cx="758825" cy="247650"/>
          </a:xfrm>
        </p:spPr>
        <p:txBody>
          <a:bodyPr/>
          <a:lstStyle>
            <a:lvl1pPr>
              <a:defRPr/>
            </a:lvl1pPr>
          </a:lstStyle>
          <a:p>
            <a:fld id="{5382B270-89D4-4933-ABA3-ECCA4A0EE326}" type="slidenum">
              <a:rPr lang="en-US" altLang="zh-CN"/>
              <a:t>‹#›</a:t>
            </a:fld>
            <a:endParaRPr lang="en-US" altLang="zh-CN"/>
          </a:p>
        </p:txBody>
      </p:sp>
    </p:spTree>
    <p:extLst>
      <p:ext uri="{BB962C8B-B14F-4D97-AF65-F5344CB8AC3E}">
        <p14:creationId xmlns:p14="http://schemas.microsoft.com/office/powerpoint/2010/main" val="1171282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5BD0C45-3726-4DB3-B08A-0CFDA6FAD8F8}" type="slidenum">
              <a:rPr lang="en-US" altLang="zh-CN"/>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870" name="同侧圆角矩形 869"/>
          <p:cNvSpPr/>
          <p:nvPr userDrawn="1"/>
        </p:nvSpPr>
        <p:spPr>
          <a:xfrm flipV="1">
            <a:off x="0" y="2"/>
            <a:ext cx="9144000" cy="731518"/>
          </a:xfrm>
          <a:prstGeom prst="round2SameRect">
            <a:avLst>
              <a:gd name="adj1" fmla="val 0"/>
              <a:gd name="adj2" fmla="val 0"/>
            </a:avLst>
          </a:prstGeom>
          <a:gradFill flip="none" rotWithShape="1">
            <a:gsLst>
              <a:gs pos="0">
                <a:schemeClr val="accent1">
                  <a:alpha val="39000"/>
                </a:schemeClr>
              </a:gs>
              <a:gs pos="100000">
                <a:schemeClr val="accent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69" name="图片 86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56478"/>
            <a:ext cx="9144000" cy="1201522"/>
          </a:xfrm>
          <a:prstGeom prst="rect">
            <a:avLst/>
          </a:prstGeom>
        </p:spPr>
      </p:pic>
      <p:sp>
        <p:nvSpPr>
          <p:cNvPr id="4" name="标题占位符 1"/>
          <p:cNvSpPr>
            <a:spLocks noGrp="1" noChangeArrowheads="1"/>
          </p:cNvSpPr>
          <p:nvPr>
            <p:ph type="title"/>
          </p:nvPr>
        </p:nvSpPr>
        <p:spPr bwMode="auto">
          <a:xfrm>
            <a:off x="457200" y="3"/>
            <a:ext cx="8229600" cy="92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3600"/>
            </a:lvl1pPr>
          </a:lstStyle>
          <a:p>
            <a:pPr lvl="0"/>
            <a:r>
              <a:rPr lang="zh-CN" altLang="zh-CN" dirty="0"/>
              <a:t>单击此处编辑母版标题样式</a:t>
            </a:r>
          </a:p>
        </p:txBody>
      </p:sp>
      <p:sp>
        <p:nvSpPr>
          <p:cNvPr id="3" name="文本占位符 2"/>
          <p:cNvSpPr>
            <a:spLocks noGrp="1"/>
          </p:cNvSpPr>
          <p:nvPr>
            <p:ph type="body" sz="quarter" idx="10"/>
          </p:nvPr>
        </p:nvSpPr>
        <p:spPr>
          <a:xfrm>
            <a:off x="467544" y="1149326"/>
            <a:ext cx="8208912" cy="5217600"/>
          </a:xfrm>
        </p:spPr>
        <p:txBody>
          <a:bodyPr/>
          <a:lstStyle>
            <a:lvl1pPr>
              <a:defRPr sz="2800"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5919540"/>
      </p:ext>
    </p:extLst>
  </p:cSld>
  <p:clrMapOvr>
    <a:masterClrMapping/>
  </p:clrMapOvr>
  <p:transition>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Tree>
    <p:extLst>
      <p:ext uri="{BB962C8B-B14F-4D97-AF65-F5344CB8AC3E}">
        <p14:creationId xmlns:p14="http://schemas.microsoft.com/office/powerpoint/2010/main" val="2135836666"/>
      </p:ext>
    </p:extLst>
  </p:cSld>
  <p:clrMapOvr>
    <a:masterClrMapping/>
  </p:clrMapOvr>
  <p:transition>
    <p:random/>
  </p:transition>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367AE705-FB95-4258-9E18-D03325F3C5AE}" type="slidenum">
              <a:rPr lang="zh-TW" altLang="en-US"/>
              <a:pPr/>
              <a:t>‹#›</a:t>
            </a:fld>
            <a:endParaRPr lang="zh-TW" altLang="en-US"/>
          </a:p>
        </p:txBody>
      </p:sp>
    </p:spTree>
    <p:extLst>
      <p:ext uri="{BB962C8B-B14F-4D97-AF65-F5344CB8AC3E}">
        <p14:creationId xmlns:p14="http://schemas.microsoft.com/office/powerpoint/2010/main" val="283748679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4B12791A-21C8-4771-BB73-6BD756A51E71}" type="slidenum">
              <a:rPr lang="zh-TW" altLang="en-US"/>
              <a:pPr/>
              <a:t>‹#›</a:t>
            </a:fld>
            <a:endParaRPr lang="zh-TW" altLang="en-US"/>
          </a:p>
        </p:txBody>
      </p:sp>
    </p:spTree>
    <p:extLst>
      <p:ext uri="{BB962C8B-B14F-4D97-AF65-F5344CB8AC3E}">
        <p14:creationId xmlns:p14="http://schemas.microsoft.com/office/powerpoint/2010/main" val="2684394220"/>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1212D591-0428-4976-8F5F-E5428569649A}" type="slidenum">
              <a:rPr lang="zh-TW" altLang="en-US"/>
              <a:pPr/>
              <a:t>‹#›</a:t>
            </a:fld>
            <a:endParaRPr lang="zh-TW" altLang="en-US"/>
          </a:p>
        </p:txBody>
      </p:sp>
    </p:spTree>
    <p:extLst>
      <p:ext uri="{BB962C8B-B14F-4D97-AF65-F5344CB8AC3E}">
        <p14:creationId xmlns:p14="http://schemas.microsoft.com/office/powerpoint/2010/main" val="30785764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AEAECABC-3CE7-4604-A207-C619017F18E1}" type="slidenum">
              <a:rPr lang="zh-TW" altLang="en-US"/>
              <a:pPr/>
              <a:t>‹#›</a:t>
            </a:fld>
            <a:endParaRPr lang="zh-TW" altLang="en-US"/>
          </a:p>
        </p:txBody>
      </p:sp>
    </p:spTree>
    <p:extLst>
      <p:ext uri="{BB962C8B-B14F-4D97-AF65-F5344CB8AC3E}">
        <p14:creationId xmlns:p14="http://schemas.microsoft.com/office/powerpoint/2010/main" val="260371394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73265A5B-70B0-4668-93F3-3F600E6D67DF}" type="slidenum">
              <a:rPr lang="zh-TW" altLang="en-US"/>
              <a:pPr/>
              <a:t>‹#›</a:t>
            </a:fld>
            <a:endParaRPr lang="zh-TW" altLang="en-US"/>
          </a:p>
        </p:txBody>
      </p:sp>
    </p:spTree>
    <p:extLst>
      <p:ext uri="{BB962C8B-B14F-4D97-AF65-F5344CB8AC3E}">
        <p14:creationId xmlns:p14="http://schemas.microsoft.com/office/powerpoint/2010/main" val="103381680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DD4D4232-2379-4C15-A391-C1515276D349}" type="slidenum">
              <a:rPr lang="zh-TW" altLang="en-US"/>
              <a:pPr/>
              <a:t>‹#›</a:t>
            </a:fld>
            <a:endParaRPr lang="zh-TW" altLang="en-US"/>
          </a:p>
        </p:txBody>
      </p:sp>
    </p:spTree>
    <p:extLst>
      <p:ext uri="{BB962C8B-B14F-4D97-AF65-F5344CB8AC3E}">
        <p14:creationId xmlns:p14="http://schemas.microsoft.com/office/powerpoint/2010/main" val="286610133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1AFD05B1-B7DF-49B8-B5B0-4151EE02F625}" type="slidenum">
              <a:rPr lang="zh-TW" altLang="en-US"/>
              <a:pPr/>
              <a:t>‹#›</a:t>
            </a:fld>
            <a:endParaRPr lang="zh-TW" altLang="en-US"/>
          </a:p>
        </p:txBody>
      </p:sp>
    </p:spTree>
    <p:extLst>
      <p:ext uri="{BB962C8B-B14F-4D97-AF65-F5344CB8AC3E}">
        <p14:creationId xmlns:p14="http://schemas.microsoft.com/office/powerpoint/2010/main" val="62016291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360C430C-3635-4FC2-A853-D34792FBC604}" type="slidenum">
              <a:rPr lang="zh-TW" altLang="en-US"/>
              <a:pPr/>
              <a:t>‹#›</a:t>
            </a:fld>
            <a:endParaRPr lang="zh-TW" altLang="en-US"/>
          </a:p>
        </p:txBody>
      </p:sp>
    </p:spTree>
    <p:extLst>
      <p:ext uri="{BB962C8B-B14F-4D97-AF65-F5344CB8AC3E}">
        <p14:creationId xmlns:p14="http://schemas.microsoft.com/office/powerpoint/2010/main" val="414270103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C5F8F5E-D555-4A01-8331-E6D3BC963D70}" type="slidenum">
              <a:rPr lang="en-US" altLang="zh-CN"/>
              <a:pPr/>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0DAC3187-0335-4C0C-9B59-8688F8571E7C}" type="slidenum">
              <a:rPr lang="zh-TW" altLang="en-US"/>
              <a:pPr/>
              <a:t>‹#›</a:t>
            </a:fld>
            <a:endParaRPr lang="zh-TW" altLang="en-US"/>
          </a:p>
        </p:txBody>
      </p:sp>
    </p:spTree>
    <p:extLst>
      <p:ext uri="{BB962C8B-B14F-4D97-AF65-F5344CB8AC3E}">
        <p14:creationId xmlns:p14="http://schemas.microsoft.com/office/powerpoint/2010/main" val="221969387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322ED5AB-C091-497C-909A-B8B024050EB6}" type="slidenum">
              <a:rPr lang="zh-TW" altLang="en-US"/>
              <a:pPr/>
              <a:t>‹#›</a:t>
            </a:fld>
            <a:endParaRPr lang="zh-TW" altLang="en-US"/>
          </a:p>
        </p:txBody>
      </p:sp>
    </p:spTree>
    <p:extLst>
      <p:ext uri="{BB962C8B-B14F-4D97-AF65-F5344CB8AC3E}">
        <p14:creationId xmlns:p14="http://schemas.microsoft.com/office/powerpoint/2010/main" val="74226908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6"/>
          <p:cNvSpPr/>
          <p:nvPr userDrawn="1"/>
        </p:nvSpPr>
        <p:spPr>
          <a:xfrm>
            <a:off x="8364538" y="6426200"/>
            <a:ext cx="762000"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defRPr/>
            </a:pPr>
            <a:endParaRPr lang="en-US" altLang="zh-CN" sz="1800" b="0" smtClean="0">
              <a:solidFill>
                <a:srgbClr val="FFFFFF"/>
              </a:solidFill>
              <a:latin typeface="Calibri" pitchFamily="34" charset="0"/>
            </a:endParaRPr>
          </a:p>
        </p:txBody>
      </p:sp>
      <p:sp>
        <p:nvSpPr>
          <p:cNvPr id="2" name="Title 1"/>
          <p:cNvSpPr>
            <a:spLocks noGrp="1"/>
          </p:cNvSpPr>
          <p:nvPr>
            <p:ph type="ctrTitle"/>
          </p:nvPr>
        </p:nvSpPr>
        <p:spPr>
          <a:xfrm>
            <a:off x="685800" y="2130440"/>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eaLnBrk="0" hangingPunct="0">
              <a:lnSpc>
                <a:spcPct val="80000"/>
              </a:lnSpc>
              <a:spcBef>
                <a:spcPct val="50000"/>
              </a:spcBef>
              <a:buFontTx/>
              <a:buChar char="•"/>
              <a:defRPr kumimoji="1" b="1">
                <a:latin typeface="Arial" pitchFamily="34" charset="0"/>
                <a:ea typeface="楷体_GB2312" pitchFamily="49" charset="-122"/>
              </a:defRPr>
            </a:lvl1pPr>
          </a:lstStyle>
          <a:p>
            <a:pPr>
              <a:defRPr/>
            </a:pPr>
            <a:fld id="{F36085E1-EB82-4E8E-BA41-54E61B8D95F0}" type="datetime1">
              <a:rPr lang="en-US" altLang="zh-CN"/>
              <a:pPr>
                <a:defRPr/>
              </a:pPr>
              <a:t>6/9/2025</a:t>
            </a:fld>
            <a:endParaRPr lang="en-US" altLang="zh-CN"/>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eaLnBrk="0" hangingPunct="0">
              <a:lnSpc>
                <a:spcPct val="80000"/>
              </a:lnSpc>
              <a:spcBef>
                <a:spcPct val="50000"/>
              </a:spcBef>
              <a:buFontTx/>
              <a:buChar char="•"/>
              <a:defRPr kumimoji="1" b="1">
                <a:latin typeface="Arial" pitchFamily="34" charset="0"/>
                <a:ea typeface="楷体_GB2312" pitchFamily="49" charset="-122"/>
              </a:defRPr>
            </a:lvl1pPr>
          </a:lstStyle>
          <a:p>
            <a:pPr>
              <a:defRPr/>
            </a:pPr>
            <a:endParaRPr lang="en-US" altLang="zh-CN"/>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nSpc>
                <a:spcPct val="80000"/>
              </a:lnSpc>
              <a:spcBef>
                <a:spcPct val="50000"/>
              </a:spcBef>
              <a:buFontTx/>
              <a:buChar char="•"/>
              <a:defRPr kumimoji="1">
                <a:latin typeface="Arial" panose="020B0604020202020204" pitchFamily="34" charset="0"/>
                <a:ea typeface="楷体_GB2312" pitchFamily="49" charset="-122"/>
              </a:defRPr>
            </a:lvl1pPr>
          </a:lstStyle>
          <a:p>
            <a:fld id="{C59A4DE5-140E-4163-BC13-3AAEDE8ED1FC}" type="slidenum">
              <a:rPr lang="en-US" altLang="zh-CN"/>
              <a:pPr/>
              <a:t>‹#›</a:t>
            </a:fld>
            <a:endParaRPr lang="en-US" altLang="zh-CN"/>
          </a:p>
        </p:txBody>
      </p:sp>
    </p:spTree>
    <p:extLst>
      <p:ext uri="{BB962C8B-B14F-4D97-AF65-F5344CB8AC3E}">
        <p14:creationId xmlns:p14="http://schemas.microsoft.com/office/powerpoint/2010/main" val="4048282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362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7032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0999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矩形 642049"/>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lnSpc>
                <a:spcPct val="80000"/>
              </a:lnSpc>
              <a:spcBef>
                <a:spcPct val="50000"/>
              </a:spcBef>
              <a:defRPr/>
            </a:pPr>
            <a:endParaRPr lang="zh-CN" altLang="en-US"/>
          </a:p>
        </p:txBody>
      </p:sp>
      <p:sp>
        <p:nvSpPr>
          <p:cNvPr id="3" name="矩形 642050"/>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00000"/>
              </a:lnSpc>
              <a:spcBef>
                <a:spcPct val="0"/>
              </a:spcBef>
              <a:defRPr/>
            </a:pPr>
            <a:endParaRPr lang="zh-TW" altLang="en-US">
              <a:ea typeface="PMingLiU" panose="02020500000000000000" pitchFamily="18" charset="-120"/>
            </a:endParaRPr>
          </a:p>
        </p:txBody>
      </p:sp>
      <p:sp>
        <p:nvSpPr>
          <p:cNvPr id="4" name="直接连接符 642051"/>
          <p:cNvSpPr>
            <a:spLocks noChangeShapeType="1"/>
          </p:cNvSpPr>
          <p:nvPr/>
        </p:nvSpPr>
        <p:spPr bwMode="auto">
          <a:xfrm>
            <a:off x="381000" y="1008063"/>
            <a:ext cx="83058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组合 642052"/>
          <p:cNvGrpSpPr>
            <a:grpSpLocks/>
          </p:cNvGrpSpPr>
          <p:nvPr/>
        </p:nvGrpSpPr>
        <p:grpSpPr bwMode="auto">
          <a:xfrm>
            <a:off x="17463" y="-58738"/>
            <a:ext cx="9126537" cy="1658938"/>
            <a:chOff x="0" y="-9"/>
            <a:chExt cx="5760" cy="1045"/>
          </a:xfrm>
        </p:grpSpPr>
        <p:sp>
          <p:nvSpPr>
            <p:cNvPr id="6" name="任意多边形 642053"/>
            <p:cNvSpPr>
              <a:spLocks noChangeArrowheads="1"/>
            </p:cNvSpPr>
            <p:nvPr userDrawn="1"/>
          </p:nvSpPr>
          <p:spPr bwMode="auto">
            <a:xfrm>
              <a:off x="0" y="4"/>
              <a:ext cx="5760" cy="1032"/>
            </a:xfrm>
            <a:custGeom>
              <a:avLst/>
              <a:gdLst>
                <a:gd name="T0" fmla="*/ 90814 w 4848"/>
                <a:gd name="T1" fmla="*/ 1160857961 h 432"/>
                <a:gd name="T2" fmla="*/ 0 w 4848"/>
                <a:gd name="T3" fmla="*/ 1160857961 h 432"/>
                <a:gd name="T4" fmla="*/ 0 w 4848"/>
                <a:gd name="T5" fmla="*/ 0 h 432"/>
                <a:gd name="T6" fmla="*/ 90814 w 4848"/>
                <a:gd name="T7" fmla="*/ 0 h 432"/>
                <a:gd name="T8" fmla="*/ 90814 w 4848"/>
                <a:gd name="T9" fmla="*/ 116085796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组合 642054"/>
            <p:cNvGrpSpPr>
              <a:grpSpLocks/>
            </p:cNvGrpSpPr>
            <p:nvPr userDrawn="1"/>
          </p:nvGrpSpPr>
          <p:grpSpPr bwMode="auto">
            <a:xfrm>
              <a:off x="333" y="-9"/>
              <a:ext cx="5176" cy="1044"/>
              <a:chOff x="333" y="-9"/>
              <a:chExt cx="5176" cy="1044"/>
            </a:xfrm>
          </p:grpSpPr>
          <p:sp>
            <p:nvSpPr>
              <p:cNvPr id="36" name="任意多边形 642055"/>
              <p:cNvSpPr>
                <a:spLocks noChangeArrowheads="1"/>
              </p:cNvSpPr>
              <p:nvPr userDrawn="1"/>
            </p:nvSpPr>
            <p:spPr bwMode="auto">
              <a:xfrm>
                <a:off x="3230" y="949"/>
                <a:ext cx="17" cy="20"/>
              </a:xfrm>
              <a:custGeom>
                <a:avLst/>
                <a:gdLst>
                  <a:gd name="T0" fmla="*/ 42 w 15"/>
                  <a:gd name="T1" fmla="*/ 3 h 23"/>
                  <a:gd name="T2" fmla="*/ 125 w 15"/>
                  <a:gd name="T3" fmla="*/ 3 h 23"/>
                  <a:gd name="T4" fmla="*/ 110 w 15"/>
                  <a:gd name="T5" fmla="*/ 3 h 23"/>
                  <a:gd name="T6" fmla="*/ 42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任意多边形 642056"/>
              <p:cNvSpPr>
                <a:spLocks noChangeArrowheads="1"/>
              </p:cNvSpPr>
              <p:nvPr userDrawn="1"/>
            </p:nvSpPr>
            <p:spPr bwMode="auto">
              <a:xfrm>
                <a:off x="3406" y="1015"/>
                <a:ext cx="21" cy="20"/>
              </a:xfrm>
              <a:custGeom>
                <a:avLst/>
                <a:gdLst>
                  <a:gd name="T0" fmla="*/ 3 w 20"/>
                  <a:gd name="T1" fmla="*/ 3 h 23"/>
                  <a:gd name="T2" fmla="*/ 28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任意多边形 642057"/>
              <p:cNvSpPr>
                <a:spLocks noChangeArrowheads="1"/>
              </p:cNvSpPr>
              <p:nvPr userDrawn="1"/>
            </p:nvSpPr>
            <p:spPr bwMode="auto">
              <a:xfrm>
                <a:off x="2909" y="908"/>
                <a:ext cx="31" cy="34"/>
              </a:xfrm>
              <a:custGeom>
                <a:avLst/>
                <a:gdLst>
                  <a:gd name="T0" fmla="*/ 33 w 30"/>
                  <a:gd name="T1" fmla="*/ 2 h 42"/>
                  <a:gd name="T2" fmla="*/ 8 w 30"/>
                  <a:gd name="T3" fmla="*/ 2 h 42"/>
                  <a:gd name="T4" fmla="*/ 0 w 30"/>
                  <a:gd name="T5" fmla="*/ 2 h 42"/>
                  <a:gd name="T6" fmla="*/ 33 w 30"/>
                  <a:gd name="T7" fmla="*/ 2 h 42"/>
                  <a:gd name="T8" fmla="*/ 49 w 30"/>
                  <a:gd name="T9" fmla="*/ 2 h 42"/>
                  <a:gd name="T10" fmla="*/ 45 w 30"/>
                  <a:gd name="T11" fmla="*/ 2 h 42"/>
                  <a:gd name="T12" fmla="*/ 33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任意多边形 642058"/>
              <p:cNvSpPr>
                <a:spLocks noChangeArrowheads="1"/>
              </p:cNvSpPr>
              <p:nvPr userDrawn="1"/>
            </p:nvSpPr>
            <p:spPr bwMode="auto">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任意多边形 642059"/>
              <p:cNvSpPr>
                <a:spLocks noChangeArrowheads="1"/>
              </p:cNvSpPr>
              <p:nvPr userDrawn="1"/>
            </p:nvSpPr>
            <p:spPr bwMode="auto">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任意多边形 642060"/>
              <p:cNvSpPr>
                <a:spLocks noChangeArrowheads="1"/>
              </p:cNvSpPr>
              <p:nvPr userDrawn="1"/>
            </p:nvSpPr>
            <p:spPr bwMode="auto">
              <a:xfrm>
                <a:off x="2375" y="952"/>
                <a:ext cx="68" cy="39"/>
              </a:xfrm>
              <a:custGeom>
                <a:avLst/>
                <a:gdLst>
                  <a:gd name="T0" fmla="*/ 0 w 69"/>
                  <a:gd name="T1" fmla="*/ 2 h 47"/>
                  <a:gd name="T2" fmla="*/ 18 w 69"/>
                  <a:gd name="T3" fmla="*/ 2 h 47"/>
                  <a:gd name="T4" fmla="*/ 35 w 69"/>
                  <a:gd name="T5" fmla="*/ 1 h 47"/>
                  <a:gd name="T6" fmla="*/ 47 w 69"/>
                  <a:gd name="T7" fmla="*/ 2 h 47"/>
                  <a:gd name="T8" fmla="*/ 34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任意多边形 642061"/>
              <p:cNvSpPr>
                <a:spLocks noChangeArrowheads="1"/>
              </p:cNvSpPr>
              <p:nvPr userDrawn="1"/>
            </p:nvSpPr>
            <p:spPr bwMode="auto">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2 h 277"/>
                  <a:gd name="T10" fmla="*/ 122 w 355"/>
                  <a:gd name="T11" fmla="*/ 4 h 277"/>
                  <a:gd name="T12" fmla="*/ 136 w 355"/>
                  <a:gd name="T13" fmla="*/ 5 h 277"/>
                  <a:gd name="T14" fmla="*/ 148 w 355"/>
                  <a:gd name="T15" fmla="*/ 5 h 277"/>
                  <a:gd name="T16" fmla="*/ 154 w 355"/>
                  <a:gd name="T17" fmla="*/ 6 h 277"/>
                  <a:gd name="T18" fmla="*/ 176 w 355"/>
                  <a:gd name="T19" fmla="*/ 6 h 277"/>
                  <a:gd name="T20" fmla="*/ 170 w 355"/>
                  <a:gd name="T21" fmla="*/ 7 h 277"/>
                  <a:gd name="T22" fmla="*/ 177 w 355"/>
                  <a:gd name="T23" fmla="*/ 8 h 277"/>
                  <a:gd name="T24" fmla="*/ 181 w 355"/>
                  <a:gd name="T25" fmla="*/ 8 h 277"/>
                  <a:gd name="T26" fmla="*/ 199 w 355"/>
                  <a:gd name="T27" fmla="*/ 8 h 277"/>
                  <a:gd name="T28" fmla="*/ 219 w 355"/>
                  <a:gd name="T29" fmla="*/ 9 h 277"/>
                  <a:gd name="T30" fmla="*/ 237 w 355"/>
                  <a:gd name="T31" fmla="*/ 9 h 277"/>
                  <a:gd name="T32" fmla="*/ 255 w 355"/>
                  <a:gd name="T33" fmla="*/ 9 h 277"/>
                  <a:gd name="T34" fmla="*/ 279 w 355"/>
                  <a:gd name="T35" fmla="*/ 10 h 277"/>
                  <a:gd name="T36" fmla="*/ 297 w 355"/>
                  <a:gd name="T37" fmla="*/ 10 h 277"/>
                  <a:gd name="T38" fmla="*/ 335 w 355"/>
                  <a:gd name="T39" fmla="*/ 10 h 277"/>
                  <a:gd name="T40" fmla="*/ 325 w 355"/>
                  <a:gd name="T41" fmla="*/ 10 h 277"/>
                  <a:gd name="T42" fmla="*/ 305 w 355"/>
                  <a:gd name="T43" fmla="*/ 10 h 277"/>
                  <a:gd name="T44" fmla="*/ 283 w 355"/>
                  <a:gd name="T45" fmla="*/ 10 h 277"/>
                  <a:gd name="T46" fmla="*/ 271 w 355"/>
                  <a:gd name="T47" fmla="*/ 10 h 277"/>
                  <a:gd name="T48" fmla="*/ 235 w 355"/>
                  <a:gd name="T49" fmla="*/ 10 h 277"/>
                  <a:gd name="T50" fmla="*/ 217 w 355"/>
                  <a:gd name="T51" fmla="*/ 10 h 277"/>
                  <a:gd name="T52" fmla="*/ 172 w 355"/>
                  <a:gd name="T53" fmla="*/ 9 h 277"/>
                  <a:gd name="T54" fmla="*/ 160 w 355"/>
                  <a:gd name="T55" fmla="*/ 8 h 277"/>
                  <a:gd name="T56" fmla="*/ 126 w 355"/>
                  <a:gd name="T57" fmla="*/ 7 h 277"/>
                  <a:gd name="T58" fmla="*/ 108 w 355"/>
                  <a:gd name="T59" fmla="*/ 7 h 277"/>
                  <a:gd name="T60" fmla="*/ 94 w 355"/>
                  <a:gd name="T61" fmla="*/ 6 h 277"/>
                  <a:gd name="T62" fmla="*/ 68 w 355"/>
                  <a:gd name="T63" fmla="*/ 4 h 277"/>
                  <a:gd name="T64" fmla="*/ 64 w 355"/>
                  <a:gd name="T65" fmla="*/ 4 h 277"/>
                  <a:gd name="T66" fmla="*/ 58 w 355"/>
                  <a:gd name="T67" fmla="*/ 4 h 277"/>
                  <a:gd name="T68" fmla="*/ 54 w 355"/>
                  <a:gd name="T69" fmla="*/ 3 h 277"/>
                  <a:gd name="T70" fmla="*/ 38 w 355"/>
                  <a:gd name="T71" fmla="*/ 2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任意多边形 642062"/>
              <p:cNvSpPr>
                <a:spLocks noChangeArrowheads="1"/>
              </p:cNvSpPr>
              <p:nvPr userDrawn="1"/>
            </p:nvSpPr>
            <p:spPr bwMode="auto">
              <a:xfrm>
                <a:off x="2222" y="724"/>
                <a:ext cx="157" cy="167"/>
              </a:xfrm>
              <a:custGeom>
                <a:avLst/>
                <a:gdLst>
                  <a:gd name="T0" fmla="*/ 54 w 156"/>
                  <a:gd name="T1" fmla="*/ 2 h 206"/>
                  <a:gd name="T2" fmla="*/ 66 w 156"/>
                  <a:gd name="T3" fmla="*/ 2 h 206"/>
                  <a:gd name="T4" fmla="*/ 68 w 156"/>
                  <a:gd name="T5" fmla="*/ 2 h 206"/>
                  <a:gd name="T6" fmla="*/ 97 w 156"/>
                  <a:gd name="T7" fmla="*/ 2 h 206"/>
                  <a:gd name="T8" fmla="*/ 123 w 156"/>
                  <a:gd name="T9" fmla="*/ 2 h 206"/>
                  <a:gd name="T10" fmla="*/ 129 w 156"/>
                  <a:gd name="T11" fmla="*/ 2 h 206"/>
                  <a:gd name="T12" fmla="*/ 141 w 156"/>
                  <a:gd name="T13" fmla="*/ 0 h 206"/>
                  <a:gd name="T14" fmla="*/ 167 w 156"/>
                  <a:gd name="T15" fmla="*/ 2 h 206"/>
                  <a:gd name="T16" fmla="*/ 163 w 156"/>
                  <a:gd name="T17" fmla="*/ 2 h 206"/>
                  <a:gd name="T18" fmla="*/ 143 w 156"/>
                  <a:gd name="T19" fmla="*/ 2 h 206"/>
                  <a:gd name="T20" fmla="*/ 149 w 156"/>
                  <a:gd name="T21" fmla="*/ 2 h 206"/>
                  <a:gd name="T22" fmla="*/ 159 w 156"/>
                  <a:gd name="T23" fmla="*/ 3 h 206"/>
                  <a:gd name="T24" fmla="*/ 163 w 156"/>
                  <a:gd name="T25" fmla="*/ 3 h 206"/>
                  <a:gd name="T26" fmla="*/ 145 w 156"/>
                  <a:gd name="T27" fmla="*/ 3 h 206"/>
                  <a:gd name="T28" fmla="*/ 133 w 156"/>
                  <a:gd name="T29" fmla="*/ 4 h 206"/>
                  <a:gd name="T30" fmla="*/ 121 w 156"/>
                  <a:gd name="T31" fmla="*/ 4 h 206"/>
                  <a:gd name="T32" fmla="*/ 117 w 156"/>
                  <a:gd name="T33" fmla="*/ 5 h 206"/>
                  <a:gd name="T34" fmla="*/ 105 w 156"/>
                  <a:gd name="T35" fmla="*/ 6 h 206"/>
                  <a:gd name="T36" fmla="*/ 99 w 156"/>
                  <a:gd name="T37" fmla="*/ 6 h 206"/>
                  <a:gd name="T38" fmla="*/ 76 w 156"/>
                  <a:gd name="T39" fmla="*/ 6 h 206"/>
                  <a:gd name="T40" fmla="*/ 72 w 156"/>
                  <a:gd name="T41" fmla="*/ 5 h 206"/>
                  <a:gd name="T42" fmla="*/ 60 w 156"/>
                  <a:gd name="T43" fmla="*/ 5 h 206"/>
                  <a:gd name="T44" fmla="*/ 42 w 156"/>
                  <a:gd name="T45" fmla="*/ 5 h 206"/>
                  <a:gd name="T46" fmla="*/ 28 w 156"/>
                  <a:gd name="T47" fmla="*/ 5 h 206"/>
                  <a:gd name="T48" fmla="*/ 10 w 156"/>
                  <a:gd name="T49" fmla="*/ 4 h 206"/>
                  <a:gd name="T50" fmla="*/ 4 w 156"/>
                  <a:gd name="T51" fmla="*/ 3 h 206"/>
                  <a:gd name="T52" fmla="*/ 0 w 156"/>
                  <a:gd name="T53" fmla="*/ 3 h 206"/>
                  <a:gd name="T54" fmla="*/ 20 w 156"/>
                  <a:gd name="T55" fmla="*/ 2 h 206"/>
                  <a:gd name="T56" fmla="*/ 32 w 156"/>
                  <a:gd name="T57" fmla="*/ 2 h 206"/>
                  <a:gd name="T58" fmla="*/ 34 w 156"/>
                  <a:gd name="T59" fmla="*/ 2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任意多边形 642063"/>
              <p:cNvSpPr>
                <a:spLocks noChangeArrowheads="1"/>
              </p:cNvSpPr>
              <p:nvPr userDrawn="1"/>
            </p:nvSpPr>
            <p:spPr bwMode="auto">
              <a:xfrm>
                <a:off x="2375" y="800"/>
                <a:ext cx="110" cy="32"/>
              </a:xfrm>
              <a:custGeom>
                <a:avLst/>
                <a:gdLst>
                  <a:gd name="T0" fmla="*/ 4 w 109"/>
                  <a:gd name="T1" fmla="*/ 3 h 38"/>
                  <a:gd name="T2" fmla="*/ 18 w 109"/>
                  <a:gd name="T3" fmla="*/ 3 h 38"/>
                  <a:gd name="T4" fmla="*/ 46 w 109"/>
                  <a:gd name="T5" fmla="*/ 3 h 38"/>
                  <a:gd name="T6" fmla="*/ 89 w 109"/>
                  <a:gd name="T7" fmla="*/ 3 h 38"/>
                  <a:gd name="T8" fmla="*/ 107 w 109"/>
                  <a:gd name="T9" fmla="*/ 0 h 38"/>
                  <a:gd name="T10" fmla="*/ 93 w 109"/>
                  <a:gd name="T11" fmla="*/ 3 h 38"/>
                  <a:gd name="T12" fmla="*/ 77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任意多边形 642064"/>
              <p:cNvSpPr>
                <a:spLocks noChangeArrowheads="1"/>
              </p:cNvSpPr>
              <p:nvPr userDrawn="1"/>
            </p:nvSpPr>
            <p:spPr bwMode="auto">
              <a:xfrm>
                <a:off x="2370" y="839"/>
                <a:ext cx="75" cy="84"/>
              </a:xfrm>
              <a:custGeom>
                <a:avLst/>
                <a:gdLst>
                  <a:gd name="T0" fmla="*/ 8 w 76"/>
                  <a:gd name="T1" fmla="*/ 2 h 104"/>
                  <a:gd name="T2" fmla="*/ 18 w 76"/>
                  <a:gd name="T3" fmla="*/ 0 h 104"/>
                  <a:gd name="T4" fmla="*/ 34 w 76"/>
                  <a:gd name="T5" fmla="*/ 2 h 104"/>
                  <a:gd name="T6" fmla="*/ 45 w 76"/>
                  <a:gd name="T7" fmla="*/ 2 h 104"/>
                  <a:gd name="T8" fmla="*/ 38 w 76"/>
                  <a:gd name="T9" fmla="*/ 2 h 104"/>
                  <a:gd name="T10" fmla="*/ 38 w 76"/>
                  <a:gd name="T11" fmla="*/ 2 h 104"/>
                  <a:gd name="T12" fmla="*/ 41 w 76"/>
                  <a:gd name="T13" fmla="*/ 2 h 104"/>
                  <a:gd name="T14" fmla="*/ 38 w 76"/>
                  <a:gd name="T15" fmla="*/ 2 h 104"/>
                  <a:gd name="T16" fmla="*/ 34 w 76"/>
                  <a:gd name="T17" fmla="*/ 2 h 104"/>
                  <a:gd name="T18" fmla="*/ 22 w 76"/>
                  <a:gd name="T19" fmla="*/ 2 h 104"/>
                  <a:gd name="T20" fmla="*/ 28 w 76"/>
                  <a:gd name="T21" fmla="*/ 2 h 104"/>
                  <a:gd name="T22" fmla="*/ 30 w 76"/>
                  <a:gd name="T23" fmla="*/ 2 h 104"/>
                  <a:gd name="T24" fmla="*/ 20 w 76"/>
                  <a:gd name="T25" fmla="*/ 2 h 104"/>
                  <a:gd name="T26" fmla="*/ 12 w 76"/>
                  <a:gd name="T27" fmla="*/ 2 h 104"/>
                  <a:gd name="T28" fmla="*/ 8 w 76"/>
                  <a:gd name="T29" fmla="*/ 2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任意多边形 642065"/>
              <p:cNvSpPr>
                <a:spLocks noChangeArrowheads="1"/>
              </p:cNvSpPr>
              <p:nvPr userDrawn="1"/>
            </p:nvSpPr>
            <p:spPr bwMode="auto">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任意多边形 642066"/>
              <p:cNvSpPr>
                <a:spLocks noChangeArrowheads="1"/>
              </p:cNvSpPr>
              <p:nvPr userDrawn="1"/>
            </p:nvSpPr>
            <p:spPr bwMode="auto">
              <a:xfrm>
                <a:off x="2506" y="869"/>
                <a:ext cx="47" cy="24"/>
              </a:xfrm>
              <a:custGeom>
                <a:avLst/>
                <a:gdLst>
                  <a:gd name="T0" fmla="*/ 7 w 49"/>
                  <a:gd name="T1" fmla="*/ 0 h 29"/>
                  <a:gd name="T2" fmla="*/ 12 w 49"/>
                  <a:gd name="T3" fmla="*/ 0 h 29"/>
                  <a:gd name="T4" fmla="*/ 25 w 49"/>
                  <a:gd name="T5" fmla="*/ 2 h 29"/>
                  <a:gd name="T6" fmla="*/ 18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任意多边形 642067"/>
              <p:cNvSpPr>
                <a:spLocks noChangeArrowheads="1"/>
              </p:cNvSpPr>
              <p:nvPr userDrawn="1"/>
            </p:nvSpPr>
            <p:spPr bwMode="auto">
              <a:xfrm>
                <a:off x="2555" y="832"/>
                <a:ext cx="61" cy="42"/>
              </a:xfrm>
              <a:custGeom>
                <a:avLst/>
                <a:gdLst>
                  <a:gd name="T0" fmla="*/ 21 w 61"/>
                  <a:gd name="T1" fmla="*/ 4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4 h 48"/>
                  <a:gd name="T18" fmla="*/ 23 w 61"/>
                  <a:gd name="T19" fmla="*/ 5 h 48"/>
                  <a:gd name="T20" fmla="*/ 21 w 61"/>
                  <a:gd name="T21" fmla="*/ 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任意多边形 642068"/>
              <p:cNvSpPr>
                <a:spLocks noChangeArrowheads="1"/>
              </p:cNvSpPr>
              <p:nvPr userDrawn="1"/>
            </p:nvSpPr>
            <p:spPr bwMode="auto">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2 h 182"/>
                  <a:gd name="T12" fmla="*/ 24 w 286"/>
                  <a:gd name="T13" fmla="*/ 2 h 182"/>
                  <a:gd name="T14" fmla="*/ 30 w 286"/>
                  <a:gd name="T15" fmla="*/ 2 h 182"/>
                  <a:gd name="T16" fmla="*/ 48 w 286"/>
                  <a:gd name="T17" fmla="*/ 2 h 182"/>
                  <a:gd name="T18" fmla="*/ 70 w 286"/>
                  <a:gd name="T19" fmla="*/ 2 h 182"/>
                  <a:gd name="T20" fmla="*/ 88 w 286"/>
                  <a:gd name="T21" fmla="*/ 2 h 182"/>
                  <a:gd name="T22" fmla="*/ 106 w 286"/>
                  <a:gd name="T23" fmla="*/ 3 h 182"/>
                  <a:gd name="T24" fmla="*/ 104 w 286"/>
                  <a:gd name="T25" fmla="*/ 4 h 182"/>
                  <a:gd name="T26" fmla="*/ 98 w 286"/>
                  <a:gd name="T27" fmla="*/ 5 h 182"/>
                  <a:gd name="T28" fmla="*/ 122 w 286"/>
                  <a:gd name="T29" fmla="*/ 4 h 182"/>
                  <a:gd name="T30" fmla="*/ 140 w 286"/>
                  <a:gd name="T31" fmla="*/ 5 h 182"/>
                  <a:gd name="T32" fmla="*/ 168 w 286"/>
                  <a:gd name="T33" fmla="*/ 5 h 182"/>
                  <a:gd name="T34" fmla="*/ 174 w 286"/>
                  <a:gd name="T35" fmla="*/ 5 h 182"/>
                  <a:gd name="T36" fmla="*/ 168 w 286"/>
                  <a:gd name="T37" fmla="*/ 5 h 182"/>
                  <a:gd name="T38" fmla="*/ 178 w 286"/>
                  <a:gd name="T39" fmla="*/ 5 h 182"/>
                  <a:gd name="T40" fmla="*/ 186 w 286"/>
                  <a:gd name="T41" fmla="*/ 4 h 182"/>
                  <a:gd name="T42" fmla="*/ 202 w 286"/>
                  <a:gd name="T43" fmla="*/ 4 h 182"/>
                  <a:gd name="T44" fmla="*/ 214 w 286"/>
                  <a:gd name="T45" fmla="*/ 4 h 182"/>
                  <a:gd name="T46" fmla="*/ 244 w 286"/>
                  <a:gd name="T47" fmla="*/ 6 h 182"/>
                  <a:gd name="T48" fmla="*/ 262 w 286"/>
                  <a:gd name="T49" fmla="*/ 6 h 182"/>
                  <a:gd name="T50" fmla="*/ 284 w 286"/>
                  <a:gd name="T51" fmla="*/ 6 h 182"/>
                  <a:gd name="T52" fmla="*/ 268 w 286"/>
                  <a:gd name="T53" fmla="*/ 5 h 182"/>
                  <a:gd name="T54" fmla="*/ 256 w 286"/>
                  <a:gd name="T55" fmla="*/ 5 h 182"/>
                  <a:gd name="T56" fmla="*/ 250 w 286"/>
                  <a:gd name="T57" fmla="*/ 4 h 182"/>
                  <a:gd name="T58" fmla="*/ 248 w 286"/>
                  <a:gd name="T59" fmla="*/ 4 h 182"/>
                  <a:gd name="T60" fmla="*/ 236 w 286"/>
                  <a:gd name="T61" fmla="*/ 4 h 182"/>
                  <a:gd name="T62" fmla="*/ 240 w 286"/>
                  <a:gd name="T63" fmla="*/ 3 h 182"/>
                  <a:gd name="T64" fmla="*/ 220 w 286"/>
                  <a:gd name="T65" fmla="*/ 2 h 182"/>
                  <a:gd name="T66" fmla="*/ 210 w 286"/>
                  <a:gd name="T67" fmla="*/ 2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任意多边形 642069"/>
              <p:cNvSpPr>
                <a:spLocks noChangeArrowheads="1"/>
              </p:cNvSpPr>
              <p:nvPr userDrawn="1"/>
            </p:nvSpPr>
            <p:spPr bwMode="auto">
              <a:xfrm>
                <a:off x="2820" y="866"/>
                <a:ext cx="78" cy="64"/>
              </a:xfrm>
              <a:custGeom>
                <a:avLst/>
                <a:gdLst>
                  <a:gd name="T0" fmla="*/ 1 w 78"/>
                  <a:gd name="T1" fmla="*/ 2 h 78"/>
                  <a:gd name="T2" fmla="*/ 27 w 78"/>
                  <a:gd name="T3" fmla="*/ 2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2 h 78"/>
                  <a:gd name="T18" fmla="*/ 9 w 78"/>
                  <a:gd name="T19" fmla="*/ 2 h 78"/>
                  <a:gd name="T20" fmla="*/ 3 w 78"/>
                  <a:gd name="T21" fmla="*/ 2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任意多边形 642070"/>
              <p:cNvSpPr>
                <a:spLocks noChangeArrowheads="1"/>
              </p:cNvSpPr>
              <p:nvPr userDrawn="1"/>
            </p:nvSpPr>
            <p:spPr bwMode="auto">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任意多边形 642071"/>
              <p:cNvSpPr>
                <a:spLocks noChangeArrowheads="1"/>
              </p:cNvSpPr>
              <p:nvPr userDrawn="1"/>
            </p:nvSpPr>
            <p:spPr bwMode="auto">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任意多边形 642072"/>
              <p:cNvSpPr>
                <a:spLocks noChangeArrowheads="1"/>
              </p:cNvSpPr>
              <p:nvPr userDrawn="1"/>
            </p:nvSpPr>
            <p:spPr bwMode="auto">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任意多边形 642073"/>
              <p:cNvSpPr>
                <a:spLocks noChangeArrowheads="1"/>
              </p:cNvSpPr>
              <p:nvPr userDrawn="1"/>
            </p:nvSpPr>
            <p:spPr bwMode="auto">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任意多边形 642074"/>
              <p:cNvSpPr>
                <a:spLocks noChangeArrowheads="1"/>
              </p:cNvSpPr>
              <p:nvPr userDrawn="1"/>
            </p:nvSpPr>
            <p:spPr bwMode="auto">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2 h 80"/>
                  <a:gd name="T14" fmla="*/ 54 w 80"/>
                  <a:gd name="T15" fmla="*/ 2 h 80"/>
                  <a:gd name="T16" fmla="*/ 48 w 80"/>
                  <a:gd name="T17" fmla="*/ 3 h 80"/>
                  <a:gd name="T18" fmla="*/ 32 w 80"/>
                  <a:gd name="T19" fmla="*/ 2 h 80"/>
                  <a:gd name="T20" fmla="*/ 38 w 80"/>
                  <a:gd name="T21" fmla="*/ 2 h 80"/>
                  <a:gd name="T22" fmla="*/ 30 w 80"/>
                  <a:gd name="T23" fmla="*/ 2 h 80"/>
                  <a:gd name="T24" fmla="*/ 20 w 80"/>
                  <a:gd name="T25" fmla="*/ 2 h 80"/>
                  <a:gd name="T26" fmla="*/ 8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任意多边形 642075"/>
              <p:cNvSpPr>
                <a:spLocks noChangeArrowheads="1"/>
              </p:cNvSpPr>
              <p:nvPr userDrawn="1"/>
            </p:nvSpPr>
            <p:spPr bwMode="auto">
              <a:xfrm>
                <a:off x="2391" y="541"/>
                <a:ext cx="94" cy="142"/>
              </a:xfrm>
              <a:custGeom>
                <a:avLst/>
                <a:gdLst>
                  <a:gd name="T0" fmla="*/ 14 w 94"/>
                  <a:gd name="T1" fmla="*/ 3 h 174"/>
                  <a:gd name="T2" fmla="*/ 26 w 94"/>
                  <a:gd name="T3" fmla="*/ 4 h 174"/>
                  <a:gd name="T4" fmla="*/ 32 w 94"/>
                  <a:gd name="T5" fmla="*/ 3 h 174"/>
                  <a:gd name="T6" fmla="*/ 52 w 94"/>
                  <a:gd name="T7" fmla="*/ 3 h 174"/>
                  <a:gd name="T8" fmla="*/ 46 w 94"/>
                  <a:gd name="T9" fmla="*/ 4 h 174"/>
                  <a:gd name="T10" fmla="*/ 66 w 94"/>
                  <a:gd name="T11" fmla="*/ 4 h 174"/>
                  <a:gd name="T12" fmla="*/ 76 w 94"/>
                  <a:gd name="T13" fmla="*/ 5 h 174"/>
                  <a:gd name="T14" fmla="*/ 58 w 94"/>
                  <a:gd name="T15" fmla="*/ 5 h 174"/>
                  <a:gd name="T16" fmla="*/ 74 w 94"/>
                  <a:gd name="T17" fmla="*/ 6 h 174"/>
                  <a:gd name="T18" fmla="*/ 84 w 94"/>
                  <a:gd name="T19" fmla="*/ 5 h 174"/>
                  <a:gd name="T20" fmla="*/ 82 w 94"/>
                  <a:gd name="T21" fmla="*/ 4 h 174"/>
                  <a:gd name="T22" fmla="*/ 60 w 94"/>
                  <a:gd name="T23" fmla="*/ 3 h 174"/>
                  <a:gd name="T24" fmla="*/ 50 w 94"/>
                  <a:gd name="T25" fmla="*/ 2 h 174"/>
                  <a:gd name="T26" fmla="*/ 34 w 94"/>
                  <a:gd name="T27" fmla="*/ 2 h 174"/>
                  <a:gd name="T28" fmla="*/ 30 w 94"/>
                  <a:gd name="T29" fmla="*/ 2 h 174"/>
                  <a:gd name="T30" fmla="*/ 42 w 94"/>
                  <a:gd name="T31" fmla="*/ 2 h 174"/>
                  <a:gd name="T32" fmla="*/ 30 w 94"/>
                  <a:gd name="T33" fmla="*/ 0 h 174"/>
                  <a:gd name="T34" fmla="*/ 18 w 94"/>
                  <a:gd name="T35" fmla="*/ 2 h 174"/>
                  <a:gd name="T36" fmla="*/ 4 w 94"/>
                  <a:gd name="T37" fmla="*/ 2 h 174"/>
                  <a:gd name="T38" fmla="*/ 14 w 94"/>
                  <a:gd name="T39" fmla="*/ 2 h 174"/>
                  <a:gd name="T40" fmla="*/ 14 w 94"/>
                  <a:gd name="T41" fmla="*/ 3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任意多边形 642076"/>
              <p:cNvSpPr>
                <a:spLocks noChangeArrowheads="1"/>
              </p:cNvSpPr>
              <p:nvPr userDrawn="1"/>
            </p:nvSpPr>
            <p:spPr bwMode="auto">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任意多边形 642077"/>
              <p:cNvSpPr>
                <a:spLocks noChangeArrowheads="1"/>
              </p:cNvSpPr>
              <p:nvPr userDrawn="1"/>
            </p:nvSpPr>
            <p:spPr bwMode="auto">
              <a:xfrm>
                <a:off x="2349" y="654"/>
                <a:ext cx="45" cy="41"/>
              </a:xfrm>
              <a:custGeom>
                <a:avLst/>
                <a:gdLst>
                  <a:gd name="T0" fmla="*/ 0 w 43"/>
                  <a:gd name="T1" fmla="*/ 2 h 50"/>
                  <a:gd name="T2" fmla="*/ 45 w 43"/>
                  <a:gd name="T3" fmla="*/ 2 h 50"/>
                  <a:gd name="T4" fmla="*/ 78 w 43"/>
                  <a:gd name="T5" fmla="*/ 0 h 50"/>
                  <a:gd name="T6" fmla="*/ 49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任意多边形 642078"/>
              <p:cNvSpPr>
                <a:spLocks noChangeArrowheads="1"/>
              </p:cNvSpPr>
              <p:nvPr userDrawn="1"/>
            </p:nvSpPr>
            <p:spPr bwMode="auto">
              <a:xfrm>
                <a:off x="4808" y="597"/>
                <a:ext cx="701" cy="438"/>
              </a:xfrm>
              <a:custGeom>
                <a:avLst/>
                <a:gdLst>
                  <a:gd name="T0" fmla="*/ 17695 w 471"/>
                  <a:gd name="T1" fmla="*/ 529717 h 281"/>
                  <a:gd name="T2" fmla="*/ 20848 w 471"/>
                  <a:gd name="T3" fmla="*/ 473807 h 281"/>
                  <a:gd name="T4" fmla="*/ 19141 w 471"/>
                  <a:gd name="T5" fmla="*/ 463200 h 281"/>
                  <a:gd name="T6" fmla="*/ 14008 w 471"/>
                  <a:gd name="T7" fmla="*/ 413045 h 281"/>
                  <a:gd name="T8" fmla="*/ 3367 w 471"/>
                  <a:gd name="T9" fmla="*/ 406865 h 281"/>
                  <a:gd name="T10" fmla="*/ 0 w 471"/>
                  <a:gd name="T11" fmla="*/ 361415 h 281"/>
                  <a:gd name="T12" fmla="*/ 10466 w 471"/>
                  <a:gd name="T13" fmla="*/ 341381 h 281"/>
                  <a:gd name="T14" fmla="*/ 5011 w 471"/>
                  <a:gd name="T15" fmla="*/ 312250 h 281"/>
                  <a:gd name="T16" fmla="*/ 1520 w 471"/>
                  <a:gd name="T17" fmla="*/ 302310 h 281"/>
                  <a:gd name="T18" fmla="*/ 24587 w 471"/>
                  <a:gd name="T19" fmla="*/ 227149 h 281"/>
                  <a:gd name="T20" fmla="*/ 37701 w 471"/>
                  <a:gd name="T21" fmla="*/ 182537 h 281"/>
                  <a:gd name="T22" fmla="*/ 36593 w 471"/>
                  <a:gd name="T23" fmla="*/ 132477 h 281"/>
                  <a:gd name="T24" fmla="*/ 20848 w 471"/>
                  <a:gd name="T25" fmla="*/ 81060 h 281"/>
                  <a:gd name="T26" fmla="*/ 17601 w 471"/>
                  <a:gd name="T27" fmla="*/ 60866 h 281"/>
                  <a:gd name="T28" fmla="*/ 22585 w 471"/>
                  <a:gd name="T29" fmla="*/ 67849 h 281"/>
                  <a:gd name="T30" fmla="*/ 41310 w 471"/>
                  <a:gd name="T31" fmla="*/ 67090 h 281"/>
                  <a:gd name="T32" fmla="*/ 55083 w 471"/>
                  <a:gd name="T33" fmla="*/ 20591 h 281"/>
                  <a:gd name="T34" fmla="*/ 70887 w 471"/>
                  <a:gd name="T35" fmla="*/ 0 h 281"/>
                  <a:gd name="T36" fmla="*/ 75925 w 471"/>
                  <a:gd name="T37" fmla="*/ 3973 h 281"/>
                  <a:gd name="T38" fmla="*/ 79529 w 471"/>
                  <a:gd name="T39" fmla="*/ 17012 h 281"/>
                  <a:gd name="T40" fmla="*/ 84614 w 471"/>
                  <a:gd name="T41" fmla="*/ 9653 h 281"/>
                  <a:gd name="T42" fmla="*/ 95017 w 471"/>
                  <a:gd name="T43" fmla="*/ 15046 h 281"/>
                  <a:gd name="T44" fmla="*/ 100096 w 471"/>
                  <a:gd name="T45" fmla="*/ 17012 h 281"/>
                  <a:gd name="T46" fmla="*/ 122014 w 471"/>
                  <a:gd name="T47" fmla="*/ 26517 h 281"/>
                  <a:gd name="T48" fmla="*/ 133992 w 471"/>
                  <a:gd name="T49" fmla="*/ 44891 h 281"/>
                  <a:gd name="T50" fmla="*/ 144469 w 471"/>
                  <a:gd name="T51" fmla="*/ 32096 h 281"/>
                  <a:gd name="T52" fmla="*/ 148975 w 471"/>
                  <a:gd name="T53" fmla="*/ 26517 h 281"/>
                  <a:gd name="T54" fmla="*/ 168182 w 471"/>
                  <a:gd name="T55" fmla="*/ 26517 h 281"/>
                  <a:gd name="T56" fmla="*/ 181837 w 471"/>
                  <a:gd name="T57" fmla="*/ 60866 h 281"/>
                  <a:gd name="T58" fmla="*/ 199423 w 471"/>
                  <a:gd name="T59" fmla="*/ 111506 h 281"/>
                  <a:gd name="T60" fmla="*/ 211449 w 471"/>
                  <a:gd name="T61" fmla="*/ 132477 h 281"/>
                  <a:gd name="T62" fmla="*/ 221723 w 471"/>
                  <a:gd name="T63" fmla="*/ 128519 h 281"/>
                  <a:gd name="T64" fmla="*/ 232951 w 471"/>
                  <a:gd name="T65" fmla="*/ 122311 h 281"/>
                  <a:gd name="T66" fmla="*/ 250309 w 471"/>
                  <a:gd name="T67" fmla="*/ 135026 h 281"/>
                  <a:gd name="T68" fmla="*/ 258429 w 471"/>
                  <a:gd name="T69" fmla="*/ 153038 h 281"/>
                  <a:gd name="T70" fmla="*/ 265640 w 471"/>
                  <a:gd name="T71" fmla="*/ 170005 h 281"/>
                  <a:gd name="T72" fmla="*/ 274329 w 471"/>
                  <a:gd name="T73" fmla="*/ 210468 h 281"/>
                  <a:gd name="T74" fmla="*/ 277636 w 471"/>
                  <a:gd name="T75" fmla="*/ 227149 h 281"/>
                  <a:gd name="T76" fmla="*/ 279132 w 471"/>
                  <a:gd name="T77" fmla="*/ 236978 h 281"/>
                  <a:gd name="T78" fmla="*/ 267228 w 471"/>
                  <a:gd name="T79" fmla="*/ 267755 h 281"/>
                  <a:gd name="T80" fmla="*/ 277636 w 471"/>
                  <a:gd name="T81" fmla="*/ 267317 h 281"/>
                  <a:gd name="T82" fmla="*/ 295181 w 471"/>
                  <a:gd name="T83" fmla="*/ 293857 h 281"/>
                  <a:gd name="T84" fmla="*/ 314210 w 471"/>
                  <a:gd name="T85" fmla="*/ 297167 h 281"/>
                  <a:gd name="T86" fmla="*/ 327982 w 471"/>
                  <a:gd name="T87" fmla="*/ 317759 h 281"/>
                  <a:gd name="T88" fmla="*/ 329995 w 471"/>
                  <a:gd name="T89" fmla="*/ 325758 h 281"/>
                  <a:gd name="T90" fmla="*/ 329995 w 471"/>
                  <a:gd name="T91" fmla="*/ 332772 h 281"/>
                  <a:gd name="T92" fmla="*/ 339650 w 471"/>
                  <a:gd name="T93" fmla="*/ 325758 h 281"/>
                  <a:gd name="T94" fmla="*/ 345213 w 471"/>
                  <a:gd name="T95" fmla="*/ 323783 h 281"/>
                  <a:gd name="T96" fmla="*/ 378759 w 471"/>
                  <a:gd name="T97" fmla="*/ 349853 h 281"/>
                  <a:gd name="T98" fmla="*/ 385383 w 471"/>
                  <a:gd name="T99" fmla="*/ 376314 h 281"/>
                  <a:gd name="T100" fmla="*/ 401140 w 471"/>
                  <a:gd name="T101" fmla="*/ 380313 h 281"/>
                  <a:gd name="T102" fmla="*/ 406154 w 471"/>
                  <a:gd name="T103" fmla="*/ 406865 h 281"/>
                  <a:gd name="T104" fmla="*/ 389134 w 471"/>
                  <a:gd name="T105" fmla="*/ 488209 h 281"/>
                  <a:gd name="T106" fmla="*/ 375032 w 471"/>
                  <a:gd name="T107" fmla="*/ 532117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任意多边形 642079"/>
              <p:cNvSpPr>
                <a:spLocks noChangeArrowheads="1"/>
              </p:cNvSpPr>
              <p:nvPr userDrawn="1"/>
            </p:nvSpPr>
            <p:spPr bwMode="auto">
              <a:xfrm>
                <a:off x="3880" y="-7"/>
                <a:ext cx="984" cy="692"/>
              </a:xfrm>
              <a:custGeom>
                <a:avLst/>
                <a:gdLst>
                  <a:gd name="T0" fmla="*/ 406 w 984"/>
                  <a:gd name="T1" fmla="*/ 2 h 844"/>
                  <a:gd name="T2" fmla="*/ 502 w 984"/>
                  <a:gd name="T3" fmla="*/ 2 h 844"/>
                  <a:gd name="T4" fmla="*/ 550 w 984"/>
                  <a:gd name="T5" fmla="*/ 2 h 844"/>
                  <a:gd name="T6" fmla="*/ 578 w 984"/>
                  <a:gd name="T7" fmla="*/ 4 h 844"/>
                  <a:gd name="T8" fmla="*/ 586 w 984"/>
                  <a:gd name="T9" fmla="*/ 3 h 844"/>
                  <a:gd name="T10" fmla="*/ 606 w 984"/>
                  <a:gd name="T11" fmla="*/ 2 h 844"/>
                  <a:gd name="T12" fmla="*/ 642 w 984"/>
                  <a:gd name="T13" fmla="*/ 4 h 844"/>
                  <a:gd name="T14" fmla="*/ 682 w 984"/>
                  <a:gd name="T15" fmla="*/ 3 h 844"/>
                  <a:gd name="T16" fmla="*/ 706 w 984"/>
                  <a:gd name="T17" fmla="*/ 2 h 844"/>
                  <a:gd name="T18" fmla="*/ 762 w 984"/>
                  <a:gd name="T19" fmla="*/ 2 h 844"/>
                  <a:gd name="T20" fmla="*/ 798 w 984"/>
                  <a:gd name="T21" fmla="*/ 2 h 844"/>
                  <a:gd name="T22" fmla="*/ 798 w 984"/>
                  <a:gd name="T23" fmla="*/ 4 h 844"/>
                  <a:gd name="T24" fmla="*/ 790 w 984"/>
                  <a:gd name="T25" fmla="*/ 5 h 844"/>
                  <a:gd name="T26" fmla="*/ 766 w 984"/>
                  <a:gd name="T27" fmla="*/ 6 h 844"/>
                  <a:gd name="T28" fmla="*/ 762 w 984"/>
                  <a:gd name="T29" fmla="*/ 6 h 844"/>
                  <a:gd name="T30" fmla="*/ 802 w 984"/>
                  <a:gd name="T31" fmla="*/ 7 h 844"/>
                  <a:gd name="T32" fmla="*/ 786 w 984"/>
                  <a:gd name="T33" fmla="*/ 11 h 844"/>
                  <a:gd name="T34" fmla="*/ 830 w 984"/>
                  <a:gd name="T35" fmla="*/ 14 h 844"/>
                  <a:gd name="T36" fmla="*/ 854 w 984"/>
                  <a:gd name="T37" fmla="*/ 16 h 844"/>
                  <a:gd name="T38" fmla="*/ 830 w 984"/>
                  <a:gd name="T39" fmla="*/ 16 h 844"/>
                  <a:gd name="T40" fmla="*/ 746 w 984"/>
                  <a:gd name="T41" fmla="*/ 13 h 844"/>
                  <a:gd name="T42" fmla="*/ 678 w 984"/>
                  <a:gd name="T43" fmla="*/ 13 h 844"/>
                  <a:gd name="T44" fmla="*/ 590 w 984"/>
                  <a:gd name="T45" fmla="*/ 16 h 844"/>
                  <a:gd name="T46" fmla="*/ 642 w 984"/>
                  <a:gd name="T47" fmla="*/ 20 h 844"/>
                  <a:gd name="T48" fmla="*/ 710 w 984"/>
                  <a:gd name="T49" fmla="*/ 21 h 844"/>
                  <a:gd name="T50" fmla="*/ 738 w 984"/>
                  <a:gd name="T51" fmla="*/ 19 h 844"/>
                  <a:gd name="T52" fmla="*/ 774 w 984"/>
                  <a:gd name="T53" fmla="*/ 20 h 844"/>
                  <a:gd name="T54" fmla="*/ 766 w 984"/>
                  <a:gd name="T55" fmla="*/ 21 h 844"/>
                  <a:gd name="T56" fmla="*/ 802 w 984"/>
                  <a:gd name="T57" fmla="*/ 23 h 844"/>
                  <a:gd name="T58" fmla="*/ 838 w 984"/>
                  <a:gd name="T59" fmla="*/ 23 h 844"/>
                  <a:gd name="T60" fmla="*/ 922 w 984"/>
                  <a:gd name="T61" fmla="*/ 28 h 844"/>
                  <a:gd name="T62" fmla="*/ 942 w 984"/>
                  <a:gd name="T63" fmla="*/ 28 h 844"/>
                  <a:gd name="T64" fmla="*/ 874 w 984"/>
                  <a:gd name="T65" fmla="*/ 28 h 844"/>
                  <a:gd name="T66" fmla="*/ 830 w 984"/>
                  <a:gd name="T67" fmla="*/ 26 h 844"/>
                  <a:gd name="T68" fmla="*/ 778 w 984"/>
                  <a:gd name="T69" fmla="*/ 25 h 844"/>
                  <a:gd name="T70" fmla="*/ 702 w 984"/>
                  <a:gd name="T71" fmla="*/ 23 h 844"/>
                  <a:gd name="T72" fmla="*/ 614 w 984"/>
                  <a:gd name="T73" fmla="*/ 22 h 844"/>
                  <a:gd name="T74" fmla="*/ 506 w 984"/>
                  <a:gd name="T75" fmla="*/ 20 h 844"/>
                  <a:gd name="T76" fmla="*/ 462 w 984"/>
                  <a:gd name="T77" fmla="*/ 17 h 844"/>
                  <a:gd name="T78" fmla="*/ 430 w 984"/>
                  <a:gd name="T79" fmla="*/ 16 h 844"/>
                  <a:gd name="T80" fmla="*/ 382 w 984"/>
                  <a:gd name="T81" fmla="*/ 14 h 844"/>
                  <a:gd name="T82" fmla="*/ 342 w 984"/>
                  <a:gd name="T83" fmla="*/ 13 h 844"/>
                  <a:gd name="T84" fmla="*/ 354 w 984"/>
                  <a:gd name="T85" fmla="*/ 14 h 844"/>
                  <a:gd name="T86" fmla="*/ 418 w 984"/>
                  <a:gd name="T87" fmla="*/ 16 h 844"/>
                  <a:gd name="T88" fmla="*/ 422 w 984"/>
                  <a:gd name="T89" fmla="*/ 17 h 844"/>
                  <a:gd name="T90" fmla="*/ 394 w 984"/>
                  <a:gd name="T91" fmla="*/ 17 h 844"/>
                  <a:gd name="T92" fmla="*/ 354 w 984"/>
                  <a:gd name="T93" fmla="*/ 16 h 844"/>
                  <a:gd name="T94" fmla="*/ 314 w 984"/>
                  <a:gd name="T95" fmla="*/ 13 h 844"/>
                  <a:gd name="T96" fmla="*/ 266 w 984"/>
                  <a:gd name="T97" fmla="*/ 11 h 844"/>
                  <a:gd name="T98" fmla="*/ 210 w 984"/>
                  <a:gd name="T99" fmla="*/ 11 h 844"/>
                  <a:gd name="T100" fmla="*/ 154 w 984"/>
                  <a:gd name="T101" fmla="*/ 7 h 844"/>
                  <a:gd name="T102" fmla="*/ 66 w 984"/>
                  <a:gd name="T103" fmla="*/ 2 h 844"/>
                  <a:gd name="T104" fmla="*/ 34 w 984"/>
                  <a:gd name="T105" fmla="*/ 2 h 844"/>
                  <a:gd name="T106" fmla="*/ 46 w 984"/>
                  <a:gd name="T107" fmla="*/ 2 h 844"/>
                  <a:gd name="T108" fmla="*/ 102 w 984"/>
                  <a:gd name="T109" fmla="*/ 2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任意多边形 642080"/>
              <p:cNvSpPr>
                <a:spLocks noChangeArrowheads="1"/>
              </p:cNvSpPr>
              <p:nvPr userDrawn="1"/>
            </p:nvSpPr>
            <p:spPr bwMode="auto">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任意多边形 642081"/>
              <p:cNvSpPr>
                <a:spLocks noChangeArrowheads="1"/>
              </p:cNvSpPr>
              <p:nvPr userDrawn="1"/>
            </p:nvSpPr>
            <p:spPr bwMode="auto">
              <a:xfrm>
                <a:off x="3549" y="475"/>
                <a:ext cx="38" cy="29"/>
              </a:xfrm>
              <a:custGeom>
                <a:avLst/>
                <a:gdLst>
                  <a:gd name="T0" fmla="*/ 0 w 36"/>
                  <a:gd name="T1" fmla="*/ 2 h 37"/>
                  <a:gd name="T2" fmla="*/ 31 w 36"/>
                  <a:gd name="T3" fmla="*/ 1 h 37"/>
                  <a:gd name="T4" fmla="*/ 89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任意多边形 642082"/>
              <p:cNvSpPr>
                <a:spLocks noChangeArrowheads="1"/>
              </p:cNvSpPr>
              <p:nvPr userDrawn="1"/>
            </p:nvSpPr>
            <p:spPr bwMode="auto">
              <a:xfrm>
                <a:off x="4686" y="394"/>
                <a:ext cx="171" cy="81"/>
              </a:xfrm>
              <a:custGeom>
                <a:avLst/>
                <a:gdLst>
                  <a:gd name="T0" fmla="*/ 0 w 170"/>
                  <a:gd name="T1" fmla="*/ 3 h 96"/>
                  <a:gd name="T2" fmla="*/ 28 w 170"/>
                  <a:gd name="T3" fmla="*/ 3 h 96"/>
                  <a:gd name="T4" fmla="*/ 56 w 170"/>
                  <a:gd name="T5" fmla="*/ 3 h 96"/>
                  <a:gd name="T6" fmla="*/ 80 w 170"/>
                  <a:gd name="T7" fmla="*/ 3 h 96"/>
                  <a:gd name="T8" fmla="*/ 64 w 170"/>
                  <a:gd name="T9" fmla="*/ 3 h 96"/>
                  <a:gd name="T10" fmla="*/ 141 w 170"/>
                  <a:gd name="T11" fmla="*/ 3 h 96"/>
                  <a:gd name="T12" fmla="*/ 177 w 170"/>
                  <a:gd name="T13" fmla="*/ 3 h 96"/>
                  <a:gd name="T14" fmla="*/ 133 w 170"/>
                  <a:gd name="T15" fmla="*/ 4 h 96"/>
                  <a:gd name="T16" fmla="*/ 105 w 170"/>
                  <a:gd name="T17" fmla="*/ 3 h 96"/>
                  <a:gd name="T18" fmla="*/ 76 w 170"/>
                  <a:gd name="T19" fmla="*/ 3 h 96"/>
                  <a:gd name="T20" fmla="*/ 24 w 170"/>
                  <a:gd name="T21" fmla="*/ 3 h 96"/>
                  <a:gd name="T22" fmla="*/ 0 w 170"/>
                  <a:gd name="T23" fmla="*/ 3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任意多边形 642083"/>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任意多边形 642084"/>
              <p:cNvSpPr>
                <a:spLocks noChangeArrowheads="1"/>
              </p:cNvSpPr>
              <p:nvPr userDrawn="1"/>
            </p:nvSpPr>
            <p:spPr bwMode="auto">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任意多边形 642085"/>
              <p:cNvSpPr>
                <a:spLocks noChangeArrowheads="1"/>
              </p:cNvSpPr>
              <p:nvPr userDrawn="1"/>
            </p:nvSpPr>
            <p:spPr bwMode="auto">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任意多边形 642086"/>
              <p:cNvSpPr>
                <a:spLocks noChangeArrowheads="1"/>
              </p:cNvSpPr>
              <p:nvPr userDrawn="1"/>
            </p:nvSpPr>
            <p:spPr bwMode="auto">
              <a:xfrm>
                <a:off x="5054" y="507"/>
                <a:ext cx="45" cy="66"/>
              </a:xfrm>
              <a:custGeom>
                <a:avLst/>
                <a:gdLst>
                  <a:gd name="T0" fmla="*/ 4 w 44"/>
                  <a:gd name="T1" fmla="*/ 2 h 80"/>
                  <a:gd name="T2" fmla="*/ 20 w 44"/>
                  <a:gd name="T3" fmla="*/ 2 h 80"/>
                  <a:gd name="T4" fmla="*/ 41 w 44"/>
                  <a:gd name="T5" fmla="*/ 2 h 80"/>
                  <a:gd name="T6" fmla="*/ 53 w 44"/>
                  <a:gd name="T7" fmla="*/ 2 h 80"/>
                  <a:gd name="T8" fmla="*/ 41 w 44"/>
                  <a:gd name="T9" fmla="*/ 2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任意多边形 642087"/>
              <p:cNvSpPr>
                <a:spLocks noChangeArrowheads="1"/>
              </p:cNvSpPr>
              <p:nvPr userDrawn="1"/>
            </p:nvSpPr>
            <p:spPr bwMode="auto">
              <a:xfrm>
                <a:off x="4260" y="6"/>
                <a:ext cx="480" cy="100"/>
              </a:xfrm>
              <a:custGeom>
                <a:avLst/>
                <a:gdLst>
                  <a:gd name="T0" fmla="*/ 184999 w 323"/>
                  <a:gd name="T1" fmla="*/ 2664 h 64"/>
                  <a:gd name="T2" fmla="*/ 194067 w 323"/>
                  <a:gd name="T3" fmla="*/ 15881 h 64"/>
                  <a:gd name="T4" fmla="*/ 197564 w 323"/>
                  <a:gd name="T5" fmla="*/ 0 h 64"/>
                  <a:gd name="T6" fmla="*/ 223089 w 323"/>
                  <a:gd name="T7" fmla="*/ 0 h 64"/>
                  <a:gd name="T8" fmla="*/ 241837 w 323"/>
                  <a:gd name="T9" fmla="*/ 34227 h 64"/>
                  <a:gd name="T10" fmla="*/ 267821 w 323"/>
                  <a:gd name="T11" fmla="*/ 20047 h 64"/>
                  <a:gd name="T12" fmla="*/ 264144 w 323"/>
                  <a:gd name="T13" fmla="*/ 56423 h 64"/>
                  <a:gd name="T14" fmla="*/ 250391 w 323"/>
                  <a:gd name="T15" fmla="*/ 91763 h 64"/>
                  <a:gd name="T16" fmla="*/ 247668 w 323"/>
                  <a:gd name="T17" fmla="*/ 56423 h 64"/>
                  <a:gd name="T18" fmla="*/ 241837 w 323"/>
                  <a:gd name="T19" fmla="*/ 60581 h 64"/>
                  <a:gd name="T20" fmla="*/ 235038 w 323"/>
                  <a:gd name="T21" fmla="*/ 56423 h 64"/>
                  <a:gd name="T22" fmla="*/ 220987 w 323"/>
                  <a:gd name="T23" fmla="*/ 41927 h 64"/>
                  <a:gd name="T24" fmla="*/ 191912 w 323"/>
                  <a:gd name="T25" fmla="*/ 74505 h 64"/>
                  <a:gd name="T26" fmla="*/ 169131 w 323"/>
                  <a:gd name="T27" fmla="*/ 87434 h 64"/>
                  <a:gd name="T28" fmla="*/ 178079 w 323"/>
                  <a:gd name="T29" fmla="*/ 112239 h 64"/>
                  <a:gd name="T30" fmla="*/ 158161 w 323"/>
                  <a:gd name="T31" fmla="*/ 123398 h 64"/>
                  <a:gd name="T32" fmla="*/ 141814 w 323"/>
                  <a:gd name="T33" fmla="*/ 119488 h 64"/>
                  <a:gd name="T34" fmla="*/ 148706 w 323"/>
                  <a:gd name="T35" fmla="*/ 112239 h 64"/>
                  <a:gd name="T36" fmla="*/ 143409 w 323"/>
                  <a:gd name="T37" fmla="*/ 78975 h 64"/>
                  <a:gd name="T38" fmla="*/ 141814 w 323"/>
                  <a:gd name="T39" fmla="*/ 60581 h 64"/>
                  <a:gd name="T40" fmla="*/ 132944 w 323"/>
                  <a:gd name="T41" fmla="*/ 45795 h 64"/>
                  <a:gd name="T42" fmla="*/ 119609 w 323"/>
                  <a:gd name="T43" fmla="*/ 53480 h 64"/>
                  <a:gd name="T44" fmla="*/ 112714 w 323"/>
                  <a:gd name="T45" fmla="*/ 53480 h 64"/>
                  <a:gd name="T46" fmla="*/ 103539 w 323"/>
                  <a:gd name="T47" fmla="*/ 48942 h 64"/>
                  <a:gd name="T48" fmla="*/ 69673 w 323"/>
                  <a:gd name="T49" fmla="*/ 4163 h 64"/>
                  <a:gd name="T50" fmla="*/ 49950 w 323"/>
                  <a:gd name="T51" fmla="*/ 27473 h 64"/>
                  <a:gd name="T52" fmla="*/ 1 w 323"/>
                  <a:gd name="T53" fmla="*/ 0 h 64"/>
                  <a:gd name="T54" fmla="*/ 184999 w 323"/>
                  <a:gd name="T55" fmla="*/ 2664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任意多边形 642088"/>
              <p:cNvSpPr>
                <a:spLocks noChangeArrowheads="1"/>
              </p:cNvSpPr>
              <p:nvPr userDrawn="1"/>
            </p:nvSpPr>
            <p:spPr bwMode="auto">
              <a:xfrm>
                <a:off x="3835" y="3"/>
                <a:ext cx="446" cy="49"/>
              </a:xfrm>
              <a:custGeom>
                <a:avLst/>
                <a:gdLst>
                  <a:gd name="T0" fmla="*/ 88940 w 300"/>
                  <a:gd name="T1" fmla="*/ 74156 h 31"/>
                  <a:gd name="T2" fmla="*/ 25887 w 300"/>
                  <a:gd name="T3" fmla="*/ 3196 h 31"/>
                  <a:gd name="T4" fmla="*/ 241369 w 300"/>
                  <a:gd name="T5" fmla="*/ 0 h 31"/>
                  <a:gd name="T6" fmla="*/ 250352 w 300"/>
                  <a:gd name="T7" fmla="*/ 33544 h 31"/>
                  <a:gd name="T8" fmla="*/ 223326 w 300"/>
                  <a:gd name="T9" fmla="*/ 38433 h 31"/>
                  <a:gd name="T10" fmla="*/ 88940 w 300"/>
                  <a:gd name="T11" fmla="*/ 74156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任意多边形 642089"/>
              <p:cNvSpPr>
                <a:spLocks noChangeArrowheads="1"/>
              </p:cNvSpPr>
              <p:nvPr userDrawn="1"/>
            </p:nvSpPr>
            <p:spPr bwMode="auto">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任意多边形 642090"/>
              <p:cNvSpPr>
                <a:spLocks noChangeArrowheads="1"/>
              </p:cNvSpPr>
              <p:nvPr userDrawn="1"/>
            </p:nvSpPr>
            <p:spPr bwMode="auto">
              <a:xfrm>
                <a:off x="1704" y="3"/>
                <a:ext cx="1022" cy="372"/>
              </a:xfrm>
              <a:custGeom>
                <a:avLst/>
                <a:gdLst>
                  <a:gd name="T0" fmla="*/ 142095774 w 436"/>
                  <a:gd name="T1" fmla="*/ 3285768 h 152"/>
                  <a:gd name="T2" fmla="*/ 849035958 w 436"/>
                  <a:gd name="T3" fmla="*/ 0 h 152"/>
                  <a:gd name="T4" fmla="*/ 809750297 w 436"/>
                  <a:gd name="T5" fmla="*/ 218777307 h 152"/>
                  <a:gd name="T6" fmla="*/ 773314089 w 436"/>
                  <a:gd name="T7" fmla="*/ 274925080 h 152"/>
                  <a:gd name="T8" fmla="*/ 763324133 w 436"/>
                  <a:gd name="T9" fmla="*/ 283510835 h 152"/>
                  <a:gd name="T10" fmla="*/ 730032745 w 436"/>
                  <a:gd name="T11" fmla="*/ 296522867 h 152"/>
                  <a:gd name="T12" fmla="*/ 702684958 w 436"/>
                  <a:gd name="T13" fmla="*/ 355959096 h 152"/>
                  <a:gd name="T14" fmla="*/ 705263309 w 436"/>
                  <a:gd name="T15" fmla="*/ 400686601 h 152"/>
                  <a:gd name="T16" fmla="*/ 708434081 w 436"/>
                  <a:gd name="T17" fmla="*/ 433927033 h 152"/>
                  <a:gd name="T18" fmla="*/ 712695957 w 436"/>
                  <a:gd name="T19" fmla="*/ 458779688 h 152"/>
                  <a:gd name="T20" fmla="*/ 705263309 w 436"/>
                  <a:gd name="T21" fmla="*/ 495306500 h 152"/>
                  <a:gd name="T22" fmla="*/ 683664645 w 436"/>
                  <a:gd name="T23" fmla="*/ 487265049 h 152"/>
                  <a:gd name="T24" fmla="*/ 666257528 w 436"/>
                  <a:gd name="T25" fmla="*/ 523189109 h 152"/>
                  <a:gd name="T26" fmla="*/ 675472120 w 436"/>
                  <a:gd name="T27" fmla="*/ 425571710 h 152"/>
                  <a:gd name="T28" fmla="*/ 657806074 w 436"/>
                  <a:gd name="T29" fmla="*/ 406007036 h 152"/>
                  <a:gd name="T30" fmla="*/ 669417267 w 436"/>
                  <a:gd name="T31" fmla="*/ 377784456 h 152"/>
                  <a:gd name="T32" fmla="*/ 666257528 w 436"/>
                  <a:gd name="T33" fmla="*/ 361486673 h 152"/>
                  <a:gd name="T34" fmla="*/ 623025421 w 436"/>
                  <a:gd name="T35" fmla="*/ 381066783 h 152"/>
                  <a:gd name="T36" fmla="*/ 617297995 w 436"/>
                  <a:gd name="T37" fmla="*/ 344544092 h 152"/>
                  <a:gd name="T38" fmla="*/ 577952498 w 436"/>
                  <a:gd name="T39" fmla="*/ 381066783 h 152"/>
                  <a:gd name="T40" fmla="*/ 623025421 w 436"/>
                  <a:gd name="T41" fmla="*/ 417630328 h 152"/>
                  <a:gd name="T42" fmla="*/ 594021650 w 436"/>
                  <a:gd name="T43" fmla="*/ 473704340 h 152"/>
                  <a:gd name="T44" fmla="*/ 605643995 w 436"/>
                  <a:gd name="T45" fmla="*/ 510207552 h 152"/>
                  <a:gd name="T46" fmla="*/ 613035531 w 436"/>
                  <a:gd name="T47" fmla="*/ 559715525 h 152"/>
                  <a:gd name="T48" fmla="*/ 601426773 w 436"/>
                  <a:gd name="T49" fmla="*/ 563091018 h 152"/>
                  <a:gd name="T50" fmla="*/ 611218117 w 436"/>
                  <a:gd name="T51" fmla="*/ 582747427 h 152"/>
                  <a:gd name="T52" fmla="*/ 598213237 w 436"/>
                  <a:gd name="T53" fmla="*/ 615858885 h 152"/>
                  <a:gd name="T54" fmla="*/ 0 w 436"/>
                  <a:gd name="T55" fmla="*/ 604540795 h 152"/>
                  <a:gd name="T56" fmla="*/ 142095774 w 436"/>
                  <a:gd name="T57" fmla="*/ 328576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任意多边形 642091"/>
              <p:cNvSpPr>
                <a:spLocks noChangeArrowheads="1"/>
              </p:cNvSpPr>
              <p:nvPr userDrawn="1"/>
            </p:nvSpPr>
            <p:spPr bwMode="auto">
              <a:xfrm>
                <a:off x="2729" y="-9"/>
                <a:ext cx="47" cy="134"/>
              </a:xfrm>
              <a:custGeom>
                <a:avLst/>
                <a:gdLst>
                  <a:gd name="T0" fmla="*/ 5 w 47"/>
                  <a:gd name="T1" fmla="*/ 4 h 165"/>
                  <a:gd name="T2" fmla="*/ 15 w 47"/>
                  <a:gd name="T3" fmla="*/ 3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2 h 165"/>
                  <a:gd name="T16" fmla="*/ 31 w 47"/>
                  <a:gd name="T17" fmla="*/ 3 h 165"/>
                  <a:gd name="T18" fmla="*/ 23 w 47"/>
                  <a:gd name="T19" fmla="*/ 3 h 165"/>
                  <a:gd name="T20" fmla="*/ 21 w 47"/>
                  <a:gd name="T21" fmla="*/ 4 h 165"/>
                  <a:gd name="T22" fmla="*/ 27 w 47"/>
                  <a:gd name="T23" fmla="*/ 4 h 165"/>
                  <a:gd name="T24" fmla="*/ 31 w 47"/>
                  <a:gd name="T25" fmla="*/ 4 h 165"/>
                  <a:gd name="T26" fmla="*/ 13 w 47"/>
                  <a:gd name="T27" fmla="*/ 4 h 165"/>
                  <a:gd name="T28" fmla="*/ 7 w 47"/>
                  <a:gd name="T29" fmla="*/ 4 h 165"/>
                  <a:gd name="T30" fmla="*/ 3 w 47"/>
                  <a:gd name="T31" fmla="*/ 4 h 165"/>
                  <a:gd name="T32" fmla="*/ 5 w 47"/>
                  <a:gd name="T33" fmla="*/ 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任意多边形 642092"/>
              <p:cNvSpPr>
                <a:spLocks noChangeArrowheads="1"/>
              </p:cNvSpPr>
              <p:nvPr userDrawn="1"/>
            </p:nvSpPr>
            <p:spPr bwMode="auto">
              <a:xfrm>
                <a:off x="2701" y="103"/>
                <a:ext cx="138" cy="84"/>
              </a:xfrm>
              <a:custGeom>
                <a:avLst/>
                <a:gdLst>
                  <a:gd name="T0" fmla="*/ 26 w 138"/>
                  <a:gd name="T1" fmla="*/ 2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2 h 103"/>
                  <a:gd name="T22" fmla="*/ 66 w 138"/>
                  <a:gd name="T23" fmla="*/ 2 h 103"/>
                  <a:gd name="T24" fmla="*/ 48 w 138"/>
                  <a:gd name="T25" fmla="*/ 3 h 103"/>
                  <a:gd name="T26" fmla="*/ 26 w 138"/>
                  <a:gd name="T27" fmla="*/ 3 h 103"/>
                  <a:gd name="T28" fmla="*/ 20 w 138"/>
                  <a:gd name="T29" fmla="*/ 2 h 103"/>
                  <a:gd name="T30" fmla="*/ 22 w 138"/>
                  <a:gd name="T31" fmla="*/ 3 h 103"/>
                  <a:gd name="T32" fmla="*/ 0 w 138"/>
                  <a:gd name="T33" fmla="*/ 3 h 103"/>
                  <a:gd name="T34" fmla="*/ 10 w 138"/>
                  <a:gd name="T35" fmla="*/ 2 h 103"/>
                  <a:gd name="T36" fmla="*/ 26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任意多边形 642093"/>
              <p:cNvSpPr>
                <a:spLocks noChangeArrowheads="1"/>
              </p:cNvSpPr>
              <p:nvPr userDrawn="1"/>
            </p:nvSpPr>
            <p:spPr bwMode="auto">
              <a:xfrm>
                <a:off x="2553" y="182"/>
                <a:ext cx="187" cy="176"/>
              </a:xfrm>
              <a:custGeom>
                <a:avLst/>
                <a:gdLst>
                  <a:gd name="T0" fmla="*/ 141 w 188"/>
                  <a:gd name="T1" fmla="*/ 2 h 214"/>
                  <a:gd name="T2" fmla="*/ 143 w 188"/>
                  <a:gd name="T3" fmla="*/ 2 h 214"/>
                  <a:gd name="T4" fmla="*/ 153 w 188"/>
                  <a:gd name="T5" fmla="*/ 0 h 214"/>
                  <a:gd name="T6" fmla="*/ 165 w 188"/>
                  <a:gd name="T7" fmla="*/ 2 h 214"/>
                  <a:gd name="T8" fmla="*/ 171 w 188"/>
                  <a:gd name="T9" fmla="*/ 2 h 214"/>
                  <a:gd name="T10" fmla="*/ 161 w 188"/>
                  <a:gd name="T11" fmla="*/ 2 h 214"/>
                  <a:gd name="T12" fmla="*/ 153 w 188"/>
                  <a:gd name="T13" fmla="*/ 2 h 214"/>
                  <a:gd name="T14" fmla="*/ 145 w 188"/>
                  <a:gd name="T15" fmla="*/ 5 h 214"/>
                  <a:gd name="T16" fmla="*/ 127 w 188"/>
                  <a:gd name="T17" fmla="*/ 5 h 214"/>
                  <a:gd name="T18" fmla="*/ 103 w 188"/>
                  <a:gd name="T19" fmla="*/ 5 h 214"/>
                  <a:gd name="T20" fmla="*/ 95 w 188"/>
                  <a:gd name="T21" fmla="*/ 5 h 214"/>
                  <a:gd name="T22" fmla="*/ 94 w 188"/>
                  <a:gd name="T23" fmla="*/ 6 h 214"/>
                  <a:gd name="T24" fmla="*/ 90 w 188"/>
                  <a:gd name="T25" fmla="*/ 6 h 214"/>
                  <a:gd name="T26" fmla="*/ 80 w 188"/>
                  <a:gd name="T27" fmla="*/ 5 h 214"/>
                  <a:gd name="T28" fmla="*/ 58 w 188"/>
                  <a:gd name="T29" fmla="*/ 6 h 214"/>
                  <a:gd name="T30" fmla="*/ 76 w 188"/>
                  <a:gd name="T31" fmla="*/ 6 h 214"/>
                  <a:gd name="T32" fmla="*/ 78 w 188"/>
                  <a:gd name="T33" fmla="*/ 6 h 214"/>
                  <a:gd name="T34" fmla="*/ 58 w 188"/>
                  <a:gd name="T35" fmla="*/ 6 h 214"/>
                  <a:gd name="T36" fmla="*/ 34 w 188"/>
                  <a:gd name="T37" fmla="*/ 6 h 214"/>
                  <a:gd name="T38" fmla="*/ 36 w 188"/>
                  <a:gd name="T39" fmla="*/ 6 h 214"/>
                  <a:gd name="T40" fmla="*/ 46 w 188"/>
                  <a:gd name="T41" fmla="*/ 6 h 214"/>
                  <a:gd name="T42" fmla="*/ 34 w 188"/>
                  <a:gd name="T43" fmla="*/ 6 h 214"/>
                  <a:gd name="T44" fmla="*/ 26 w 188"/>
                  <a:gd name="T45" fmla="*/ 6 h 214"/>
                  <a:gd name="T46" fmla="*/ 30 w 188"/>
                  <a:gd name="T47" fmla="*/ 7 h 214"/>
                  <a:gd name="T48" fmla="*/ 14 w 188"/>
                  <a:gd name="T49" fmla="*/ 7 h 214"/>
                  <a:gd name="T50" fmla="*/ 0 w 188"/>
                  <a:gd name="T51" fmla="*/ 8 h 214"/>
                  <a:gd name="T52" fmla="*/ 8 w 188"/>
                  <a:gd name="T53" fmla="*/ 7 h 214"/>
                  <a:gd name="T54" fmla="*/ 0 w 188"/>
                  <a:gd name="T55" fmla="*/ 6 h 214"/>
                  <a:gd name="T56" fmla="*/ 14 w 188"/>
                  <a:gd name="T57" fmla="*/ 6 h 214"/>
                  <a:gd name="T58" fmla="*/ 32 w 188"/>
                  <a:gd name="T59" fmla="*/ 5 h 214"/>
                  <a:gd name="T60" fmla="*/ 44 w 188"/>
                  <a:gd name="T61" fmla="*/ 5 h 214"/>
                  <a:gd name="T62" fmla="*/ 72 w 188"/>
                  <a:gd name="T63" fmla="*/ 5 h 214"/>
                  <a:gd name="T64" fmla="*/ 84 w 188"/>
                  <a:gd name="T65" fmla="*/ 4 h 214"/>
                  <a:gd name="T66" fmla="*/ 97 w 188"/>
                  <a:gd name="T67" fmla="*/ 3 h 214"/>
                  <a:gd name="T68" fmla="*/ 103 w 188"/>
                  <a:gd name="T69" fmla="*/ 3 h 214"/>
                  <a:gd name="T70" fmla="*/ 115 w 188"/>
                  <a:gd name="T71" fmla="*/ 2 h 214"/>
                  <a:gd name="T72" fmla="*/ 133 w 188"/>
                  <a:gd name="T73" fmla="*/ 2 h 214"/>
                  <a:gd name="T74" fmla="*/ 137 w 188"/>
                  <a:gd name="T75" fmla="*/ 2 h 214"/>
                  <a:gd name="T76" fmla="*/ 131 w 188"/>
                  <a:gd name="T77" fmla="*/ 2 h 214"/>
                  <a:gd name="T78" fmla="*/ 135 w 188"/>
                  <a:gd name="T79" fmla="*/ 2 h 214"/>
                  <a:gd name="T80" fmla="*/ 141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任意多边形 642094"/>
              <p:cNvSpPr>
                <a:spLocks noChangeArrowheads="1"/>
              </p:cNvSpPr>
              <p:nvPr userDrawn="1"/>
            </p:nvSpPr>
            <p:spPr bwMode="auto">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任意多边形 642095"/>
              <p:cNvSpPr>
                <a:spLocks noChangeArrowheads="1"/>
              </p:cNvSpPr>
              <p:nvPr userDrawn="1"/>
            </p:nvSpPr>
            <p:spPr bwMode="auto">
              <a:xfrm>
                <a:off x="1627" y="353"/>
                <a:ext cx="813" cy="462"/>
              </a:xfrm>
              <a:custGeom>
                <a:avLst/>
                <a:gdLst>
                  <a:gd name="T0" fmla="*/ 829 w 812"/>
                  <a:gd name="T1" fmla="*/ 2 h 564"/>
                  <a:gd name="T2" fmla="*/ 795 w 812"/>
                  <a:gd name="T3" fmla="*/ 2 h 564"/>
                  <a:gd name="T4" fmla="*/ 765 w 812"/>
                  <a:gd name="T5" fmla="*/ 4 h 564"/>
                  <a:gd name="T6" fmla="*/ 739 w 812"/>
                  <a:gd name="T7" fmla="*/ 5 h 564"/>
                  <a:gd name="T8" fmla="*/ 651 w 812"/>
                  <a:gd name="T9" fmla="*/ 6 h 564"/>
                  <a:gd name="T10" fmla="*/ 649 w 812"/>
                  <a:gd name="T11" fmla="*/ 7 h 564"/>
                  <a:gd name="T12" fmla="*/ 621 w 812"/>
                  <a:gd name="T13" fmla="*/ 7 h 564"/>
                  <a:gd name="T14" fmla="*/ 637 w 812"/>
                  <a:gd name="T15" fmla="*/ 6 h 564"/>
                  <a:gd name="T16" fmla="*/ 593 w 812"/>
                  <a:gd name="T17" fmla="*/ 6 h 564"/>
                  <a:gd name="T18" fmla="*/ 573 w 812"/>
                  <a:gd name="T19" fmla="*/ 7 h 564"/>
                  <a:gd name="T20" fmla="*/ 613 w 812"/>
                  <a:gd name="T21" fmla="*/ 9 h 564"/>
                  <a:gd name="T22" fmla="*/ 611 w 812"/>
                  <a:gd name="T23" fmla="*/ 13 h 564"/>
                  <a:gd name="T24" fmla="*/ 559 w 812"/>
                  <a:gd name="T25" fmla="*/ 13 h 564"/>
                  <a:gd name="T26" fmla="*/ 539 w 812"/>
                  <a:gd name="T27" fmla="*/ 13 h 564"/>
                  <a:gd name="T28" fmla="*/ 499 w 812"/>
                  <a:gd name="T29" fmla="*/ 11 h 564"/>
                  <a:gd name="T30" fmla="*/ 479 w 812"/>
                  <a:gd name="T31" fmla="*/ 11 h 564"/>
                  <a:gd name="T32" fmla="*/ 467 w 812"/>
                  <a:gd name="T33" fmla="*/ 13 h 564"/>
                  <a:gd name="T34" fmla="*/ 517 w 812"/>
                  <a:gd name="T35" fmla="*/ 16 h 564"/>
                  <a:gd name="T36" fmla="*/ 527 w 812"/>
                  <a:gd name="T37" fmla="*/ 17 h 564"/>
                  <a:gd name="T38" fmla="*/ 543 w 812"/>
                  <a:gd name="T39" fmla="*/ 19 h 564"/>
                  <a:gd name="T40" fmla="*/ 509 w 812"/>
                  <a:gd name="T41" fmla="*/ 19 h 564"/>
                  <a:gd name="T42" fmla="*/ 487 w 812"/>
                  <a:gd name="T43" fmla="*/ 17 h 564"/>
                  <a:gd name="T44" fmla="*/ 439 w 812"/>
                  <a:gd name="T45" fmla="*/ 14 h 564"/>
                  <a:gd name="T46" fmla="*/ 443 w 812"/>
                  <a:gd name="T47" fmla="*/ 11 h 564"/>
                  <a:gd name="T48" fmla="*/ 439 w 812"/>
                  <a:gd name="T49" fmla="*/ 9 h 564"/>
                  <a:gd name="T50" fmla="*/ 429 w 812"/>
                  <a:gd name="T51" fmla="*/ 9 h 564"/>
                  <a:gd name="T52" fmla="*/ 386 w 812"/>
                  <a:gd name="T53" fmla="*/ 9 h 564"/>
                  <a:gd name="T54" fmla="*/ 360 w 812"/>
                  <a:gd name="T55" fmla="*/ 6 h 564"/>
                  <a:gd name="T56" fmla="*/ 330 w 812"/>
                  <a:gd name="T57" fmla="*/ 6 h 564"/>
                  <a:gd name="T58" fmla="*/ 288 w 812"/>
                  <a:gd name="T59" fmla="*/ 6 h 564"/>
                  <a:gd name="T60" fmla="*/ 242 w 812"/>
                  <a:gd name="T61" fmla="*/ 7 h 564"/>
                  <a:gd name="T62" fmla="*/ 196 w 812"/>
                  <a:gd name="T63" fmla="*/ 9 h 564"/>
                  <a:gd name="T64" fmla="*/ 184 w 812"/>
                  <a:gd name="T65" fmla="*/ 9 h 564"/>
                  <a:gd name="T66" fmla="*/ 160 w 812"/>
                  <a:gd name="T67" fmla="*/ 11 h 564"/>
                  <a:gd name="T68" fmla="*/ 152 w 812"/>
                  <a:gd name="T69" fmla="*/ 11 h 564"/>
                  <a:gd name="T70" fmla="*/ 128 w 812"/>
                  <a:gd name="T71" fmla="*/ 13 h 564"/>
                  <a:gd name="T72" fmla="*/ 94 w 812"/>
                  <a:gd name="T73" fmla="*/ 13 h 564"/>
                  <a:gd name="T74" fmla="*/ 66 w 812"/>
                  <a:gd name="T75" fmla="*/ 9 h 564"/>
                  <a:gd name="T76" fmla="*/ 72 w 812"/>
                  <a:gd name="T77" fmla="*/ 5 h 564"/>
                  <a:gd name="T78" fmla="*/ 44 w 812"/>
                  <a:gd name="T79" fmla="*/ 6 h 564"/>
                  <a:gd name="T80" fmla="*/ 20 w 812"/>
                  <a:gd name="T81" fmla="*/ 5 h 564"/>
                  <a:gd name="T82" fmla="*/ 24 w 812"/>
                  <a:gd name="T83" fmla="*/ 5 h 564"/>
                  <a:gd name="T84" fmla="*/ 0 w 812"/>
                  <a:gd name="T85" fmla="*/ 3 h 564"/>
                  <a:gd name="T86" fmla="*/ 815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任意多边形 642096"/>
              <p:cNvSpPr>
                <a:spLocks noChangeArrowheads="1"/>
              </p:cNvSpPr>
              <p:nvPr userDrawn="1"/>
            </p:nvSpPr>
            <p:spPr bwMode="auto">
              <a:xfrm>
                <a:off x="1770" y="671"/>
                <a:ext cx="45" cy="71"/>
              </a:xfrm>
              <a:custGeom>
                <a:avLst/>
                <a:gdLst>
                  <a:gd name="T0" fmla="*/ 7 w 43"/>
                  <a:gd name="T1" fmla="*/ 3 h 85"/>
                  <a:gd name="T2" fmla="*/ 35 w 43"/>
                  <a:gd name="T3" fmla="*/ 3 h 85"/>
                  <a:gd name="T4" fmla="*/ 80 w 43"/>
                  <a:gd name="T5" fmla="*/ 3 h 85"/>
                  <a:gd name="T6" fmla="*/ 39 w 43"/>
                  <a:gd name="T7" fmla="*/ 4 h 85"/>
                  <a:gd name="T8" fmla="*/ 1 w 43"/>
                  <a:gd name="T9" fmla="*/ 3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任意多边形 642097"/>
              <p:cNvSpPr>
                <a:spLocks noChangeArrowheads="1"/>
              </p:cNvSpPr>
              <p:nvPr userDrawn="1"/>
            </p:nvSpPr>
            <p:spPr bwMode="auto">
              <a:xfrm>
                <a:off x="2394" y="431"/>
                <a:ext cx="42" cy="59"/>
              </a:xfrm>
              <a:custGeom>
                <a:avLst/>
                <a:gdLst>
                  <a:gd name="T0" fmla="*/ 11 w 44"/>
                  <a:gd name="T1" fmla="*/ 2 h 74"/>
                  <a:gd name="T2" fmla="*/ 12 w 44"/>
                  <a:gd name="T3" fmla="*/ 2 h 74"/>
                  <a:gd name="T4" fmla="*/ 21 w 44"/>
                  <a:gd name="T5" fmla="*/ 2 h 74"/>
                  <a:gd name="T6" fmla="*/ 19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任意多边形 642098"/>
              <p:cNvSpPr>
                <a:spLocks noChangeArrowheads="1"/>
              </p:cNvSpPr>
              <p:nvPr userDrawn="1"/>
            </p:nvSpPr>
            <p:spPr bwMode="auto">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任意多边形 642099"/>
              <p:cNvSpPr>
                <a:spLocks noChangeArrowheads="1"/>
              </p:cNvSpPr>
              <p:nvPr userDrawn="1"/>
            </p:nvSpPr>
            <p:spPr bwMode="auto">
              <a:xfrm>
                <a:off x="333" y="169"/>
                <a:ext cx="1015" cy="866"/>
              </a:xfrm>
              <a:custGeom>
                <a:avLst/>
                <a:gdLst>
                  <a:gd name="T0" fmla="*/ 414709 w 682"/>
                  <a:gd name="T1" fmla="*/ 840533 h 557"/>
                  <a:gd name="T2" fmla="*/ 418848 w 682"/>
                  <a:gd name="T3" fmla="*/ 817394 h 557"/>
                  <a:gd name="T4" fmla="*/ 431144 w 682"/>
                  <a:gd name="T5" fmla="*/ 748474 h 557"/>
                  <a:gd name="T6" fmla="*/ 266667 w 682"/>
                  <a:gd name="T7" fmla="*/ 519322 h 557"/>
                  <a:gd name="T8" fmla="*/ 243268 w 682"/>
                  <a:gd name="T9" fmla="*/ 626843 h 557"/>
                  <a:gd name="T10" fmla="*/ 261301 w 682"/>
                  <a:gd name="T11" fmla="*/ 1006900 h 557"/>
                  <a:gd name="T12" fmla="*/ 243268 w 682"/>
                  <a:gd name="T13" fmla="*/ 895178 h 557"/>
                  <a:gd name="T14" fmla="*/ 208770 w 682"/>
                  <a:gd name="T15" fmla="*/ 796215 h 557"/>
                  <a:gd name="T16" fmla="*/ 211374 w 682"/>
                  <a:gd name="T17" fmla="*/ 748474 h 557"/>
                  <a:gd name="T18" fmla="*/ 213342 w 682"/>
                  <a:gd name="T19" fmla="*/ 714591 h 557"/>
                  <a:gd name="T20" fmla="*/ 189631 w 682"/>
                  <a:gd name="T21" fmla="*/ 679594 h 557"/>
                  <a:gd name="T22" fmla="*/ 167357 w 682"/>
                  <a:gd name="T23" fmla="*/ 626843 h 557"/>
                  <a:gd name="T24" fmla="*/ 127417 w 682"/>
                  <a:gd name="T25" fmla="*/ 640765 h 557"/>
                  <a:gd name="T26" fmla="*/ 109075 w 682"/>
                  <a:gd name="T27" fmla="*/ 661318 h 557"/>
                  <a:gd name="T28" fmla="*/ 67230 w 682"/>
                  <a:gd name="T29" fmla="*/ 661318 h 557"/>
                  <a:gd name="T30" fmla="*/ 19139 w 682"/>
                  <a:gd name="T31" fmla="*/ 565308 h 557"/>
                  <a:gd name="T32" fmla="*/ 9412 w 682"/>
                  <a:gd name="T33" fmla="*/ 535465 h 557"/>
                  <a:gd name="T34" fmla="*/ 0 w 682"/>
                  <a:gd name="T35" fmla="*/ 477413 h 557"/>
                  <a:gd name="T36" fmla="*/ 20848 w 682"/>
                  <a:gd name="T37" fmla="*/ 386219 h 557"/>
                  <a:gd name="T38" fmla="*/ 27753 w 682"/>
                  <a:gd name="T39" fmla="*/ 327559 h 557"/>
                  <a:gd name="T40" fmla="*/ 44007 w 682"/>
                  <a:gd name="T41" fmla="*/ 258298 h 557"/>
                  <a:gd name="T42" fmla="*/ 70191 w 682"/>
                  <a:gd name="T43" fmla="*/ 209642 h 557"/>
                  <a:gd name="T44" fmla="*/ 144437 w 682"/>
                  <a:gd name="T45" fmla="*/ 121497 h 557"/>
                  <a:gd name="T46" fmla="*/ 189631 w 682"/>
                  <a:gd name="T47" fmla="*/ 54636 h 557"/>
                  <a:gd name="T48" fmla="*/ 222306 w 682"/>
                  <a:gd name="T49" fmla="*/ 10459 h 557"/>
                  <a:gd name="T50" fmla="*/ 313014 w 682"/>
                  <a:gd name="T51" fmla="*/ 3868 h 557"/>
                  <a:gd name="T52" fmla="*/ 342905 w 682"/>
                  <a:gd name="T53" fmla="*/ 0 h 557"/>
                  <a:gd name="T54" fmla="*/ 330851 w 682"/>
                  <a:gd name="T55" fmla="*/ 61113 h 557"/>
                  <a:gd name="T56" fmla="*/ 381853 w 682"/>
                  <a:gd name="T57" fmla="*/ 152822 h 557"/>
                  <a:gd name="T58" fmla="*/ 428651 w 682"/>
                  <a:gd name="T59" fmla="*/ 134084 h 557"/>
                  <a:gd name="T60" fmla="*/ 455924 w 682"/>
                  <a:gd name="T61" fmla="*/ 147727 h 557"/>
                  <a:gd name="T62" fmla="*/ 481689 w 682"/>
                  <a:gd name="T63" fmla="*/ 175963 h 557"/>
                  <a:gd name="T64" fmla="*/ 493312 w 682"/>
                  <a:gd name="T65" fmla="*/ 340540 h 557"/>
                  <a:gd name="T66" fmla="*/ 493312 w 682"/>
                  <a:gd name="T67" fmla="*/ 434881 h 557"/>
                  <a:gd name="T68" fmla="*/ 516038 w 682"/>
                  <a:gd name="T69" fmla="*/ 512785 h 557"/>
                  <a:gd name="T70" fmla="*/ 556384 w 682"/>
                  <a:gd name="T71" fmla="*/ 543431 h 557"/>
                  <a:gd name="T72" fmla="*/ 586002 w 682"/>
                  <a:gd name="T73" fmla="*/ 535465 h 557"/>
                  <a:gd name="T74" fmla="*/ 572206 w 682"/>
                  <a:gd name="T75" fmla="*/ 616334 h 557"/>
                  <a:gd name="T76" fmla="*/ 516038 w 682"/>
                  <a:gd name="T77" fmla="*/ 737938 h 557"/>
                  <a:gd name="T78" fmla="*/ 472541 w 682"/>
                  <a:gd name="T79" fmla="*/ 878917 h 557"/>
                  <a:gd name="T80" fmla="*/ 479329 w 682"/>
                  <a:gd name="T81" fmla="*/ 920630 h 557"/>
                  <a:gd name="T82" fmla="*/ 374828 w 682"/>
                  <a:gd name="T83" fmla="*/ 1006900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任意多边形 642100"/>
              <p:cNvSpPr>
                <a:spLocks noChangeArrowheads="1"/>
              </p:cNvSpPr>
              <p:nvPr userDrawn="1"/>
            </p:nvSpPr>
            <p:spPr bwMode="auto">
              <a:xfrm>
                <a:off x="727" y="495"/>
                <a:ext cx="382" cy="540"/>
              </a:xfrm>
              <a:custGeom>
                <a:avLst/>
                <a:gdLst>
                  <a:gd name="T0" fmla="*/ 204960 w 257"/>
                  <a:gd name="T1" fmla="*/ 638454 h 347"/>
                  <a:gd name="T2" fmla="*/ 196385 w 257"/>
                  <a:gd name="T3" fmla="*/ 553540 h 347"/>
                  <a:gd name="T4" fmla="*/ 183341 w 257"/>
                  <a:gd name="T5" fmla="*/ 529980 h 347"/>
                  <a:gd name="T6" fmla="*/ 181926 w 257"/>
                  <a:gd name="T7" fmla="*/ 496143 h 347"/>
                  <a:gd name="T8" fmla="*/ 176508 w 257"/>
                  <a:gd name="T9" fmla="*/ 467459 h 347"/>
                  <a:gd name="T10" fmla="*/ 176508 w 257"/>
                  <a:gd name="T11" fmla="*/ 421119 h 347"/>
                  <a:gd name="T12" fmla="*/ 174972 w 257"/>
                  <a:gd name="T13" fmla="*/ 393616 h 347"/>
                  <a:gd name="T14" fmla="*/ 192356 w 257"/>
                  <a:gd name="T15" fmla="*/ 371758 h 347"/>
                  <a:gd name="T16" fmla="*/ 216890 w 257"/>
                  <a:gd name="T17" fmla="*/ 363504 h 347"/>
                  <a:gd name="T18" fmla="*/ 216890 w 257"/>
                  <a:gd name="T19" fmla="*/ 251067 h 347"/>
                  <a:gd name="T20" fmla="*/ 45492 w 257"/>
                  <a:gd name="T21" fmla="*/ 176600 h 347"/>
                  <a:gd name="T22" fmla="*/ 27296 w 257"/>
                  <a:gd name="T23" fmla="*/ 180649 h 347"/>
                  <a:gd name="T24" fmla="*/ 13853 w 257"/>
                  <a:gd name="T25" fmla="*/ 187841 h 347"/>
                  <a:gd name="T26" fmla="*/ 0 w 257"/>
                  <a:gd name="T27" fmla="*/ 274824 h 347"/>
                  <a:gd name="T28" fmla="*/ 78225 w 257"/>
                  <a:gd name="T29" fmla="*/ 636543 h 347"/>
                  <a:gd name="T30" fmla="*/ 204960 w 257"/>
                  <a:gd name="T31" fmla="*/ 63845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任意多边形 642101"/>
              <p:cNvSpPr>
                <a:spLocks noChangeArrowheads="1"/>
              </p:cNvSpPr>
              <p:nvPr userDrawn="1"/>
            </p:nvSpPr>
            <p:spPr bwMode="auto">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任意多边形 642102"/>
              <p:cNvSpPr>
                <a:spLocks noChangeArrowheads="1"/>
              </p:cNvSpPr>
              <p:nvPr userDrawn="1"/>
            </p:nvSpPr>
            <p:spPr bwMode="auto">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任意多边形 642103"/>
              <p:cNvSpPr>
                <a:spLocks noChangeArrowheads="1"/>
              </p:cNvSpPr>
              <p:nvPr userDrawn="1"/>
            </p:nvSpPr>
            <p:spPr bwMode="auto">
              <a:xfrm>
                <a:off x="453" y="275"/>
                <a:ext cx="58" cy="24"/>
              </a:xfrm>
              <a:custGeom>
                <a:avLst/>
                <a:gdLst>
                  <a:gd name="T0" fmla="*/ 24 w 57"/>
                  <a:gd name="T1" fmla="*/ 2 h 30"/>
                  <a:gd name="T2" fmla="*/ 49 w 57"/>
                  <a:gd name="T3" fmla="*/ 2 h 30"/>
                  <a:gd name="T4" fmla="*/ 53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任意多边形 642104"/>
              <p:cNvSpPr>
                <a:spLocks noChangeArrowheads="1"/>
              </p:cNvSpPr>
              <p:nvPr userDrawn="1"/>
            </p:nvSpPr>
            <p:spPr bwMode="auto">
              <a:xfrm>
                <a:off x="1161" y="50"/>
                <a:ext cx="691" cy="569"/>
              </a:xfrm>
              <a:custGeom>
                <a:avLst/>
                <a:gdLst>
                  <a:gd name="T0" fmla="*/ 456 w 693"/>
                  <a:gd name="T1" fmla="*/ 16 h 696"/>
                  <a:gd name="T2" fmla="*/ 376 w 693"/>
                  <a:gd name="T3" fmla="*/ 15 h 696"/>
                  <a:gd name="T4" fmla="*/ 308 w 693"/>
                  <a:gd name="T5" fmla="*/ 13 h 696"/>
                  <a:gd name="T6" fmla="*/ 248 w 693"/>
                  <a:gd name="T7" fmla="*/ 13 h 696"/>
                  <a:gd name="T8" fmla="*/ 220 w 693"/>
                  <a:gd name="T9" fmla="*/ 13 h 696"/>
                  <a:gd name="T10" fmla="*/ 244 w 693"/>
                  <a:gd name="T11" fmla="*/ 13 h 696"/>
                  <a:gd name="T12" fmla="*/ 276 w 693"/>
                  <a:gd name="T13" fmla="*/ 16 h 696"/>
                  <a:gd name="T14" fmla="*/ 304 w 693"/>
                  <a:gd name="T15" fmla="*/ 16 h 696"/>
                  <a:gd name="T16" fmla="*/ 316 w 693"/>
                  <a:gd name="T17" fmla="*/ 16 h 696"/>
                  <a:gd name="T18" fmla="*/ 296 w 693"/>
                  <a:gd name="T19" fmla="*/ 18 h 696"/>
                  <a:gd name="T20" fmla="*/ 244 w 693"/>
                  <a:gd name="T21" fmla="*/ 20 h 696"/>
                  <a:gd name="T22" fmla="*/ 208 w 693"/>
                  <a:gd name="T23" fmla="*/ 20 h 696"/>
                  <a:gd name="T24" fmla="*/ 97 w 693"/>
                  <a:gd name="T25" fmla="*/ 23 h 696"/>
                  <a:gd name="T26" fmla="*/ 77 w 693"/>
                  <a:gd name="T27" fmla="*/ 20 h 696"/>
                  <a:gd name="T28" fmla="*/ 45 w 693"/>
                  <a:gd name="T29" fmla="*/ 16 h 696"/>
                  <a:gd name="T30" fmla="*/ 33 w 693"/>
                  <a:gd name="T31" fmla="*/ 15 h 696"/>
                  <a:gd name="T32" fmla="*/ 53 w 693"/>
                  <a:gd name="T33" fmla="*/ 11 h 696"/>
                  <a:gd name="T34" fmla="*/ 17 w 693"/>
                  <a:gd name="T35" fmla="*/ 13 h 696"/>
                  <a:gd name="T36" fmla="*/ 81 w 693"/>
                  <a:gd name="T37" fmla="*/ 9 h 696"/>
                  <a:gd name="T38" fmla="*/ 113 w 693"/>
                  <a:gd name="T39" fmla="*/ 7 h 696"/>
                  <a:gd name="T40" fmla="*/ 37 w 693"/>
                  <a:gd name="T41" fmla="*/ 7 h 696"/>
                  <a:gd name="T42" fmla="*/ 1 w 693"/>
                  <a:gd name="T43" fmla="*/ 6 h 696"/>
                  <a:gd name="T44" fmla="*/ 25 w 693"/>
                  <a:gd name="T45" fmla="*/ 5 h 696"/>
                  <a:gd name="T46" fmla="*/ 97 w 693"/>
                  <a:gd name="T47" fmla="*/ 4 h 696"/>
                  <a:gd name="T48" fmla="*/ 204 w 693"/>
                  <a:gd name="T49" fmla="*/ 4 h 696"/>
                  <a:gd name="T50" fmla="*/ 212 w 693"/>
                  <a:gd name="T51" fmla="*/ 2 h 696"/>
                  <a:gd name="T52" fmla="*/ 244 w 693"/>
                  <a:gd name="T53" fmla="*/ 0 h 696"/>
                  <a:gd name="T54" fmla="*/ 340 w 693"/>
                  <a:gd name="T55" fmla="*/ 2 h 696"/>
                  <a:gd name="T56" fmla="*/ 312 w 693"/>
                  <a:gd name="T57" fmla="*/ 2 h 696"/>
                  <a:gd name="T58" fmla="*/ 284 w 693"/>
                  <a:gd name="T59" fmla="*/ 6 h 696"/>
                  <a:gd name="T60" fmla="*/ 344 w 693"/>
                  <a:gd name="T61" fmla="*/ 6 h 696"/>
                  <a:gd name="T62" fmla="*/ 356 w 693"/>
                  <a:gd name="T63" fmla="*/ 5 h 696"/>
                  <a:gd name="T64" fmla="*/ 400 w 693"/>
                  <a:gd name="T65" fmla="*/ 3 h 696"/>
                  <a:gd name="T66" fmla="*/ 480 w 693"/>
                  <a:gd name="T67" fmla="*/ 2 h 696"/>
                  <a:gd name="T68" fmla="*/ 507 w 693"/>
                  <a:gd name="T69" fmla="*/ 2 h 696"/>
                  <a:gd name="T70" fmla="*/ 513 w 693"/>
                  <a:gd name="T71" fmla="*/ 1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任意多边形 642105"/>
              <p:cNvSpPr>
                <a:spLocks noChangeArrowheads="1"/>
              </p:cNvSpPr>
              <p:nvPr userDrawn="1"/>
            </p:nvSpPr>
            <p:spPr bwMode="auto">
              <a:xfrm>
                <a:off x="689" y="6"/>
                <a:ext cx="1386" cy="232"/>
              </a:xfrm>
              <a:custGeom>
                <a:avLst/>
                <a:gdLst>
                  <a:gd name="T0" fmla="*/ 714719 w 931"/>
                  <a:gd name="T1" fmla="*/ 0 h 149"/>
                  <a:gd name="T2" fmla="*/ 124115 w 931"/>
                  <a:gd name="T3" fmla="*/ 53854 h 149"/>
                  <a:gd name="T4" fmla="*/ 78494 w 931"/>
                  <a:gd name="T5" fmla="*/ 77261 h 149"/>
                  <a:gd name="T6" fmla="*/ 53624 w 931"/>
                  <a:gd name="T7" fmla="*/ 77261 h 149"/>
                  <a:gd name="T8" fmla="*/ 19196 w 931"/>
                  <a:gd name="T9" fmla="*/ 143236 h 149"/>
                  <a:gd name="T10" fmla="*/ 0 w 931"/>
                  <a:gd name="T11" fmla="*/ 194570 h 149"/>
                  <a:gd name="T12" fmla="*/ 51175 w 931"/>
                  <a:gd name="T13" fmla="*/ 213909 h 149"/>
                  <a:gd name="T14" fmla="*/ 83837 w 931"/>
                  <a:gd name="T15" fmla="*/ 177614 h 149"/>
                  <a:gd name="T16" fmla="*/ 93782 w 931"/>
                  <a:gd name="T17" fmla="*/ 156458 h 149"/>
                  <a:gd name="T18" fmla="*/ 145007 w 931"/>
                  <a:gd name="T19" fmla="*/ 96501 h 149"/>
                  <a:gd name="T20" fmla="*/ 186311 w 931"/>
                  <a:gd name="T21" fmla="*/ 85675 h 149"/>
                  <a:gd name="T22" fmla="*/ 205707 w 931"/>
                  <a:gd name="T23" fmla="*/ 173833 h 149"/>
                  <a:gd name="T24" fmla="*/ 163028 w 931"/>
                  <a:gd name="T25" fmla="*/ 203293 h 149"/>
                  <a:gd name="T26" fmla="*/ 200037 w 931"/>
                  <a:gd name="T27" fmla="*/ 210229 h 149"/>
                  <a:gd name="T28" fmla="*/ 216618 w 931"/>
                  <a:gd name="T29" fmla="*/ 166937 h 149"/>
                  <a:gd name="T30" fmla="*/ 230634 w 931"/>
                  <a:gd name="T31" fmla="*/ 170682 h 149"/>
                  <a:gd name="T32" fmla="*/ 219235 w 931"/>
                  <a:gd name="T33" fmla="*/ 100484 h 149"/>
                  <a:gd name="T34" fmla="*/ 230634 w 931"/>
                  <a:gd name="T35" fmla="*/ 82248 h 149"/>
                  <a:gd name="T36" fmla="*/ 239747 w 931"/>
                  <a:gd name="T37" fmla="*/ 163418 h 149"/>
                  <a:gd name="T38" fmla="*/ 230634 w 931"/>
                  <a:gd name="T39" fmla="*/ 210229 h 149"/>
                  <a:gd name="T40" fmla="*/ 257005 w 931"/>
                  <a:gd name="T41" fmla="*/ 241310 h 149"/>
                  <a:gd name="T42" fmla="*/ 258987 w 931"/>
                  <a:gd name="T43" fmla="*/ 170682 h 149"/>
                  <a:gd name="T44" fmla="*/ 287014 w 931"/>
                  <a:gd name="T45" fmla="*/ 190980 h 149"/>
                  <a:gd name="T46" fmla="*/ 331105 w 931"/>
                  <a:gd name="T47" fmla="*/ 136251 h 149"/>
                  <a:gd name="T48" fmla="*/ 354599 w 931"/>
                  <a:gd name="T49" fmla="*/ 92610 h 149"/>
                  <a:gd name="T50" fmla="*/ 380930 w 931"/>
                  <a:gd name="T51" fmla="*/ 103439 h 149"/>
                  <a:gd name="T52" fmla="*/ 394313 w 931"/>
                  <a:gd name="T53" fmla="*/ 92610 h 149"/>
                  <a:gd name="T54" fmla="*/ 373663 w 931"/>
                  <a:gd name="T55" fmla="*/ 82248 h 149"/>
                  <a:gd name="T56" fmla="*/ 411081 w 931"/>
                  <a:gd name="T57" fmla="*/ 64535 h 149"/>
                  <a:gd name="T58" fmla="*/ 471426 w 931"/>
                  <a:gd name="T59" fmla="*/ 100484 h 149"/>
                  <a:gd name="T60" fmla="*/ 503615 w 931"/>
                  <a:gd name="T61" fmla="*/ 77261 h 149"/>
                  <a:gd name="T62" fmla="*/ 505810 w 931"/>
                  <a:gd name="T63" fmla="*/ 117336 h 149"/>
                  <a:gd name="T64" fmla="*/ 492256 w 931"/>
                  <a:gd name="T65" fmla="*/ 187311 h 149"/>
                  <a:gd name="T66" fmla="*/ 529881 w 931"/>
                  <a:gd name="T67" fmla="*/ 163418 h 149"/>
                  <a:gd name="T68" fmla="*/ 540766 w 931"/>
                  <a:gd name="T69" fmla="*/ 149411 h 149"/>
                  <a:gd name="T70" fmla="*/ 561811 w 931"/>
                  <a:gd name="T71" fmla="*/ 113070 h 149"/>
                  <a:gd name="T72" fmla="*/ 688139 w 931"/>
                  <a:gd name="T73" fmla="*/ 15645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任意多边形 642106"/>
              <p:cNvSpPr>
                <a:spLocks noChangeArrowheads="1"/>
              </p:cNvSpPr>
              <p:nvPr userDrawn="1"/>
            </p:nvSpPr>
            <p:spPr bwMode="auto">
              <a:xfrm>
                <a:off x="971" y="91"/>
                <a:ext cx="30" cy="25"/>
              </a:xfrm>
              <a:custGeom>
                <a:avLst/>
                <a:gdLst>
                  <a:gd name="T0" fmla="*/ 3 w 31"/>
                  <a:gd name="T1" fmla="*/ 3 h 30"/>
                  <a:gd name="T2" fmla="*/ 15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任意多边形 642107"/>
              <p:cNvSpPr>
                <a:spLocks noChangeArrowheads="1"/>
              </p:cNvSpPr>
              <p:nvPr userDrawn="1"/>
            </p:nvSpPr>
            <p:spPr bwMode="auto">
              <a:xfrm>
                <a:off x="935" y="125"/>
                <a:ext cx="45" cy="27"/>
              </a:xfrm>
              <a:custGeom>
                <a:avLst/>
                <a:gdLst>
                  <a:gd name="T0" fmla="*/ 6 w 44"/>
                  <a:gd name="T1" fmla="*/ 3 h 32"/>
                  <a:gd name="T2" fmla="*/ 39 w 44"/>
                  <a:gd name="T3" fmla="*/ 0 h 32"/>
                  <a:gd name="T4" fmla="*/ 55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任意多边形 642108"/>
              <p:cNvSpPr>
                <a:spLocks noChangeArrowheads="1"/>
              </p:cNvSpPr>
              <p:nvPr userDrawn="1"/>
            </p:nvSpPr>
            <p:spPr bwMode="auto">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任意多边形 642109"/>
              <p:cNvSpPr>
                <a:spLocks noChangeArrowheads="1"/>
              </p:cNvSpPr>
              <p:nvPr userDrawn="1"/>
            </p:nvSpPr>
            <p:spPr bwMode="auto">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任意多边形 642110"/>
              <p:cNvSpPr>
                <a:spLocks noChangeArrowheads="1"/>
              </p:cNvSpPr>
              <p:nvPr userDrawn="1"/>
            </p:nvSpPr>
            <p:spPr bwMode="auto">
              <a:xfrm>
                <a:off x="865" y="123"/>
                <a:ext cx="33" cy="24"/>
              </a:xfrm>
              <a:custGeom>
                <a:avLst/>
                <a:gdLst>
                  <a:gd name="T0" fmla="*/ 7 w 31"/>
                  <a:gd name="T1" fmla="*/ 2 h 30"/>
                  <a:gd name="T2" fmla="*/ 8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组合 642111"/>
            <p:cNvGrpSpPr>
              <a:grpSpLocks/>
            </p:cNvGrpSpPr>
            <p:nvPr userDrawn="1"/>
          </p:nvGrpSpPr>
          <p:grpSpPr bwMode="auto">
            <a:xfrm>
              <a:off x="7" y="6"/>
              <a:ext cx="5739" cy="1022"/>
              <a:chOff x="1056" y="111"/>
              <a:chExt cx="2448" cy="418"/>
            </a:xfrm>
          </p:grpSpPr>
          <p:sp>
            <p:nvSpPr>
              <p:cNvPr id="25" name="直接连接符 642112"/>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642113"/>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642114"/>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642115"/>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642116"/>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直接连接符 642117"/>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642118"/>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直接连接符 642119"/>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642120"/>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642121"/>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642122"/>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组合 642123"/>
            <p:cNvGrpSpPr>
              <a:grpSpLocks/>
            </p:cNvGrpSpPr>
            <p:nvPr userDrawn="1"/>
          </p:nvGrpSpPr>
          <p:grpSpPr bwMode="auto">
            <a:xfrm>
              <a:off x="363" y="1"/>
              <a:ext cx="4919" cy="1034"/>
              <a:chOff x="1208" y="109"/>
              <a:chExt cx="2098" cy="423"/>
            </a:xfrm>
          </p:grpSpPr>
          <p:sp>
            <p:nvSpPr>
              <p:cNvPr id="10" name="直接连接符 642124"/>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642125"/>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642126"/>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642127"/>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642128"/>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直接连接符 642129"/>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642130"/>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642131"/>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642132"/>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642133"/>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642134"/>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642135"/>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642136"/>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642137"/>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642138"/>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2" name="矩形 642139"/>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00000"/>
              </a:lnSpc>
              <a:spcBef>
                <a:spcPct val="0"/>
              </a:spcBef>
              <a:defRPr/>
            </a:pPr>
            <a:endParaRPr lang="zh-TW" altLang="en-US">
              <a:ea typeface="PMingLiU" panose="02020500000000000000" pitchFamily="18" charset="-120"/>
            </a:endParaRPr>
          </a:p>
        </p:txBody>
      </p:sp>
      <p:sp>
        <p:nvSpPr>
          <p:cNvPr id="93" name="矩形 642141"/>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00000"/>
              </a:lnSpc>
              <a:spcBef>
                <a:spcPct val="0"/>
              </a:spcBef>
              <a:defRPr/>
            </a:pPr>
            <a:endParaRPr lang="zh-CN" altLang="zh-CN">
              <a:latin typeface="Arial" panose="020B0604020202020204" pitchFamily="34" charset="0"/>
              <a:ea typeface="宋体" panose="02010600030101010101" pitchFamily="2" charset="-122"/>
            </a:endParaRPr>
          </a:p>
        </p:txBody>
      </p:sp>
      <p:grpSp>
        <p:nvGrpSpPr>
          <p:cNvPr id="94" name="组合 642142"/>
          <p:cNvGrpSpPr>
            <a:grpSpLocks/>
          </p:cNvGrpSpPr>
          <p:nvPr/>
        </p:nvGrpSpPr>
        <p:grpSpPr bwMode="auto">
          <a:xfrm>
            <a:off x="304800" y="0"/>
            <a:ext cx="3276600" cy="2133600"/>
            <a:chOff x="336" y="0"/>
            <a:chExt cx="2064" cy="1344"/>
          </a:xfrm>
        </p:grpSpPr>
        <p:sp>
          <p:nvSpPr>
            <p:cNvPr id="95" name="矩形 642143"/>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6" name="矩形 642144"/>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7" name="矩形 642145"/>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8" name="矩形 642146"/>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9" name="矩形 642147"/>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0" name="矩形 642148"/>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grpSp>
      <p:sp>
        <p:nvSpPr>
          <p:cNvPr id="101" name="矩形 642149"/>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2" name="矩形 642150"/>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3" name="矩形 642151"/>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4" name="矩形 642152"/>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5" name="矩形 642153"/>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6" name="矩形 642154"/>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pic>
        <p:nvPicPr>
          <p:cNvPr id="107" name="图片 642160" descr="earth"/>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2400" y="609600"/>
            <a:ext cx="914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567614"/>
      </p:ext>
    </p:extLst>
  </p:cSld>
  <p:clrMapOvr>
    <a:masterClrMapping/>
  </p:clrMapOvr>
  <p:transition>
    <p:random/>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fld id="{5E8127CC-847D-4A5A-B1EB-EB8E9ECF958C}" type="slidenum">
              <a:rPr lang="zh-TW" altLang="en-US"/>
              <a:pPr/>
              <a:t>‹#›</a:t>
            </a:fld>
            <a:endParaRPr lang="zh-TW" altLang="en-US"/>
          </a:p>
        </p:txBody>
      </p:sp>
    </p:spTree>
    <p:extLst>
      <p:ext uri="{BB962C8B-B14F-4D97-AF65-F5344CB8AC3E}">
        <p14:creationId xmlns:p14="http://schemas.microsoft.com/office/powerpoint/2010/main" val="200790627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641186"/>
          <p:cNvSpPr>
            <a:spLocks noGrp="1"/>
          </p:cNvSpPr>
          <p:nvPr>
            <p:ph type="sldNum" sz="quarter" idx="10"/>
          </p:nvPr>
        </p:nvSpPr>
        <p:spPr>
          <a:ln/>
        </p:spPr>
        <p:txBody>
          <a:bodyPr/>
          <a:lstStyle>
            <a:lvl1pPr>
              <a:defRPr/>
            </a:lvl1pPr>
          </a:lstStyle>
          <a:p>
            <a:fld id="{8D27D28A-D6A3-4773-9A8A-29D650511BA0}" type="slidenum">
              <a:rPr lang="zh-TW" altLang="en-US"/>
              <a:pPr/>
              <a:t>‹#›</a:t>
            </a:fld>
            <a:endParaRPr lang="zh-TW" altLang="en-US"/>
          </a:p>
        </p:txBody>
      </p:sp>
    </p:spTree>
    <p:extLst>
      <p:ext uri="{BB962C8B-B14F-4D97-AF65-F5344CB8AC3E}">
        <p14:creationId xmlns:p14="http://schemas.microsoft.com/office/powerpoint/2010/main" val="392644128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641186"/>
          <p:cNvSpPr>
            <a:spLocks noGrp="1"/>
          </p:cNvSpPr>
          <p:nvPr>
            <p:ph type="sldNum" sz="quarter" idx="10"/>
          </p:nvPr>
        </p:nvSpPr>
        <p:spPr>
          <a:ln/>
        </p:spPr>
        <p:txBody>
          <a:bodyPr/>
          <a:lstStyle>
            <a:lvl1pPr>
              <a:defRPr/>
            </a:lvl1pPr>
          </a:lstStyle>
          <a:p>
            <a:fld id="{19DF7F6D-014C-411B-96EB-E71AEA8B141A}" type="slidenum">
              <a:rPr lang="zh-TW" altLang="en-US"/>
              <a:pPr/>
              <a:t>‹#›</a:t>
            </a:fld>
            <a:endParaRPr lang="zh-TW" altLang="en-US"/>
          </a:p>
        </p:txBody>
      </p:sp>
    </p:spTree>
    <p:extLst>
      <p:ext uri="{BB962C8B-B14F-4D97-AF65-F5344CB8AC3E}">
        <p14:creationId xmlns:p14="http://schemas.microsoft.com/office/powerpoint/2010/main" val="242359533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A0F285C4-F8BF-44FF-86C9-CC8A0A0495CF}" type="slidenum">
              <a:rPr lang="en-US" altLang="zh-CN"/>
              <a:pPr/>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41186"/>
          <p:cNvSpPr>
            <a:spLocks noGrp="1"/>
          </p:cNvSpPr>
          <p:nvPr>
            <p:ph type="sldNum" sz="quarter" idx="10"/>
          </p:nvPr>
        </p:nvSpPr>
        <p:spPr>
          <a:ln/>
        </p:spPr>
        <p:txBody>
          <a:bodyPr/>
          <a:lstStyle>
            <a:lvl1pPr>
              <a:defRPr/>
            </a:lvl1pPr>
          </a:lstStyle>
          <a:p>
            <a:fld id="{B40F7ABD-9DC1-4D50-A8DD-930BC9FBDB2B}" type="slidenum">
              <a:rPr lang="zh-TW" altLang="en-US"/>
              <a:pPr/>
              <a:t>‹#›</a:t>
            </a:fld>
            <a:endParaRPr lang="zh-TW" altLang="en-US"/>
          </a:p>
        </p:txBody>
      </p:sp>
    </p:spTree>
    <p:extLst>
      <p:ext uri="{BB962C8B-B14F-4D97-AF65-F5344CB8AC3E}">
        <p14:creationId xmlns:p14="http://schemas.microsoft.com/office/powerpoint/2010/main" val="173209719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641186"/>
          <p:cNvSpPr>
            <a:spLocks noGrp="1"/>
          </p:cNvSpPr>
          <p:nvPr>
            <p:ph type="sldNum" sz="quarter" idx="10"/>
          </p:nvPr>
        </p:nvSpPr>
        <p:spPr>
          <a:ln/>
        </p:spPr>
        <p:txBody>
          <a:bodyPr/>
          <a:lstStyle>
            <a:lvl1pPr>
              <a:defRPr/>
            </a:lvl1pPr>
          </a:lstStyle>
          <a:p>
            <a:fld id="{9D0A7B71-CE13-4FCB-9044-0129841C3EFD}" type="slidenum">
              <a:rPr lang="zh-TW" altLang="en-US"/>
              <a:pPr/>
              <a:t>‹#›</a:t>
            </a:fld>
            <a:endParaRPr lang="zh-TW" altLang="en-US"/>
          </a:p>
        </p:txBody>
      </p:sp>
    </p:spTree>
    <p:extLst>
      <p:ext uri="{BB962C8B-B14F-4D97-AF65-F5344CB8AC3E}">
        <p14:creationId xmlns:p14="http://schemas.microsoft.com/office/powerpoint/2010/main" val="326510919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641186"/>
          <p:cNvSpPr>
            <a:spLocks noGrp="1"/>
          </p:cNvSpPr>
          <p:nvPr>
            <p:ph type="sldNum" sz="quarter" idx="10"/>
          </p:nvPr>
        </p:nvSpPr>
        <p:spPr>
          <a:ln/>
        </p:spPr>
        <p:txBody>
          <a:bodyPr/>
          <a:lstStyle>
            <a:lvl1pPr>
              <a:defRPr/>
            </a:lvl1pPr>
          </a:lstStyle>
          <a:p>
            <a:fld id="{0494E343-E406-459C-8A4B-CB159721E146}" type="slidenum">
              <a:rPr lang="zh-TW" altLang="en-US"/>
              <a:pPr/>
              <a:t>‹#›</a:t>
            </a:fld>
            <a:endParaRPr lang="zh-TW" altLang="en-US"/>
          </a:p>
        </p:txBody>
      </p:sp>
    </p:spTree>
    <p:extLst>
      <p:ext uri="{BB962C8B-B14F-4D97-AF65-F5344CB8AC3E}">
        <p14:creationId xmlns:p14="http://schemas.microsoft.com/office/powerpoint/2010/main" val="79781048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fld id="{688E5FC2-3662-4D4A-B40E-0041B6267EC8}" type="slidenum">
              <a:rPr lang="zh-TW" altLang="en-US"/>
              <a:pPr/>
              <a:t>‹#›</a:t>
            </a:fld>
            <a:endParaRPr lang="zh-TW" altLang="en-US"/>
          </a:p>
        </p:txBody>
      </p:sp>
    </p:spTree>
    <p:extLst>
      <p:ext uri="{BB962C8B-B14F-4D97-AF65-F5344CB8AC3E}">
        <p14:creationId xmlns:p14="http://schemas.microsoft.com/office/powerpoint/2010/main" val="322384510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fld id="{92E7BBA7-FDA9-4DC6-822E-70D4FF76467A}" type="slidenum">
              <a:rPr lang="zh-TW" altLang="en-US"/>
              <a:pPr/>
              <a:t>‹#›</a:t>
            </a:fld>
            <a:endParaRPr lang="zh-TW" altLang="en-US"/>
          </a:p>
        </p:txBody>
      </p:sp>
    </p:spTree>
    <p:extLst>
      <p:ext uri="{BB962C8B-B14F-4D97-AF65-F5344CB8AC3E}">
        <p14:creationId xmlns:p14="http://schemas.microsoft.com/office/powerpoint/2010/main" val="93454739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fld id="{97386999-963D-4E75-A782-323818E3D2E0}" type="slidenum">
              <a:rPr lang="zh-TW" altLang="en-US"/>
              <a:pPr/>
              <a:t>‹#›</a:t>
            </a:fld>
            <a:endParaRPr lang="zh-TW" altLang="en-US"/>
          </a:p>
        </p:txBody>
      </p:sp>
    </p:spTree>
    <p:extLst>
      <p:ext uri="{BB962C8B-B14F-4D97-AF65-F5344CB8AC3E}">
        <p14:creationId xmlns:p14="http://schemas.microsoft.com/office/powerpoint/2010/main" val="326573900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fld id="{34F982FF-C79B-44EE-89A4-BE507561F894}" type="slidenum">
              <a:rPr lang="zh-TW" altLang="en-US"/>
              <a:pPr/>
              <a:t>‹#›</a:t>
            </a:fld>
            <a:endParaRPr lang="zh-TW" altLang="en-US"/>
          </a:p>
        </p:txBody>
      </p:sp>
    </p:spTree>
    <p:extLst>
      <p:ext uri="{BB962C8B-B14F-4D97-AF65-F5344CB8AC3E}">
        <p14:creationId xmlns:p14="http://schemas.microsoft.com/office/powerpoint/2010/main" val="278415718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联机映像占位符 3"/>
          <p:cNvSpPr>
            <a:spLocks noGrp="1"/>
          </p:cNvSpPr>
          <p:nvPr>
            <p:ph type="clipArt" sz="half" idx="2"/>
          </p:nvPr>
        </p:nvSpPr>
        <p:spPr>
          <a:xfrm>
            <a:off x="4629150" y="1825625"/>
            <a:ext cx="3886200" cy="4351338"/>
          </a:xfrm>
        </p:spPr>
        <p:txBody>
          <a:bodyPr/>
          <a:lstStyle/>
          <a:p>
            <a:pPr lvl="0"/>
            <a:endParaRPr lang="zh-CN" altLang="en-US" noProof="1"/>
          </a:p>
        </p:txBody>
      </p:sp>
      <p:sp>
        <p:nvSpPr>
          <p:cNvPr id="5" name="灯片编号占位符 641186"/>
          <p:cNvSpPr>
            <a:spLocks noGrp="1"/>
          </p:cNvSpPr>
          <p:nvPr>
            <p:ph type="sldNum" sz="quarter" idx="10"/>
          </p:nvPr>
        </p:nvSpPr>
        <p:spPr>
          <a:ln/>
        </p:spPr>
        <p:txBody>
          <a:bodyPr/>
          <a:lstStyle>
            <a:lvl1pPr>
              <a:defRPr/>
            </a:lvl1pPr>
          </a:lstStyle>
          <a:p>
            <a:fld id="{B8664760-ECCA-45AF-A9C4-9696E735B190}" type="slidenum">
              <a:rPr lang="zh-TW" altLang="en-US"/>
              <a:pPr/>
              <a:t>‹#›</a:t>
            </a:fld>
            <a:endParaRPr lang="zh-TW" altLang="en-US"/>
          </a:p>
        </p:txBody>
      </p:sp>
    </p:spTree>
    <p:extLst>
      <p:ext uri="{BB962C8B-B14F-4D97-AF65-F5344CB8AC3E}">
        <p14:creationId xmlns:p14="http://schemas.microsoft.com/office/powerpoint/2010/main" val="172748286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28600"/>
            <a:ext cx="8199438" cy="622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灯片编号占位符 641186"/>
          <p:cNvSpPr>
            <a:spLocks noGrp="1"/>
          </p:cNvSpPr>
          <p:nvPr>
            <p:ph type="sldNum" sz="quarter" idx="10"/>
          </p:nvPr>
        </p:nvSpPr>
        <p:spPr>
          <a:ln/>
        </p:spPr>
        <p:txBody>
          <a:bodyPr/>
          <a:lstStyle>
            <a:lvl1pPr>
              <a:defRPr/>
            </a:lvl1pPr>
          </a:lstStyle>
          <a:p>
            <a:fld id="{11699DD4-FBAA-4493-8715-DE7F43B34291}" type="slidenum">
              <a:rPr lang="zh-TW" altLang="en-US"/>
              <a:pPr/>
              <a:t>‹#›</a:t>
            </a:fld>
            <a:endParaRPr lang="zh-TW" altLang="en-US"/>
          </a:p>
        </p:txBody>
      </p:sp>
    </p:spTree>
    <p:extLst>
      <p:ext uri="{BB962C8B-B14F-4D97-AF65-F5344CB8AC3E}">
        <p14:creationId xmlns:p14="http://schemas.microsoft.com/office/powerpoint/2010/main" val="252571574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p:txBody>
          <a:bodyPr/>
          <a:lstStyle/>
          <a:p>
            <a:pPr lvl="0"/>
            <a:endParaRPr lang="zh-CN" altLang="en-US" noProof="1"/>
          </a:p>
        </p:txBody>
      </p:sp>
      <p:sp>
        <p:nvSpPr>
          <p:cNvPr id="4" name="灯片编号占位符 641186"/>
          <p:cNvSpPr>
            <a:spLocks noGrp="1"/>
          </p:cNvSpPr>
          <p:nvPr>
            <p:ph type="sldNum" sz="quarter" idx="10"/>
          </p:nvPr>
        </p:nvSpPr>
        <p:spPr>
          <a:ln/>
        </p:spPr>
        <p:txBody>
          <a:bodyPr/>
          <a:lstStyle>
            <a:lvl1pPr>
              <a:defRPr/>
            </a:lvl1pPr>
          </a:lstStyle>
          <a:p>
            <a:fld id="{DF532743-BA1A-489F-8C2C-C75DC55945CD}" type="slidenum">
              <a:rPr lang="zh-TW" altLang="en-US"/>
              <a:pPr/>
              <a:t>‹#›</a:t>
            </a:fld>
            <a:endParaRPr lang="zh-TW" altLang="en-US"/>
          </a:p>
        </p:txBody>
      </p:sp>
    </p:spTree>
    <p:extLst>
      <p:ext uri="{BB962C8B-B14F-4D97-AF65-F5344CB8AC3E}">
        <p14:creationId xmlns:p14="http://schemas.microsoft.com/office/powerpoint/2010/main" val="227282257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D9B6C54C-1663-492A-A17B-11A1602F6D9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569C4247-1C8B-4F8E-85BE-C7DD59D30A22}"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50ED28D8-FCF5-4B09-909B-630287B27502}"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8DA75A9-FC51-4117-875E-48FE0AF9342C}"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5.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4.png"/><Relationship Id="rId2" Type="http://schemas.openxmlformats.org/officeDocument/2006/relationships/slideLayout" Target="../slideLayouts/slideLayout32.xml"/><Relationship Id="rId16" Type="http://schemas.openxmlformats.org/officeDocument/2006/relationships/theme" Target="../theme/theme4.xml"/><Relationship Id="rId20" Type="http://schemas.openxmlformats.org/officeDocument/2006/relationships/image" Target="../media/image7.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6.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image" Target="../media/image6.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5.png"/><Relationship Id="rId2" Type="http://schemas.openxmlformats.org/officeDocument/2006/relationships/slideLayout" Target="../slideLayouts/slideLayout47.xml"/><Relationship Id="rId16"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theme" Target="../theme/theme5.xml"/><Relationship Id="rId10" Type="http://schemas.openxmlformats.org/officeDocument/2006/relationships/slideLayout" Target="../slideLayouts/slideLayout55.xml"/><Relationship Id="rId19" Type="http://schemas.openxmlformats.org/officeDocument/2006/relationships/image" Target="../media/image7.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970" name="Group 2"/>
          <p:cNvGrpSpPr>
            <a:grpSpLocks/>
          </p:cNvGrpSpPr>
          <p:nvPr/>
        </p:nvGrpSpPr>
        <p:grpSpPr bwMode="auto">
          <a:xfrm>
            <a:off x="566738" y="0"/>
            <a:ext cx="7891462" cy="6821488"/>
            <a:chOff x="349" y="23"/>
            <a:chExt cx="4971" cy="4297"/>
          </a:xfrm>
        </p:grpSpPr>
        <p:sp>
          <p:nvSpPr>
            <p:cNvPr id="83971" name="Rectangle 3"/>
            <p:cNvSpPr>
              <a:spLocks noChangeArrowheads="1"/>
            </p:cNvSpPr>
            <p:nvPr/>
          </p:nvSpPr>
          <p:spPr bwMode="auto">
            <a:xfrm>
              <a:off x="384"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3972" name="Freeform 4"/>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3" name="Freeform 5"/>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4" name="Freeform 6"/>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5" name="Freeform 7"/>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6" name="Freeform 8"/>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7" name="Freeform 9"/>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8" name="Freeform 10"/>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9" name="Freeform 11"/>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0" name="Freeform 12"/>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1" name="Freeform 13"/>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2" name="Rectangle 14"/>
            <p:cNvSpPr>
              <a:spLocks noChangeArrowheads="1"/>
            </p:cNvSpPr>
            <p:nvPr/>
          </p:nvSpPr>
          <p:spPr bwMode="auto">
            <a:xfrm>
              <a:off x="384"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3983" name="Rectangle 15"/>
            <p:cNvSpPr>
              <a:spLocks noChangeArrowheads="1"/>
            </p:cNvSpPr>
            <p:nvPr/>
          </p:nvSpPr>
          <p:spPr bwMode="auto">
            <a:xfrm>
              <a:off x="829"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3984" name="Freeform 16"/>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5" name="Freeform 17"/>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6" name="Freeform 18"/>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7" name="Freeform 19"/>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8" name="Freeform 20"/>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9" name="Freeform 21"/>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0" name="Freeform 22"/>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1" name="Freeform 23"/>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2" name="Freeform 24"/>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3" name="Freeform 25"/>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4" name="Rectangle 26"/>
            <p:cNvSpPr>
              <a:spLocks noChangeArrowheads="1"/>
            </p:cNvSpPr>
            <p:nvPr/>
          </p:nvSpPr>
          <p:spPr bwMode="auto">
            <a:xfrm>
              <a:off x="829"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3995" name="Rectangle 27"/>
            <p:cNvSpPr>
              <a:spLocks noChangeArrowheads="1"/>
            </p:cNvSpPr>
            <p:nvPr/>
          </p:nvSpPr>
          <p:spPr bwMode="auto">
            <a:xfrm>
              <a:off x="1279"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3996" name="Freeform 28"/>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7" name="Freeform 29"/>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8" name="Freeform 30"/>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9" name="Freeform 31"/>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0" name="Freeform 32"/>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1" name="Freeform 33"/>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2" name="Freeform 34"/>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3" name="Freeform 35"/>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4" name="Freeform 36"/>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5" name="Freeform 37"/>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6" name="Rectangle 38"/>
            <p:cNvSpPr>
              <a:spLocks noChangeArrowheads="1"/>
            </p:cNvSpPr>
            <p:nvPr/>
          </p:nvSpPr>
          <p:spPr bwMode="auto">
            <a:xfrm>
              <a:off x="1279"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4007" name="Rectangle 39"/>
            <p:cNvSpPr>
              <a:spLocks noChangeArrowheads="1"/>
            </p:cNvSpPr>
            <p:nvPr/>
          </p:nvSpPr>
          <p:spPr bwMode="auto">
            <a:xfrm>
              <a:off x="1724"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4008" name="Freeform 40"/>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9" name="Freeform 41"/>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0" name="Freeform 42"/>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1" name="Freeform 43"/>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2" name="Freeform 44"/>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3" name="Freeform 45"/>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4" name="Freeform 46"/>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5" name="Freeform 47"/>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6" name="Freeform 48"/>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7" name="Freeform 49"/>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8" name="Rectangle 50"/>
            <p:cNvSpPr>
              <a:spLocks noChangeArrowheads="1"/>
            </p:cNvSpPr>
            <p:nvPr/>
          </p:nvSpPr>
          <p:spPr bwMode="auto">
            <a:xfrm>
              <a:off x="1724"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4019" name="Rectangle 51"/>
            <p:cNvSpPr>
              <a:spLocks noChangeArrowheads="1"/>
            </p:cNvSpPr>
            <p:nvPr/>
          </p:nvSpPr>
          <p:spPr bwMode="auto">
            <a:xfrm>
              <a:off x="2169"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4020" name="Freeform 52"/>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1" name="Freeform 53"/>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2" name="Freeform 54"/>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3" name="Freeform 55"/>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4" name="Freeform 56"/>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5" name="Freeform 57"/>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6" name="Freeform 58"/>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7" name="Freeform 59"/>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8" name="Freeform 60"/>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9" name="Freeform 61"/>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0" name="Rectangle 62"/>
            <p:cNvSpPr>
              <a:spLocks noChangeArrowheads="1"/>
            </p:cNvSpPr>
            <p:nvPr/>
          </p:nvSpPr>
          <p:spPr bwMode="auto">
            <a:xfrm>
              <a:off x="2169"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4031" name="Rectangle 63"/>
            <p:cNvSpPr>
              <a:spLocks noChangeArrowheads="1"/>
            </p:cNvSpPr>
            <p:nvPr/>
          </p:nvSpPr>
          <p:spPr bwMode="auto">
            <a:xfrm>
              <a:off x="262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32" name="Freeform 64"/>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3" name="Freeform 65"/>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4" name="Freeform 66"/>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5" name="Freeform 67"/>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6" name="Freeform 68"/>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7" name="Freeform 69"/>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8" name="Freeform 70"/>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9" name="Freeform 71"/>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0" name="Freeform 72"/>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1" name="Freeform 73"/>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2" name="Rectangle 74"/>
            <p:cNvSpPr>
              <a:spLocks noChangeArrowheads="1"/>
            </p:cNvSpPr>
            <p:nvPr/>
          </p:nvSpPr>
          <p:spPr bwMode="auto">
            <a:xfrm>
              <a:off x="262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43" name="Rectangle 75"/>
            <p:cNvSpPr>
              <a:spLocks noChangeArrowheads="1"/>
            </p:cNvSpPr>
            <p:nvPr/>
          </p:nvSpPr>
          <p:spPr bwMode="auto">
            <a:xfrm>
              <a:off x="3065"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44" name="Freeform 76"/>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5" name="Freeform 77"/>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6" name="Freeform 78"/>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7" name="Freeform 79"/>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8" name="Freeform 80"/>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9" name="Freeform 81"/>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0" name="Freeform 82"/>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1" name="Freeform 83"/>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2" name="Freeform 84"/>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3" name="Freeform 85"/>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4" name="Rectangle 86"/>
            <p:cNvSpPr>
              <a:spLocks noChangeArrowheads="1"/>
            </p:cNvSpPr>
            <p:nvPr/>
          </p:nvSpPr>
          <p:spPr bwMode="auto">
            <a:xfrm>
              <a:off x="3065"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55" name="Rectangle 87"/>
            <p:cNvSpPr>
              <a:spLocks noChangeArrowheads="1"/>
            </p:cNvSpPr>
            <p:nvPr/>
          </p:nvSpPr>
          <p:spPr bwMode="auto">
            <a:xfrm>
              <a:off x="351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56" name="Freeform 88"/>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7" name="Freeform 89"/>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8" name="Freeform 90"/>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9" name="Freeform 91"/>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0" name="Freeform 92"/>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1" name="Freeform 93"/>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2" name="Freeform 94"/>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3" name="Freeform 95"/>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4" name="Freeform 96"/>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5" name="Freeform 97"/>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6" name="Rectangle 98"/>
            <p:cNvSpPr>
              <a:spLocks noChangeArrowheads="1"/>
            </p:cNvSpPr>
            <p:nvPr/>
          </p:nvSpPr>
          <p:spPr bwMode="auto">
            <a:xfrm>
              <a:off x="351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67" name="Rectangle 99"/>
            <p:cNvSpPr>
              <a:spLocks noChangeArrowheads="1"/>
            </p:cNvSpPr>
            <p:nvPr/>
          </p:nvSpPr>
          <p:spPr bwMode="auto">
            <a:xfrm>
              <a:off x="396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68" name="Freeform 100"/>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9" name="Freeform 101"/>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0" name="Freeform 102"/>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1" name="Freeform 103"/>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2" name="Freeform 104"/>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3" name="Freeform 105"/>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4" name="Freeform 106"/>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5" name="Freeform 107"/>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6" name="Freeform 108"/>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7" name="Freeform 109"/>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8" name="Rectangle 110"/>
            <p:cNvSpPr>
              <a:spLocks noChangeArrowheads="1"/>
            </p:cNvSpPr>
            <p:nvPr/>
          </p:nvSpPr>
          <p:spPr bwMode="auto">
            <a:xfrm>
              <a:off x="396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79" name="Rectangle 111"/>
            <p:cNvSpPr>
              <a:spLocks noChangeArrowheads="1"/>
            </p:cNvSpPr>
            <p:nvPr/>
          </p:nvSpPr>
          <p:spPr bwMode="auto">
            <a:xfrm>
              <a:off x="4405"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80" name="Freeform 112"/>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1" name="Freeform 113"/>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2" name="Freeform 114"/>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3" name="Freeform 115"/>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4" name="Freeform 116"/>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5" name="Freeform 117"/>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6" name="Freeform 118"/>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7" name="Freeform 119"/>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8" name="Freeform 120"/>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9" name="Freeform 121"/>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0" name="Rectangle 122"/>
            <p:cNvSpPr>
              <a:spLocks noChangeArrowheads="1"/>
            </p:cNvSpPr>
            <p:nvPr/>
          </p:nvSpPr>
          <p:spPr bwMode="auto">
            <a:xfrm>
              <a:off x="4405"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91" name="Rectangle 123"/>
            <p:cNvSpPr>
              <a:spLocks noChangeArrowheads="1"/>
            </p:cNvSpPr>
            <p:nvPr/>
          </p:nvSpPr>
          <p:spPr bwMode="auto">
            <a:xfrm>
              <a:off x="485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92" name="Freeform 124"/>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3" name="Freeform 125"/>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4" name="Freeform 126"/>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5" name="Freeform 127"/>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6" name="Freeform 128"/>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7" name="Freeform 129"/>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8" name="Freeform 130"/>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9" name="Freeform 131"/>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0" name="Freeform 132"/>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1" name="Freeform 133"/>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2" name="Rectangle 134"/>
            <p:cNvSpPr>
              <a:spLocks noChangeArrowheads="1"/>
            </p:cNvSpPr>
            <p:nvPr/>
          </p:nvSpPr>
          <p:spPr bwMode="auto">
            <a:xfrm>
              <a:off x="485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103" name="Rectangle 135"/>
            <p:cNvSpPr>
              <a:spLocks noChangeArrowheads="1"/>
            </p:cNvSpPr>
            <p:nvPr/>
          </p:nvSpPr>
          <p:spPr bwMode="auto">
            <a:xfrm>
              <a:off x="530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104" name="Freeform 136"/>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5" name="Freeform 137"/>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6" name="Freeform 138"/>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7" name="Freeform 139"/>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8" name="Freeform 140"/>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9" name="Freeform 141"/>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0" name="Freeform 142"/>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1" name="Freeform 143"/>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2" name="Freeform 144"/>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3" name="Freeform 145"/>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4" name="Rectangle 146"/>
            <p:cNvSpPr>
              <a:spLocks noChangeArrowheads="1"/>
            </p:cNvSpPr>
            <p:nvPr/>
          </p:nvSpPr>
          <p:spPr bwMode="auto">
            <a:xfrm>
              <a:off x="530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115" name="Freeform 147"/>
            <p:cNvSpPr>
              <a:spLocks/>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60001"/>
              </a:schemeClr>
            </a:solidFill>
            <a:ln w="0">
              <a:noFill/>
              <a:prstDash val="solid"/>
              <a:round/>
              <a:headEnd/>
              <a:tailEnd/>
            </a:ln>
          </p:spPr>
          <p:txBody>
            <a:bodyPr/>
            <a:lstStyle/>
            <a:p>
              <a:endParaRPr lang="zh-CN" altLang="en-US"/>
            </a:p>
          </p:txBody>
        </p:sp>
      </p:grpSp>
      <p:grpSp>
        <p:nvGrpSpPr>
          <p:cNvPr id="84116" name="Group 148"/>
          <p:cNvGrpSpPr>
            <a:grpSpLocks/>
          </p:cNvGrpSpPr>
          <p:nvPr/>
        </p:nvGrpSpPr>
        <p:grpSpPr bwMode="auto">
          <a:xfrm>
            <a:off x="1066800" y="3444875"/>
            <a:ext cx="533400" cy="492125"/>
            <a:chOff x="96" y="2784"/>
            <a:chExt cx="1062" cy="981"/>
          </a:xfrm>
        </p:grpSpPr>
        <p:sp>
          <p:nvSpPr>
            <p:cNvPr id="84117" name="Freeform 14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18" name="Freeform 15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19" name="Freeform 15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20" name="Freeform 15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21" name="Freeform 15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22" name="Freeform 15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23" name="Freeform 15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24" name="Freeform 15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25" name="Freeform 15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26" name="Freeform 15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27" name="Freeform 15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28" name="Freeform 16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29" name="Freeform 16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30" name="Group 162"/>
          <p:cNvGrpSpPr>
            <a:grpSpLocks/>
          </p:cNvGrpSpPr>
          <p:nvPr/>
        </p:nvGrpSpPr>
        <p:grpSpPr bwMode="auto">
          <a:xfrm>
            <a:off x="1066800" y="4552950"/>
            <a:ext cx="533400" cy="492125"/>
            <a:chOff x="96" y="2784"/>
            <a:chExt cx="1062" cy="981"/>
          </a:xfrm>
        </p:grpSpPr>
        <p:sp>
          <p:nvSpPr>
            <p:cNvPr id="84131" name="Freeform 163"/>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32" name="Freeform 164"/>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33" name="Freeform 165"/>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34" name="Freeform 166"/>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35" name="Freeform 167"/>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36" name="Freeform 168"/>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37" name="Freeform 169"/>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38" name="Freeform 170"/>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39" name="Freeform 171"/>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40" name="Freeform 172"/>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41" name="Freeform 173"/>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42" name="Freeform 174"/>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43" name="Freeform 175"/>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44" name="Group 176"/>
          <p:cNvGrpSpPr>
            <a:grpSpLocks/>
          </p:cNvGrpSpPr>
          <p:nvPr/>
        </p:nvGrpSpPr>
        <p:grpSpPr bwMode="auto">
          <a:xfrm>
            <a:off x="1066800" y="5562600"/>
            <a:ext cx="533400" cy="492125"/>
            <a:chOff x="96" y="2784"/>
            <a:chExt cx="1062" cy="981"/>
          </a:xfrm>
        </p:grpSpPr>
        <p:sp>
          <p:nvSpPr>
            <p:cNvPr id="84145" name="Freeform 177"/>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46" name="Freeform 178"/>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47" name="Freeform 179"/>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48" name="Freeform 180"/>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49" name="Freeform 181"/>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50" name="Freeform 182"/>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51" name="Freeform 183"/>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52" name="Freeform 184"/>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53" name="Freeform 185"/>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54" name="Freeform 186"/>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55" name="Freeform 187"/>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56" name="Freeform 188"/>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57" name="Freeform 189"/>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58" name="Group 190"/>
          <p:cNvGrpSpPr>
            <a:grpSpLocks/>
          </p:cNvGrpSpPr>
          <p:nvPr/>
        </p:nvGrpSpPr>
        <p:grpSpPr bwMode="auto">
          <a:xfrm>
            <a:off x="381000" y="3962400"/>
            <a:ext cx="533400" cy="492125"/>
            <a:chOff x="96" y="2784"/>
            <a:chExt cx="1062" cy="981"/>
          </a:xfrm>
        </p:grpSpPr>
        <p:sp>
          <p:nvSpPr>
            <p:cNvPr id="84159" name="Freeform 191"/>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60" name="Freeform 192"/>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61" name="Freeform 193"/>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62" name="Freeform 194"/>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63" name="Freeform 195"/>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64" name="Freeform 196"/>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65" name="Freeform 197"/>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66" name="Freeform 198"/>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67" name="Freeform 199"/>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68" name="Freeform 200"/>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69" name="Freeform 201"/>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70" name="Freeform 202"/>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71" name="Freeform 203"/>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72" name="Group 204"/>
          <p:cNvGrpSpPr>
            <a:grpSpLocks/>
          </p:cNvGrpSpPr>
          <p:nvPr/>
        </p:nvGrpSpPr>
        <p:grpSpPr bwMode="auto">
          <a:xfrm>
            <a:off x="381000" y="5070475"/>
            <a:ext cx="533400" cy="492125"/>
            <a:chOff x="96" y="2784"/>
            <a:chExt cx="1062" cy="981"/>
          </a:xfrm>
        </p:grpSpPr>
        <p:sp>
          <p:nvSpPr>
            <p:cNvPr id="84173" name="Freeform 205"/>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74" name="Freeform 206"/>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75" name="Freeform 207"/>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76" name="Freeform 208"/>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77" name="Freeform 209"/>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78" name="Freeform 210"/>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79" name="Freeform 211"/>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80" name="Freeform 212"/>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81" name="Freeform 213"/>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82" name="Freeform 214"/>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83" name="Freeform 215"/>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84" name="Freeform 216"/>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85" name="Freeform 217"/>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86" name="Group 218"/>
          <p:cNvGrpSpPr>
            <a:grpSpLocks/>
          </p:cNvGrpSpPr>
          <p:nvPr/>
        </p:nvGrpSpPr>
        <p:grpSpPr bwMode="auto">
          <a:xfrm>
            <a:off x="381000" y="6121400"/>
            <a:ext cx="533400" cy="492125"/>
            <a:chOff x="96" y="2784"/>
            <a:chExt cx="1062" cy="981"/>
          </a:xfrm>
        </p:grpSpPr>
        <p:sp>
          <p:nvSpPr>
            <p:cNvPr id="84187" name="Freeform 21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88" name="Freeform 22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89" name="Freeform 22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90" name="Freeform 22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91" name="Freeform 22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92" name="Freeform 22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93" name="Freeform 22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94" name="Freeform 22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95" name="Freeform 22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96" name="Freeform 22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97" name="Freeform 22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98" name="Freeform 23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99" name="Freeform 23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200" name="Group 232"/>
          <p:cNvGrpSpPr>
            <a:grpSpLocks/>
          </p:cNvGrpSpPr>
          <p:nvPr/>
        </p:nvGrpSpPr>
        <p:grpSpPr bwMode="auto">
          <a:xfrm>
            <a:off x="6934200" y="-7938"/>
            <a:ext cx="2317750" cy="2063751"/>
            <a:chOff x="4080" y="-5"/>
            <a:chExt cx="1748" cy="1556"/>
          </a:xfrm>
        </p:grpSpPr>
        <p:sp>
          <p:nvSpPr>
            <p:cNvPr id="84201" name="Freeform 233"/>
            <p:cNvSpPr>
              <a:spLocks/>
            </p:cNvSpPr>
            <p:nvPr userDrawn="1"/>
          </p:nvSpPr>
          <p:spPr bwMode="auto">
            <a:xfrm>
              <a:off x="4161" y="-5"/>
              <a:ext cx="1586" cy="1443"/>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headEnd/>
              <a:tailEnd/>
            </a:ln>
          </p:spPr>
          <p:txBody>
            <a:bodyPr/>
            <a:lstStyle/>
            <a:p>
              <a:endParaRPr lang="zh-CN" altLang="en-US"/>
            </a:p>
          </p:txBody>
        </p:sp>
        <p:grpSp>
          <p:nvGrpSpPr>
            <p:cNvPr id="84202" name="Group 234"/>
            <p:cNvGrpSpPr>
              <a:grpSpLocks/>
            </p:cNvGrpSpPr>
            <p:nvPr userDrawn="1"/>
          </p:nvGrpSpPr>
          <p:grpSpPr bwMode="auto">
            <a:xfrm>
              <a:off x="4080" y="0"/>
              <a:ext cx="1748" cy="1551"/>
              <a:chOff x="2918" y="18"/>
              <a:chExt cx="2958" cy="2699"/>
            </a:xfrm>
          </p:grpSpPr>
          <p:sp>
            <p:nvSpPr>
              <p:cNvPr id="84203" name="Freeform 235"/>
              <p:cNvSpPr>
                <a:spLocks/>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headEnd/>
                <a:tailEnd/>
              </a:ln>
            </p:spPr>
            <p:txBody>
              <a:bodyPr/>
              <a:lstStyle/>
              <a:p>
                <a:endParaRPr lang="zh-CN" altLang="en-US"/>
              </a:p>
            </p:txBody>
          </p:sp>
          <p:sp>
            <p:nvSpPr>
              <p:cNvPr id="84204" name="Freeform 236"/>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headEnd/>
                <a:tailEnd/>
              </a:ln>
            </p:spPr>
            <p:txBody>
              <a:bodyPr/>
              <a:lstStyle/>
              <a:p>
                <a:endParaRPr lang="zh-CN" altLang="en-US"/>
              </a:p>
            </p:txBody>
          </p:sp>
          <p:sp>
            <p:nvSpPr>
              <p:cNvPr id="84205" name="Freeform 237"/>
              <p:cNvSpPr>
                <a:spLocks/>
              </p:cNvSpPr>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headEnd/>
                <a:tailEnd/>
              </a:ln>
            </p:spPr>
            <p:txBody>
              <a:bodyPr/>
              <a:lstStyle/>
              <a:p>
                <a:endParaRPr lang="zh-CN" altLang="en-US"/>
              </a:p>
            </p:txBody>
          </p:sp>
          <p:sp>
            <p:nvSpPr>
              <p:cNvPr id="84206" name="Freeform 238"/>
              <p:cNvSpPr>
                <a:spLocks/>
              </p:cNvSpPr>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headEnd/>
                <a:tailEnd/>
              </a:ln>
            </p:spPr>
            <p:txBody>
              <a:bodyPr/>
              <a:lstStyle/>
              <a:p>
                <a:endParaRPr lang="zh-CN" altLang="en-US"/>
              </a:p>
            </p:txBody>
          </p:sp>
          <p:sp>
            <p:nvSpPr>
              <p:cNvPr id="84207" name="Freeform 239"/>
              <p:cNvSpPr>
                <a:spLocks/>
              </p:cNvSpPr>
              <p:nvPr/>
            </p:nvSpPr>
            <p:spPr bwMode="auto">
              <a:xfrm>
                <a:off x="3272" y="645"/>
                <a:ext cx="683"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headEnd/>
                <a:tailEnd/>
              </a:ln>
            </p:spPr>
            <p:txBody>
              <a:bodyPr/>
              <a:lstStyle/>
              <a:p>
                <a:endParaRPr lang="zh-CN" altLang="en-US"/>
              </a:p>
            </p:txBody>
          </p:sp>
          <p:sp>
            <p:nvSpPr>
              <p:cNvPr id="84208" name="Freeform 240"/>
              <p:cNvSpPr>
                <a:spLocks/>
              </p:cNvSpPr>
              <p:nvPr/>
            </p:nvSpPr>
            <p:spPr bwMode="auto">
              <a:xfrm>
                <a:off x="4046" y="1545"/>
                <a:ext cx="490" cy="515"/>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headEnd/>
                <a:tailEnd/>
              </a:ln>
            </p:spPr>
            <p:txBody>
              <a:bodyPr/>
              <a:lstStyle/>
              <a:p>
                <a:endParaRPr lang="zh-CN" altLang="en-US"/>
              </a:p>
            </p:txBody>
          </p:sp>
          <p:sp>
            <p:nvSpPr>
              <p:cNvPr id="84209" name="Freeform 241"/>
              <p:cNvSpPr>
                <a:spLocks/>
              </p:cNvSpPr>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headEnd/>
                <a:tailEnd/>
              </a:ln>
            </p:spPr>
            <p:txBody>
              <a:bodyPr/>
              <a:lstStyle/>
              <a:p>
                <a:endParaRPr lang="zh-CN" altLang="en-US"/>
              </a:p>
            </p:txBody>
          </p:sp>
          <p:sp>
            <p:nvSpPr>
              <p:cNvPr id="84210" name="Freeform 242"/>
              <p:cNvSpPr>
                <a:spLocks/>
              </p:cNvSpPr>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headEnd/>
                <a:tailEnd/>
              </a:ln>
            </p:spPr>
            <p:txBody>
              <a:bodyPr/>
              <a:lstStyle/>
              <a:p>
                <a:endParaRPr lang="zh-CN" altLang="en-US"/>
              </a:p>
            </p:txBody>
          </p:sp>
          <p:sp>
            <p:nvSpPr>
              <p:cNvPr id="84211" name="Freeform 243"/>
              <p:cNvSpPr>
                <a:spLocks/>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headEnd/>
                <a:tailEnd/>
              </a:ln>
            </p:spPr>
            <p:txBody>
              <a:bodyPr/>
              <a:lstStyle/>
              <a:p>
                <a:endParaRPr lang="zh-CN" altLang="en-US"/>
              </a:p>
            </p:txBody>
          </p:sp>
          <p:sp>
            <p:nvSpPr>
              <p:cNvPr id="84212" name="Freeform 244"/>
              <p:cNvSpPr>
                <a:spLocks/>
              </p:cNvSpPr>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headEnd/>
                <a:tailEnd/>
              </a:ln>
            </p:spPr>
            <p:txBody>
              <a:bodyPr/>
              <a:lstStyle/>
              <a:p>
                <a:endParaRPr lang="zh-CN" altLang="en-US"/>
              </a:p>
            </p:txBody>
          </p:sp>
          <p:sp>
            <p:nvSpPr>
              <p:cNvPr id="84213" name="Freeform 245"/>
              <p:cNvSpPr>
                <a:spLocks/>
              </p:cNvSpPr>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headEnd/>
                <a:tailEnd/>
              </a:ln>
            </p:spPr>
            <p:txBody>
              <a:bodyPr/>
              <a:lstStyle/>
              <a:p>
                <a:endParaRPr lang="zh-CN" altLang="en-US"/>
              </a:p>
            </p:txBody>
          </p:sp>
          <p:sp>
            <p:nvSpPr>
              <p:cNvPr id="84214" name="Freeform 246"/>
              <p:cNvSpPr>
                <a:spLocks/>
              </p:cNvSpPr>
              <p:nvPr/>
            </p:nvSpPr>
            <p:spPr bwMode="auto">
              <a:xfrm>
                <a:off x="5042" y="1656"/>
                <a:ext cx="581"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headEnd/>
                <a:tailEnd/>
              </a:ln>
            </p:spPr>
            <p:txBody>
              <a:bodyPr/>
              <a:lstStyle/>
              <a:p>
                <a:endParaRPr lang="zh-CN" altLang="en-US"/>
              </a:p>
            </p:txBody>
          </p:sp>
          <p:sp>
            <p:nvSpPr>
              <p:cNvPr id="84215" name="Freeform 247"/>
              <p:cNvSpPr>
                <a:spLocks/>
              </p:cNvSpPr>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headEnd/>
                <a:tailEnd/>
              </a:ln>
            </p:spPr>
            <p:txBody>
              <a:bodyPr/>
              <a:lstStyle/>
              <a:p>
                <a:endParaRPr lang="zh-CN" altLang="en-US"/>
              </a:p>
            </p:txBody>
          </p:sp>
        </p:grpSp>
      </p:grpSp>
      <p:sp>
        <p:nvSpPr>
          <p:cNvPr id="84216" name="Rectangle 248"/>
          <p:cNvSpPr>
            <a:spLocks noGrp="1" noRot="1" noChangeArrowheads="1"/>
          </p:cNvSpPr>
          <p:nvPr>
            <p:ph type="title"/>
          </p:nvPr>
        </p:nvSpPr>
        <p:spPr bwMode="auto">
          <a:xfrm>
            <a:off x="298450" y="228600"/>
            <a:ext cx="854075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4217" name="Rectangle 249"/>
          <p:cNvSpPr>
            <a:spLocks noGrp="1" noRot="1" noChangeArrowheads="1"/>
          </p:cNvSpPr>
          <p:nvPr>
            <p:ph type="body" idx="1"/>
          </p:nvPr>
        </p:nvSpPr>
        <p:spPr bwMode="auto">
          <a:xfrm>
            <a:off x="609600" y="1600200"/>
            <a:ext cx="8153400" cy="449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4218" name="Rectangle 250"/>
          <p:cNvSpPr>
            <a:spLocks noGrp="1" noChangeArrowheads="1"/>
          </p:cNvSpPr>
          <p:nvPr>
            <p:ph type="dt" sz="half" idx="2"/>
          </p:nvPr>
        </p:nvSpPr>
        <p:spPr bwMode="auto">
          <a:xfrm>
            <a:off x="29845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84219" name="Rectangle 251"/>
          <p:cNvSpPr>
            <a:spLocks noGrp="1" noChangeArrowheads="1"/>
          </p:cNvSpPr>
          <p:nvPr>
            <p:ph type="ftr" sz="quarter" idx="3"/>
          </p:nvPr>
        </p:nvSpPr>
        <p:spPr bwMode="auto">
          <a:xfrm>
            <a:off x="3121025"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84220" name="Rectangle 252"/>
          <p:cNvSpPr>
            <a:spLocks noGrp="1" noChangeArrowheads="1"/>
          </p:cNvSpPr>
          <p:nvPr>
            <p:ph type="sldNum" sz="quarter" idx="4"/>
          </p:nvPr>
        </p:nvSpPr>
        <p:spPr bwMode="auto">
          <a:xfrm>
            <a:off x="65500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8D1B6F4-C152-4A3F-B42A-1BCB1071FF16}"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lr>
          <a:schemeClr val="hlink"/>
        </a:buClr>
        <a:buFont typeface="Wingdings"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itchFamily="2" charset="2"/>
        <a:buChar char="Ø"/>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fontAlgn="base">
        <a:spcBef>
          <a:spcPct val="20000"/>
        </a:spcBef>
        <a:spcAft>
          <a:spcPct val="0"/>
        </a:spcAft>
        <a:buClr>
          <a:schemeClr val="tx2"/>
        </a:buClr>
        <a:buSzPct val="90000"/>
        <a:buFont typeface="Wingdings" pitchFamily="2" charset="2"/>
        <a:buChar char="Ø"/>
        <a:defRPr sz="2000">
          <a:solidFill>
            <a:schemeClr val="tx1"/>
          </a:solidFill>
          <a:latin typeface="+mn-lt"/>
          <a:ea typeface="+mn-ea"/>
        </a:defRPr>
      </a:lvl4pPr>
      <a:lvl5pPr marL="20574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6/9/2025</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92011976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ransition/>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矩形 1"/>
          <p:cNvSpPr/>
          <p:nvPr userDrawn="1"/>
        </p:nvSpPr>
        <p:spPr>
          <a:xfrm>
            <a:off x="2228850" y="2492944"/>
            <a:ext cx="6915151" cy="4365057"/>
          </a:xfrm>
          <a:prstGeom prst="rect">
            <a:avLst/>
          </a:prstGeom>
          <a:blipFill dpi="0" rotWithShape="1">
            <a:blip r:embed="rId8">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标题占位符 2"/>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4" name="文本占位符 3"/>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3464285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楷体" panose="02010609060101010101" pitchFamily="49" charset="-122"/>
        <a:buChar char="★"/>
        <a:defRPr sz="2800" b="1" kern="1200" cap="none" spc="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u"/>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l"/>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81928"/>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027" name="组合 82085"/>
          <p:cNvGrpSpPr>
            <a:grpSpLocks/>
          </p:cNvGrpSpPr>
          <p:nvPr/>
        </p:nvGrpSpPr>
        <p:grpSpPr bwMode="auto">
          <a:xfrm>
            <a:off x="53975" y="2865438"/>
            <a:ext cx="8915400" cy="1127125"/>
            <a:chOff x="0" y="0"/>
            <a:chExt cx="5616" cy="710"/>
          </a:xfrm>
        </p:grpSpPr>
        <p:sp>
          <p:nvSpPr>
            <p:cNvPr id="1061"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2"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Tree>
    <p:extLst>
      <p:ext uri="{BB962C8B-B14F-4D97-AF65-F5344CB8AC3E}">
        <p14:creationId xmlns:p14="http://schemas.microsoft.com/office/powerpoint/2010/main" val="35689048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7"/>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8"/>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9"/>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20"/>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641032"/>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41187" name="灯片编号占位符 641186"/>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lnSpc>
                <a:spcPct val="80000"/>
              </a:lnSpc>
              <a:spcBef>
                <a:spcPct val="50000"/>
              </a:spcBef>
              <a:defRPr sz="1400">
                <a:latin typeface="Arial" panose="020B0604020202020204" pitchFamily="34" charset="0"/>
                <a:ea typeface="PMingLiU" pitchFamily="18" charset="-120"/>
              </a:defRPr>
            </a:lvl1pPr>
          </a:lstStyle>
          <a:p>
            <a:fld id="{EE5B4F01-1D6D-49C6-80C7-841197654AD0}" type="slidenum">
              <a:rPr lang="zh-TW" altLang="en-US"/>
              <a:pPr/>
              <a:t>‹#›</a:t>
            </a:fld>
            <a:endParaRPr lang="zh-TW" altLang="en-US"/>
          </a:p>
        </p:txBody>
      </p:sp>
      <p:grpSp>
        <p:nvGrpSpPr>
          <p:cNvPr id="1028" name="组合 641189"/>
          <p:cNvGrpSpPr>
            <a:grpSpLocks/>
          </p:cNvGrpSpPr>
          <p:nvPr/>
        </p:nvGrpSpPr>
        <p:grpSpPr bwMode="auto">
          <a:xfrm>
            <a:off x="53975" y="2865438"/>
            <a:ext cx="8915400" cy="1127125"/>
            <a:chOff x="0" y="0"/>
            <a:chExt cx="5616" cy="710"/>
          </a:xfrm>
        </p:grpSpPr>
        <p:sp>
          <p:nvSpPr>
            <p:cNvPr id="1049" name="矩形 641190"/>
            <p:cNvSpPr>
              <a:spLocks noChangeArrowheads="1"/>
            </p:cNvSpPr>
            <p:nvPr userDrawn="1"/>
          </p:nvSpPr>
          <p:spPr bwMode="auto">
            <a:xfrm>
              <a:off x="0" y="0"/>
              <a:ext cx="0" cy="0"/>
            </a:xfrm>
            <a:prstGeom prst="rect">
              <a:avLst/>
            </a:prstGeom>
            <a:noFill/>
            <a:ln>
              <a:noFill/>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50" name="矩形 641191"/>
            <p:cNvSpPr>
              <a:spLocks noChangeArrowheads="1"/>
            </p:cNvSpPr>
            <p:nvPr userDrawn="1"/>
          </p:nvSpPr>
          <p:spPr bwMode="auto">
            <a:xfrm>
              <a:off x="0" y="0"/>
              <a:ext cx="5616" cy="710"/>
            </a:xfrm>
            <a:prstGeom prst="rect">
              <a:avLst/>
            </a:prstGeom>
            <a:noFill/>
            <a:ln>
              <a:noFill/>
            </a:ln>
          </p:spPr>
          <p:txBody>
            <a:bodyPr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00000"/>
                </a:lnSpc>
                <a:spcBef>
                  <a:spcPct val="0"/>
                </a:spcBef>
                <a:defRPr/>
              </a:pPr>
              <a:r>
                <a:rPr lang="en-US" altLang="zh-CN" sz="900">
                  <a:ea typeface="宋体" panose="02010600030101010101" pitchFamily="2" charset="-122"/>
                </a:rPr>
                <a:t>  </a:t>
              </a:r>
              <a:r>
                <a:rPr lang="en-US" altLang="zh-CN" sz="5900">
                  <a:ea typeface="宋体" panose="02010600030101010101" pitchFamily="2" charset="-122"/>
                </a:rPr>
                <a:t> </a:t>
              </a:r>
              <a:r>
                <a:rPr lang="en-US" altLang="zh-CN" sz="900">
                  <a:ea typeface="宋体" panose="02010600030101010101" pitchFamily="2" charset="-122"/>
                </a:rPr>
                <a:t>                                                                                                                                                                                                                                                                                                                       </a:t>
              </a:r>
            </a:p>
          </p:txBody>
        </p:sp>
      </p:grpSp>
    </p:spTree>
    <p:extLst>
      <p:ext uri="{BB962C8B-B14F-4D97-AF65-F5344CB8AC3E}">
        <p14:creationId xmlns:p14="http://schemas.microsoft.com/office/powerpoint/2010/main" val="100533553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5pPr>
      <a:lvl6pPr marL="4572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6pPr>
      <a:lvl7pPr marL="9144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7pPr>
      <a:lvl8pPr marL="13716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8pPr>
      <a:lvl9pPr marL="18288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0.xml"/><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1.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0.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3.wmf"/><Relationship Id="rId5" Type="http://schemas.openxmlformats.org/officeDocument/2006/relationships/oleObject" Target="../embeddings/oleObject4.bin"/><Relationship Id="rId4" Type="http://schemas.openxmlformats.org/officeDocument/2006/relationships/image" Target="../media/image42.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4.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6.wmf"/><Relationship Id="rId5" Type="http://schemas.openxmlformats.org/officeDocument/2006/relationships/oleObject" Target="../embeddings/oleObject7.bin"/><Relationship Id="rId4" Type="http://schemas.openxmlformats.org/officeDocument/2006/relationships/image" Target="../media/image45.wm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8.wmf"/><Relationship Id="rId5" Type="http://schemas.openxmlformats.org/officeDocument/2006/relationships/oleObject" Target="../embeddings/oleObject9.bin"/><Relationship Id="rId4" Type="http://schemas.openxmlformats.org/officeDocument/2006/relationships/image" Target="../media/image47.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6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slide" Target="slide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Rot="1" noChangeArrowheads="1"/>
          </p:cNvSpPr>
          <p:nvPr>
            <p:ph type="body" idx="4294967295"/>
          </p:nvPr>
        </p:nvSpPr>
        <p:spPr>
          <a:xfrm>
            <a:off x="495430" y="0"/>
            <a:ext cx="7929618" cy="5811856"/>
          </a:xfrm>
        </p:spPr>
        <p:txBody>
          <a:bodyPr/>
          <a:lstStyle/>
          <a:p>
            <a:pPr algn="r">
              <a:lnSpc>
                <a:spcPct val="200000"/>
              </a:lnSpc>
              <a:buFont typeface="Wingdings" pitchFamily="2" charset="2"/>
              <a:buNone/>
            </a:pPr>
            <a:r>
              <a:rPr lang="zh-CN" altLang="en-US" sz="3600" dirty="0" smtClean="0">
                <a:solidFill>
                  <a:srgbClr val="FFC000"/>
                </a:solidFill>
                <a:effectLst>
                  <a:outerShdw blurRad="38100" dist="38100" dir="2700000" algn="tl">
                    <a:srgbClr val="000000">
                      <a:alpha val="43137"/>
                    </a:srgbClr>
                  </a:outerShdw>
                </a:effectLst>
                <a:latin typeface="华文彩云" pitchFamily="2" charset="-122"/>
                <a:ea typeface="华文彩云" pitchFamily="2" charset="-122"/>
              </a:rPr>
              <a:t>第</a:t>
            </a:r>
            <a:r>
              <a:rPr lang="en-US" altLang="zh-CN" sz="3600" dirty="0" smtClean="0">
                <a:solidFill>
                  <a:srgbClr val="FFC000"/>
                </a:solidFill>
                <a:effectLst>
                  <a:outerShdw blurRad="38100" dist="38100" dir="2700000" algn="tl">
                    <a:srgbClr val="000000">
                      <a:alpha val="43137"/>
                    </a:srgbClr>
                  </a:outerShdw>
                </a:effectLst>
                <a:latin typeface="华文彩云" pitchFamily="2" charset="-122"/>
                <a:ea typeface="华文彩云" pitchFamily="2" charset="-122"/>
              </a:rPr>
              <a:t>4</a:t>
            </a:r>
            <a:r>
              <a:rPr lang="zh-CN" altLang="en-US" sz="3600" dirty="0" smtClean="0">
                <a:solidFill>
                  <a:srgbClr val="FFC000"/>
                </a:solidFill>
                <a:effectLst>
                  <a:outerShdw blurRad="38100" dist="38100" dir="2700000" algn="tl">
                    <a:srgbClr val="000000">
                      <a:alpha val="43137"/>
                    </a:srgbClr>
                  </a:outerShdw>
                </a:effectLst>
                <a:latin typeface="华文彩云" pitchFamily="2" charset="-122"/>
                <a:ea typeface="华文彩云" pitchFamily="2" charset="-122"/>
              </a:rPr>
              <a:t>篇 学习与发现</a:t>
            </a:r>
            <a:endParaRPr lang="zh-CN" altLang="en-US" sz="3600" dirty="0">
              <a:solidFill>
                <a:srgbClr val="FFC000"/>
              </a:solidFill>
              <a:effectLst>
                <a:outerShdw blurRad="38100" dist="38100" dir="2700000" algn="tl">
                  <a:srgbClr val="000000">
                    <a:alpha val="43137"/>
                  </a:srgbClr>
                </a:outerShdw>
              </a:effectLst>
              <a:latin typeface="华文彩云" pitchFamily="2" charset="-122"/>
              <a:ea typeface="华文彩云" pitchFamily="2" charset="-122"/>
            </a:endParaRPr>
          </a:p>
          <a:p>
            <a:pPr algn="ctr">
              <a:spcBef>
                <a:spcPct val="50000"/>
              </a:spcBef>
              <a:buNone/>
            </a:pPr>
            <a:r>
              <a:rPr lang="zh-CN" altLang="en-US" sz="2800" dirty="0" smtClean="0">
                <a:latin typeface="黑体" pitchFamily="49" charset="-122"/>
                <a:ea typeface="黑体" pitchFamily="49" charset="-122"/>
              </a:rPr>
              <a:t> </a:t>
            </a:r>
            <a:r>
              <a:rPr lang="zh-CN" sz="2800" dirty="0">
                <a:solidFill>
                  <a:srgbClr val="FF0000"/>
                </a:solidFill>
                <a:latin typeface="楷体" pitchFamily="49" charset="-122"/>
                <a:ea typeface="楷体" pitchFamily="49" charset="-122"/>
              </a:rPr>
              <a:t>『</a:t>
            </a:r>
            <a:r>
              <a:rPr lang="zh-CN" sz="2800" dirty="0">
                <a:solidFill>
                  <a:srgbClr val="FF0000"/>
                </a:solidFill>
                <a:effectLst>
                  <a:outerShdw blurRad="38100" dist="38100" dir="2700000" algn="tl">
                    <a:srgbClr val="000000">
                      <a:alpha val="43137"/>
                    </a:srgbClr>
                  </a:outerShdw>
                </a:effectLst>
                <a:latin typeface="楷体" pitchFamily="49" charset="-122"/>
                <a:ea typeface="楷体" pitchFamily="49" charset="-122"/>
              </a:rPr>
              <a:t>导语</a:t>
            </a:r>
            <a:r>
              <a:rPr lang="zh-CN" sz="2800" dirty="0">
                <a:solidFill>
                  <a:srgbClr val="FF0000"/>
                </a:solidFill>
                <a:latin typeface="楷体" pitchFamily="49" charset="-122"/>
                <a:ea typeface="楷体" pitchFamily="49" charset="-122"/>
              </a:rPr>
              <a:t>』</a:t>
            </a:r>
          </a:p>
          <a:p>
            <a:pPr algn="just">
              <a:lnSpc>
                <a:spcPct val="140000"/>
              </a:lnSpc>
              <a:spcBef>
                <a:spcPct val="50000"/>
              </a:spcBef>
              <a:buNone/>
            </a:pPr>
            <a:r>
              <a:rPr lang="en-US" altLang="zh-CN" sz="2400" dirty="0" smtClean="0">
                <a:solidFill>
                  <a:schemeClr val="tx1"/>
                </a:solidFill>
                <a:latin typeface="+mn-lt"/>
                <a:ea typeface="+mn-ea"/>
                <a:cs typeface="+mn-cs"/>
              </a:rPr>
              <a:t>           </a:t>
            </a:r>
            <a:r>
              <a:rPr lang="zh-CN" sz="2400" dirty="0" smtClean="0">
                <a:solidFill>
                  <a:srgbClr val="0070C0"/>
                </a:solidFill>
                <a:latin typeface="方正舒体" pitchFamily="2" charset="-122"/>
                <a:ea typeface="方正舒体" pitchFamily="2" charset="-122"/>
              </a:rPr>
              <a:t>学习</a:t>
            </a:r>
            <a:r>
              <a:rPr lang="zh-CN" sz="2400" dirty="0">
                <a:solidFill>
                  <a:srgbClr val="0070C0"/>
                </a:solidFill>
                <a:latin typeface="方正舒体" pitchFamily="2" charset="-122"/>
                <a:ea typeface="方正舒体" pitchFamily="2" charset="-122"/>
              </a:rPr>
              <a:t>是系统积累经验或运用规律指导自己的行为或改进自身性能的过程，而发现则是系统从所接收的信息中发现规律的过程。学习与发现相辅相成，关系密切，以致在不少文献中二者几乎是同义语</a:t>
            </a:r>
            <a:r>
              <a:rPr lang="zh-CN" sz="2400" dirty="0" smtClean="0">
                <a:solidFill>
                  <a:srgbClr val="0070C0"/>
                </a:solidFill>
                <a:latin typeface="方正舒体" pitchFamily="2" charset="-122"/>
                <a:ea typeface="方正舒体" pitchFamily="2" charset="-122"/>
              </a:rPr>
              <a:t>。</a:t>
            </a:r>
            <a:endParaRPr lang="en-US" altLang="zh-CN" sz="2400" dirty="0" smtClean="0">
              <a:solidFill>
                <a:srgbClr val="0070C0"/>
              </a:solidFill>
              <a:latin typeface="方正舒体" pitchFamily="2" charset="-122"/>
              <a:ea typeface="方正舒体" pitchFamily="2" charset="-122"/>
            </a:endParaRPr>
          </a:p>
          <a:p>
            <a:pPr algn="just">
              <a:lnSpc>
                <a:spcPct val="140000"/>
              </a:lnSpc>
              <a:spcBef>
                <a:spcPts val="0"/>
              </a:spcBef>
              <a:buNone/>
            </a:pPr>
            <a:r>
              <a:rPr lang="en-US" altLang="zh-CN" sz="2400" dirty="0" smtClean="0">
                <a:solidFill>
                  <a:srgbClr val="0070C0"/>
                </a:solidFill>
                <a:latin typeface="方正舒体" pitchFamily="2" charset="-122"/>
                <a:ea typeface="方正舒体" pitchFamily="2" charset="-122"/>
              </a:rPr>
              <a:t>              </a:t>
            </a:r>
            <a:r>
              <a:rPr lang="zh-CN" altLang="en-US" sz="2400" dirty="0" smtClean="0">
                <a:solidFill>
                  <a:srgbClr val="0070C0"/>
                </a:solidFill>
                <a:latin typeface="方正舒体" pitchFamily="2" charset="-122"/>
                <a:ea typeface="方正舒体" pitchFamily="2" charset="-122"/>
              </a:rPr>
              <a:t>知识是智能的基础和源泉，知识靠学习和发现来获得，而学习和发现本身又是一种智能表现，所以，</a:t>
            </a:r>
            <a:r>
              <a:rPr lang="zh-CN" altLang="en-US" sz="2400" dirty="0" smtClean="0">
                <a:solidFill>
                  <a:srgbClr val="FF0000"/>
                </a:solidFill>
                <a:latin typeface="方正舒体" pitchFamily="2" charset="-122"/>
                <a:ea typeface="方正舒体" pitchFamily="2" charset="-122"/>
              </a:rPr>
              <a:t>机器学习和知识发现</a:t>
            </a:r>
            <a:r>
              <a:rPr lang="zh-CN" altLang="en-US" sz="2400" dirty="0" smtClean="0">
                <a:solidFill>
                  <a:srgbClr val="0070C0"/>
                </a:solidFill>
                <a:latin typeface="方正舒体" pitchFamily="2" charset="-122"/>
                <a:ea typeface="方正舒体" pitchFamily="2" charset="-122"/>
              </a:rPr>
              <a:t>将是人工智能永恒的课题。</a:t>
            </a:r>
            <a:endParaRPr lang="zh-CN" altLang="en-US" sz="2400" dirty="0">
              <a:solidFill>
                <a:srgbClr val="0070C0"/>
              </a:solidFill>
              <a:latin typeface="方正舒体" pitchFamily="2" charset="-122"/>
              <a:ea typeface="方正舒体" pitchFamily="2" charset="-122"/>
            </a:endParaRPr>
          </a:p>
          <a:p>
            <a:pPr>
              <a:buFont typeface="Wingdings" pitchFamily="2" charset="2"/>
              <a:buNone/>
            </a:pPr>
            <a:endParaRPr lang="en-US" altLang="zh-CN" sz="2800"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blinds(horizontal)">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blinds(horizontal)">
                                      <p:cBhvr>
                                        <p:cTn id="12" dur="500"/>
                                        <p:tgtEl>
                                          <p:spTgt spid="307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animEffect transition="in" filter="blinds(horizontal)">
                                      <p:cBhvr>
                                        <p:cTn id="15" dur="500"/>
                                        <p:tgtEl>
                                          <p:spTgt spid="307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xEl>
                                              <p:pRg st="3" end="3"/>
                                            </p:txEl>
                                          </p:spTgt>
                                        </p:tgtEl>
                                        <p:attrNameLst>
                                          <p:attrName>style.visibility</p:attrName>
                                        </p:attrNameLst>
                                      </p:cBhvr>
                                      <p:to>
                                        <p:strVal val="visible"/>
                                      </p:to>
                                    </p:set>
                                    <p:animEffect transition="in" filter="blinds(horizontal)">
                                      <p:cBhvr>
                                        <p:cTn id="18" dur="500"/>
                                        <p:tgtEl>
                                          <p:spTgt spid="30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ChangeAspect="1" noChangeArrowheads="1"/>
          </p:cNvPicPr>
          <p:nvPr/>
        </p:nvPicPr>
        <p:blipFill>
          <a:blip r:embed="rId2"/>
          <a:srcRect/>
          <a:stretch>
            <a:fillRect/>
          </a:stretch>
        </p:blipFill>
        <p:spPr bwMode="auto">
          <a:xfrm>
            <a:off x="785786" y="214290"/>
            <a:ext cx="7215238" cy="64634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
          <p:cNvPicPr>
            <a:picLocks noChangeAspect="1" noChangeArrowheads="1"/>
          </p:cNvPicPr>
          <p:nvPr/>
        </p:nvPicPr>
        <p:blipFill>
          <a:blip r:embed="rId2"/>
          <a:srcRect/>
          <a:stretch>
            <a:fillRect/>
          </a:stretch>
        </p:blipFill>
        <p:spPr bwMode="auto">
          <a:xfrm>
            <a:off x="-191724" y="44240"/>
            <a:ext cx="9468000" cy="65789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Rot="1" noChangeArrowheads="1"/>
          </p:cNvSpPr>
          <p:nvPr>
            <p:ph type="body" idx="4294967295"/>
          </p:nvPr>
        </p:nvSpPr>
        <p:spPr>
          <a:xfrm>
            <a:off x="300469" y="418461"/>
            <a:ext cx="8143931" cy="5939498"/>
          </a:xfrm>
        </p:spPr>
        <p:txBody>
          <a:bodyPr/>
          <a:lstStyle/>
          <a:p>
            <a:pPr>
              <a:buFont typeface="Wingdings" pitchFamily="2" charset="2"/>
              <a:buNone/>
            </a:pPr>
            <a:r>
              <a:rPr lang="en-US" altLang="zh-CN" sz="2400" dirty="0" smtClean="0">
                <a:solidFill>
                  <a:srgbClr val="0070C0"/>
                </a:solidFill>
                <a:latin typeface="黑体" pitchFamily="49" charset="-122"/>
                <a:ea typeface="黑体" pitchFamily="49" charset="-122"/>
              </a:rPr>
              <a:t>  9.1.3 </a:t>
            </a:r>
            <a:r>
              <a:rPr lang="zh-CN" altLang="en-US" sz="2400" dirty="0">
                <a:solidFill>
                  <a:srgbClr val="0070C0"/>
                </a:solidFill>
                <a:latin typeface="黑体" pitchFamily="49" charset="-122"/>
                <a:ea typeface="黑体" pitchFamily="49" charset="-122"/>
              </a:rPr>
              <a:t>机器学习的分类</a:t>
            </a:r>
          </a:p>
          <a:p>
            <a:pPr>
              <a:lnSpc>
                <a:spcPct val="150000"/>
              </a:lnSpc>
              <a:spcBef>
                <a:spcPts val="0"/>
              </a:spcBef>
              <a:buNone/>
            </a:pPr>
            <a:r>
              <a:rPr lang="zh-CN" altLang="en-US" sz="2800" dirty="0">
                <a:solidFill>
                  <a:srgbClr val="0070C0"/>
                </a:solidFill>
                <a:latin typeface="仿宋_GB2312" charset="-122"/>
                <a:ea typeface="仿宋_GB2312" charset="-122"/>
              </a:rPr>
              <a:t>  </a:t>
            </a:r>
            <a:r>
              <a:rPr lang="zh-CN" altLang="en-US" sz="2800" dirty="0" smtClean="0">
                <a:solidFill>
                  <a:srgbClr val="0070C0"/>
                </a:solidFill>
                <a:latin typeface="仿宋_GB2312" charset="-122"/>
                <a:ea typeface="仿宋_GB2312" charset="-122"/>
              </a:rPr>
              <a:t>    </a:t>
            </a:r>
            <a:r>
              <a:rPr lang="en-US" sz="2400" dirty="0" smtClean="0">
                <a:solidFill>
                  <a:srgbClr val="0070C0"/>
                </a:solidFill>
                <a:latin typeface="楷体" pitchFamily="49" charset="-122"/>
                <a:ea typeface="楷体" pitchFamily="49" charset="-122"/>
              </a:rPr>
              <a:t>1. </a:t>
            </a:r>
            <a:r>
              <a:rPr lang="zh-CN" altLang="en-US" sz="2400" b="1" dirty="0" smtClean="0">
                <a:solidFill>
                  <a:srgbClr val="0070C0"/>
                </a:solidFill>
                <a:latin typeface="楷体" pitchFamily="49" charset="-122"/>
                <a:ea typeface="楷体" pitchFamily="49" charset="-122"/>
              </a:rPr>
              <a:t>基于学习途径的分类</a:t>
            </a:r>
            <a:endParaRPr lang="zh-CN" altLang="en-US" sz="2400" dirty="0" smtClean="0">
              <a:solidFill>
                <a:srgbClr val="0070C0"/>
              </a:solidFill>
              <a:latin typeface="楷体" pitchFamily="49" charset="-122"/>
              <a:ea typeface="楷体" pitchFamily="49" charset="-122"/>
            </a:endParaRPr>
          </a:p>
          <a:p>
            <a:pPr algn="just">
              <a:lnSpc>
                <a:spcPts val="3500"/>
              </a:lnSpc>
              <a:spcBef>
                <a:spcPts val="0"/>
              </a:spcBef>
              <a:buNone/>
            </a:pPr>
            <a:r>
              <a:rPr lang="en-US" sz="2400" dirty="0" smtClean="0">
                <a:solidFill>
                  <a:srgbClr val="0070C0"/>
                </a:solidFill>
                <a:latin typeface="楷体" pitchFamily="49" charset="-122"/>
                <a:ea typeface="楷体" pitchFamily="49" charset="-122"/>
              </a:rPr>
              <a:t>  </a:t>
            </a:r>
            <a:r>
              <a:rPr lang="en-US" sz="2400" dirty="0" smtClean="0">
                <a:solidFill>
                  <a:srgbClr val="002060"/>
                </a:solidFill>
                <a:latin typeface="楷体" pitchFamily="49" charset="-122"/>
                <a:ea typeface="楷体" pitchFamily="49" charset="-122"/>
              </a:rPr>
              <a:t>(</a:t>
            </a:r>
            <a:r>
              <a:rPr lang="en-US" sz="2300" dirty="0" smtClean="0">
                <a:solidFill>
                  <a:srgbClr val="002060"/>
                </a:solidFill>
                <a:latin typeface="楷体" pitchFamily="49" charset="-122"/>
                <a:ea typeface="楷体" pitchFamily="49" charset="-122"/>
              </a:rPr>
              <a:t>1) </a:t>
            </a:r>
            <a:r>
              <a:rPr lang="zh-CN" altLang="en-US" sz="2300" dirty="0" smtClean="0">
                <a:solidFill>
                  <a:srgbClr val="C00000"/>
                </a:solidFill>
                <a:latin typeface="方正姚体" pitchFamily="2" charset="-122"/>
                <a:ea typeface="方正姚体" pitchFamily="2" charset="-122"/>
              </a:rPr>
              <a:t>符号学习</a:t>
            </a:r>
            <a:r>
              <a:rPr lang="en-US" sz="2300" dirty="0" smtClean="0">
                <a:solidFill>
                  <a:srgbClr val="002060"/>
                </a:solidFill>
                <a:latin typeface="方正姚体" pitchFamily="2" charset="-122"/>
                <a:ea typeface="方正姚体" pitchFamily="2" charset="-122"/>
              </a:rPr>
              <a:t> </a:t>
            </a:r>
            <a:r>
              <a:rPr lang="en-US" sz="2300" dirty="0" smtClean="0">
                <a:solidFill>
                  <a:srgbClr val="002060"/>
                </a:solidFill>
                <a:latin typeface="楷体" pitchFamily="49" charset="-122"/>
                <a:ea typeface="楷体" pitchFamily="49" charset="-122"/>
              </a:rPr>
              <a:t> </a:t>
            </a:r>
            <a:r>
              <a:rPr lang="zh-CN" altLang="en-US" sz="2300" dirty="0" smtClean="0">
                <a:solidFill>
                  <a:srgbClr val="002060"/>
                </a:solidFill>
                <a:latin typeface="楷体" pitchFamily="49" charset="-122"/>
                <a:ea typeface="楷体" pitchFamily="49" charset="-122"/>
              </a:rPr>
              <a:t>模拟人脑宏观心理级学习过程，以认知心理学原理为基础，以符号数据为输入，以符号运算为方法，用推理过程在图或状态空间中搜索，学习的目标为概念或规则等。符号学习的典型方法有：记忆学习、示例学习、演绎学习、类比学习、规则学习、解释学习等。</a:t>
            </a:r>
          </a:p>
          <a:p>
            <a:pPr algn="just">
              <a:lnSpc>
                <a:spcPts val="3500"/>
              </a:lnSpc>
              <a:spcBef>
                <a:spcPts val="600"/>
              </a:spcBef>
              <a:buNone/>
            </a:pPr>
            <a:r>
              <a:rPr lang="en-US" sz="2300" dirty="0" smtClean="0">
                <a:solidFill>
                  <a:srgbClr val="002060"/>
                </a:solidFill>
                <a:latin typeface="楷体" pitchFamily="49" charset="-122"/>
                <a:ea typeface="楷体" pitchFamily="49" charset="-122"/>
              </a:rPr>
              <a:t>  (2) </a:t>
            </a:r>
            <a:r>
              <a:rPr lang="zh-CN" altLang="en-US" sz="2300" dirty="0" smtClean="0">
                <a:solidFill>
                  <a:srgbClr val="C00000"/>
                </a:solidFill>
                <a:latin typeface="方正姚体" pitchFamily="2" charset="-122"/>
                <a:ea typeface="方正姚体" pitchFamily="2" charset="-122"/>
              </a:rPr>
              <a:t>神经网络学习</a:t>
            </a:r>
            <a:r>
              <a:rPr lang="zh-CN" altLang="en-US" sz="2300" dirty="0" smtClean="0">
                <a:solidFill>
                  <a:srgbClr val="002060"/>
                </a:solidFill>
                <a:latin typeface="方正姚体" pitchFamily="2" charset="-122"/>
                <a:ea typeface="方正姚体" pitchFamily="2" charset="-122"/>
              </a:rPr>
              <a:t>（或连接学习） </a:t>
            </a:r>
            <a:r>
              <a:rPr lang="zh-CN" altLang="en-US" sz="2300" dirty="0" smtClean="0">
                <a:solidFill>
                  <a:srgbClr val="002060"/>
                </a:solidFill>
                <a:latin typeface="楷体" pitchFamily="49" charset="-122"/>
                <a:ea typeface="楷体" pitchFamily="49" charset="-122"/>
              </a:rPr>
              <a:t>模拟人脑的微观生理级学习过程，以脑和神经科学原理为基础，以人工神经网络为拓扑结构模型，以数值数据为输入，以数值运算为方法，用迭代过程在权向量空间中搜索，学习的目标为函数或类别。典型的连接学习有权值修正学习、拓扑结构学习。</a:t>
            </a:r>
            <a:r>
              <a:rPr lang="zh-CN" altLang="en-US" sz="2300" dirty="0" smtClean="0">
                <a:solidFill>
                  <a:srgbClr val="C00000"/>
                </a:solidFill>
                <a:latin typeface="楷体" pitchFamily="49" charset="-122"/>
                <a:ea typeface="楷体" pitchFamily="49" charset="-122"/>
              </a:rPr>
              <a:t>“深度学习”</a:t>
            </a:r>
            <a:endParaRPr lang="en-US" altLang="zh-CN" sz="2300" dirty="0">
              <a:solidFill>
                <a:srgbClr val="C0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 calcmode="lin" valueType="num">
                                      <p:cBhvr additive="base">
                                        <p:cTn id="7"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13" dur="500"/>
                                        <p:tgtEl>
                                          <p:spTgt spid="174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18" dur="500"/>
                                        <p:tgtEl>
                                          <p:spTgt spid="174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Rot="1" noChangeArrowheads="1"/>
          </p:cNvSpPr>
          <p:nvPr>
            <p:ph type="body" idx="4294967295"/>
          </p:nvPr>
        </p:nvSpPr>
        <p:spPr>
          <a:xfrm>
            <a:off x="398208" y="714356"/>
            <a:ext cx="8043890" cy="5715040"/>
          </a:xfrm>
        </p:spPr>
        <p:txBody>
          <a:bodyPr/>
          <a:lstStyle/>
          <a:p>
            <a:pPr algn="just">
              <a:lnSpc>
                <a:spcPct val="150000"/>
              </a:lnSpc>
              <a:buNone/>
            </a:pPr>
            <a:r>
              <a:rPr lang="en-US" sz="2400" dirty="0" smtClean="0">
                <a:solidFill>
                  <a:srgbClr val="0070C0"/>
                </a:solidFill>
                <a:latin typeface="楷体" pitchFamily="49" charset="-122"/>
                <a:ea typeface="楷体" pitchFamily="49" charset="-122"/>
              </a:rPr>
              <a:t>  </a:t>
            </a:r>
            <a:r>
              <a:rPr lang="en-US" sz="2400" dirty="0" smtClean="0">
                <a:solidFill>
                  <a:srgbClr val="002060"/>
                </a:solidFill>
                <a:latin typeface="楷体" pitchFamily="49" charset="-122"/>
                <a:ea typeface="楷体" pitchFamily="49" charset="-122"/>
              </a:rPr>
              <a:t>(3) </a:t>
            </a:r>
            <a:r>
              <a:rPr lang="zh-CN" altLang="en-US" sz="2400" dirty="0" smtClean="0">
                <a:solidFill>
                  <a:srgbClr val="C00000"/>
                </a:solidFill>
                <a:latin typeface="方正姚体" pitchFamily="2" charset="-122"/>
                <a:ea typeface="方正姚体" pitchFamily="2" charset="-122"/>
              </a:rPr>
              <a:t>统计学习 </a:t>
            </a:r>
            <a:r>
              <a:rPr lang="zh-CN" altLang="en-US" sz="2400" dirty="0" smtClean="0">
                <a:solidFill>
                  <a:srgbClr val="002060"/>
                </a:solidFill>
                <a:latin typeface="楷体" pitchFamily="49" charset="-122"/>
                <a:ea typeface="楷体" pitchFamily="49" charset="-122"/>
              </a:rPr>
              <a:t>运用统计、概率及其他数学理论和方法对样本数据进行处理，从中发现相关模式和规律的一种机器学习方法。</a:t>
            </a:r>
          </a:p>
          <a:p>
            <a:pPr algn="just">
              <a:lnSpc>
                <a:spcPct val="150000"/>
              </a:lnSpc>
              <a:buNone/>
            </a:pPr>
            <a:r>
              <a:rPr lang="en-US" sz="2400" dirty="0" smtClean="0">
                <a:solidFill>
                  <a:srgbClr val="002060"/>
                </a:solidFill>
                <a:latin typeface="楷体" pitchFamily="49" charset="-122"/>
                <a:ea typeface="楷体" pitchFamily="49" charset="-122"/>
              </a:rPr>
              <a:t>  (4) </a:t>
            </a:r>
            <a:r>
              <a:rPr lang="zh-CN" altLang="en-US" sz="2400" dirty="0" smtClean="0">
                <a:solidFill>
                  <a:srgbClr val="C00000"/>
                </a:solidFill>
                <a:latin typeface="方正姚体" pitchFamily="2" charset="-122"/>
                <a:ea typeface="方正姚体" pitchFamily="2" charset="-122"/>
              </a:rPr>
              <a:t>交互学习 </a:t>
            </a:r>
            <a:r>
              <a:rPr lang="zh-CN" altLang="en-US" sz="2400" dirty="0" smtClean="0">
                <a:solidFill>
                  <a:srgbClr val="002060"/>
                </a:solidFill>
                <a:latin typeface="楷体" pitchFamily="49" charset="-122"/>
                <a:ea typeface="楷体" pitchFamily="49" charset="-122"/>
              </a:rPr>
              <a:t>智能体通过与环境的交互而获得相关知识和机能的一种机器学习方法。交互学习的典型方法就是强化学习（增强学习）。强化学习以环境反馈（奖</a:t>
            </a:r>
            <a:r>
              <a:rPr lang="en-US" sz="2400" dirty="0" smtClean="0">
                <a:solidFill>
                  <a:srgbClr val="002060"/>
                </a:solidFill>
                <a:latin typeface="楷体" pitchFamily="49" charset="-122"/>
                <a:ea typeface="楷体" pitchFamily="49" charset="-122"/>
              </a:rPr>
              <a:t>/</a:t>
            </a:r>
            <a:r>
              <a:rPr lang="zh-CN" altLang="en-US" sz="2400" dirty="0" smtClean="0">
                <a:solidFill>
                  <a:srgbClr val="002060"/>
                </a:solidFill>
                <a:latin typeface="楷体" pitchFamily="49" charset="-122"/>
                <a:ea typeface="楷体" pitchFamily="49" charset="-122"/>
              </a:rPr>
              <a:t>惩信号）作为输入，以统计和动态规划技术为指导，学习目标为最优行动策略。</a:t>
            </a:r>
          </a:p>
          <a:p>
            <a:pPr>
              <a:buFont typeface="Wingdings" pitchFamily="2" charset="2"/>
              <a:buNone/>
            </a:pPr>
            <a:endParaRPr lang="zh-CN" altLang="en-US" sz="2400" dirty="0">
              <a:latin typeface="仿宋_GB2312" charset="-122"/>
              <a:ea typeface="仿宋_GB231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linds(horizontal)">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12" dur="500"/>
                                        <p:tgtEl>
                                          <p:spTgt spid="184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3"/>
          <p:cNvSpPr>
            <a:spLocks noGrp="1" noRot="1" noChangeArrowheads="1"/>
          </p:cNvSpPr>
          <p:nvPr>
            <p:ph type="body" idx="4294967295"/>
          </p:nvPr>
        </p:nvSpPr>
        <p:spPr>
          <a:xfrm>
            <a:off x="487588" y="310620"/>
            <a:ext cx="7929618" cy="5904462"/>
          </a:xfrm>
        </p:spPr>
        <p:txBody>
          <a:bodyPr/>
          <a:lstStyle/>
          <a:p>
            <a:pPr>
              <a:lnSpc>
                <a:spcPct val="150000"/>
              </a:lnSpc>
              <a:buNone/>
            </a:pPr>
            <a:r>
              <a:rPr lang="en-US" sz="2800" b="1" dirty="0" smtClean="0"/>
              <a:t>    </a:t>
            </a:r>
            <a:r>
              <a:rPr lang="en-US" sz="2400" dirty="0" smtClean="0">
                <a:solidFill>
                  <a:srgbClr val="0070C0"/>
                </a:solidFill>
              </a:rPr>
              <a:t>2. </a:t>
            </a:r>
            <a:r>
              <a:rPr lang="zh-CN" altLang="en-US" sz="2400" b="1" dirty="0" smtClean="0">
                <a:solidFill>
                  <a:srgbClr val="0070C0"/>
                </a:solidFill>
                <a:latin typeface="楷体" pitchFamily="49" charset="-122"/>
                <a:ea typeface="楷体" pitchFamily="49" charset="-122"/>
              </a:rPr>
              <a:t>基于学习方法的分类</a:t>
            </a:r>
            <a:endParaRPr lang="zh-CN" altLang="en-US" sz="2400" dirty="0" smtClean="0">
              <a:solidFill>
                <a:srgbClr val="0070C0"/>
              </a:solidFill>
              <a:latin typeface="楷体" pitchFamily="49" charset="-122"/>
              <a:ea typeface="楷体" pitchFamily="49" charset="-122"/>
            </a:endParaRPr>
          </a:p>
          <a:p>
            <a:pPr>
              <a:lnSpc>
                <a:spcPts val="3100"/>
              </a:lnSpc>
              <a:spcBef>
                <a:spcPts val="0"/>
              </a:spcBef>
              <a:buNone/>
            </a:pPr>
            <a:r>
              <a:rPr lang="en-US" sz="2400" dirty="0" smtClean="0">
                <a:solidFill>
                  <a:srgbClr val="0070C0"/>
                </a:solidFill>
                <a:latin typeface="楷体" pitchFamily="49" charset="-122"/>
                <a:ea typeface="楷体" pitchFamily="49" charset="-122"/>
              </a:rPr>
              <a:t>  </a:t>
            </a:r>
            <a:r>
              <a:rPr lang="en-US" sz="2300" dirty="0" smtClean="0">
                <a:solidFill>
                  <a:srgbClr val="002060"/>
                </a:solidFill>
                <a:latin typeface="楷体" pitchFamily="49" charset="-122"/>
                <a:ea typeface="楷体" pitchFamily="49" charset="-122"/>
              </a:rPr>
              <a:t>(1) </a:t>
            </a:r>
            <a:r>
              <a:rPr lang="zh-CN" altLang="en-US" sz="2300" dirty="0" smtClean="0">
                <a:solidFill>
                  <a:srgbClr val="C00000"/>
                </a:solidFill>
                <a:latin typeface="方正姚体" pitchFamily="2" charset="-122"/>
                <a:ea typeface="方正姚体" pitchFamily="2" charset="-122"/>
              </a:rPr>
              <a:t>归纳学习</a:t>
            </a:r>
            <a:r>
              <a:rPr lang="zh-CN" altLang="en-US" sz="2300" dirty="0" smtClean="0">
                <a:solidFill>
                  <a:srgbClr val="002060"/>
                </a:solidFill>
                <a:latin typeface="楷体" pitchFamily="49" charset="-122"/>
                <a:ea typeface="楷体" pitchFamily="49" charset="-122"/>
              </a:rPr>
              <a:t> 基于归纳推理的学习，又可分为：</a:t>
            </a:r>
          </a:p>
          <a:p>
            <a:pPr>
              <a:lnSpc>
                <a:spcPts val="3100"/>
              </a:lnSpc>
              <a:spcBef>
                <a:spcPts val="600"/>
              </a:spcBef>
              <a:buNone/>
            </a:pPr>
            <a:r>
              <a:rPr lang="en-US" sz="2300" dirty="0" smtClean="0">
                <a:solidFill>
                  <a:srgbClr val="002060"/>
                </a:solidFill>
                <a:latin typeface="楷体" pitchFamily="49" charset="-122"/>
                <a:ea typeface="楷体" pitchFamily="49" charset="-122"/>
              </a:rPr>
              <a:t>     </a:t>
            </a:r>
            <a:r>
              <a:rPr lang="en-US" sz="2300" dirty="0" smtClean="0">
                <a:solidFill>
                  <a:srgbClr val="002060"/>
                </a:solidFill>
                <a:latin typeface="楷体" pitchFamily="49" charset="-122"/>
                <a:ea typeface="楷体" pitchFamily="49" charset="-122"/>
                <a:sym typeface="Symbol"/>
              </a:rPr>
              <a:t></a:t>
            </a:r>
            <a:r>
              <a:rPr lang="en-US" sz="2300" dirty="0" smtClean="0">
                <a:solidFill>
                  <a:srgbClr val="002060"/>
                </a:solidFill>
                <a:latin typeface="楷体" pitchFamily="49" charset="-122"/>
                <a:ea typeface="楷体" pitchFamily="49" charset="-122"/>
              </a:rPr>
              <a:t> </a:t>
            </a:r>
            <a:r>
              <a:rPr lang="zh-CN" altLang="en-US" sz="2300" dirty="0" smtClean="0">
                <a:solidFill>
                  <a:srgbClr val="002060"/>
                </a:solidFill>
                <a:latin typeface="楷体" pitchFamily="49" charset="-122"/>
                <a:ea typeface="楷体" pitchFamily="49" charset="-122"/>
              </a:rPr>
              <a:t>符号归纳学习：如目标为概念的示例学习，目标为规则的决策树学习。</a:t>
            </a:r>
          </a:p>
          <a:p>
            <a:pPr>
              <a:lnSpc>
                <a:spcPts val="3100"/>
              </a:lnSpc>
              <a:spcBef>
                <a:spcPts val="0"/>
              </a:spcBef>
              <a:buNone/>
            </a:pPr>
            <a:r>
              <a:rPr lang="en-US" sz="2300" dirty="0" smtClean="0">
                <a:solidFill>
                  <a:srgbClr val="002060"/>
                </a:solidFill>
                <a:latin typeface="楷体" pitchFamily="49" charset="-122"/>
                <a:ea typeface="楷体" pitchFamily="49" charset="-122"/>
              </a:rPr>
              <a:t>     </a:t>
            </a:r>
            <a:r>
              <a:rPr lang="en-US" sz="2300" dirty="0" smtClean="0">
                <a:solidFill>
                  <a:srgbClr val="002060"/>
                </a:solidFill>
                <a:latin typeface="楷体" pitchFamily="49" charset="-122"/>
                <a:ea typeface="楷体" pitchFamily="49" charset="-122"/>
                <a:sym typeface="Symbol"/>
              </a:rPr>
              <a:t></a:t>
            </a:r>
            <a:r>
              <a:rPr lang="en-US" sz="2300" dirty="0" smtClean="0">
                <a:solidFill>
                  <a:srgbClr val="002060"/>
                </a:solidFill>
                <a:latin typeface="楷体" pitchFamily="49" charset="-122"/>
                <a:ea typeface="楷体" pitchFamily="49" charset="-122"/>
              </a:rPr>
              <a:t> </a:t>
            </a:r>
            <a:r>
              <a:rPr lang="zh-CN" altLang="en-US" sz="2300" dirty="0" smtClean="0">
                <a:solidFill>
                  <a:srgbClr val="002060"/>
                </a:solidFill>
                <a:latin typeface="楷体" pitchFamily="49" charset="-122"/>
                <a:ea typeface="楷体" pitchFamily="49" charset="-122"/>
              </a:rPr>
              <a:t>函数归纳学习：如目标为函数的统计学习和神经网络学习。</a:t>
            </a:r>
          </a:p>
          <a:p>
            <a:pPr>
              <a:lnSpc>
                <a:spcPts val="3100"/>
              </a:lnSpc>
              <a:spcBef>
                <a:spcPts val="0"/>
              </a:spcBef>
              <a:buNone/>
            </a:pPr>
            <a:r>
              <a:rPr lang="en-US" sz="2300" dirty="0" smtClean="0">
                <a:solidFill>
                  <a:srgbClr val="002060"/>
                </a:solidFill>
                <a:latin typeface="楷体" pitchFamily="49" charset="-122"/>
                <a:ea typeface="楷体" pitchFamily="49" charset="-122"/>
              </a:rPr>
              <a:t>     </a:t>
            </a:r>
            <a:r>
              <a:rPr lang="en-US" sz="2300" dirty="0" smtClean="0">
                <a:solidFill>
                  <a:srgbClr val="002060"/>
                </a:solidFill>
                <a:latin typeface="楷体" pitchFamily="49" charset="-122"/>
                <a:ea typeface="楷体" pitchFamily="49" charset="-122"/>
                <a:sym typeface="Symbol"/>
              </a:rPr>
              <a:t></a:t>
            </a:r>
            <a:r>
              <a:rPr lang="en-US" sz="2300" dirty="0" smtClean="0">
                <a:solidFill>
                  <a:srgbClr val="002060"/>
                </a:solidFill>
                <a:latin typeface="楷体" pitchFamily="49" charset="-122"/>
                <a:ea typeface="楷体" pitchFamily="49" charset="-122"/>
              </a:rPr>
              <a:t> </a:t>
            </a:r>
            <a:r>
              <a:rPr lang="zh-CN" altLang="en-US" sz="2300" dirty="0" smtClean="0">
                <a:solidFill>
                  <a:srgbClr val="002060"/>
                </a:solidFill>
                <a:latin typeface="楷体" pitchFamily="49" charset="-122"/>
                <a:ea typeface="楷体" pitchFamily="49" charset="-122"/>
              </a:rPr>
              <a:t>类别归纳学习：如无监督学习。</a:t>
            </a:r>
          </a:p>
          <a:p>
            <a:pPr>
              <a:lnSpc>
                <a:spcPts val="3100"/>
              </a:lnSpc>
              <a:spcBef>
                <a:spcPts val="600"/>
              </a:spcBef>
              <a:buNone/>
            </a:pPr>
            <a:r>
              <a:rPr lang="en-US" sz="2300" dirty="0" smtClean="0">
                <a:solidFill>
                  <a:srgbClr val="002060"/>
                </a:solidFill>
                <a:latin typeface="楷体" pitchFamily="49" charset="-122"/>
                <a:ea typeface="楷体" pitchFamily="49" charset="-122"/>
              </a:rPr>
              <a:t>  (2) </a:t>
            </a:r>
            <a:r>
              <a:rPr lang="zh-CN" altLang="en-US" sz="2300" dirty="0" smtClean="0">
                <a:solidFill>
                  <a:srgbClr val="C00000"/>
                </a:solidFill>
                <a:latin typeface="方正姚体" pitchFamily="2" charset="-122"/>
                <a:ea typeface="方正姚体" pitchFamily="2" charset="-122"/>
              </a:rPr>
              <a:t>演绎学习 </a:t>
            </a:r>
            <a:r>
              <a:rPr lang="zh-CN" altLang="en-US" sz="2300" dirty="0" smtClean="0">
                <a:solidFill>
                  <a:srgbClr val="002060"/>
                </a:solidFill>
                <a:latin typeface="楷体" pitchFamily="49" charset="-122"/>
                <a:ea typeface="楷体" pitchFamily="49" charset="-122"/>
              </a:rPr>
              <a:t>基于演绎推理的学习。</a:t>
            </a:r>
          </a:p>
          <a:p>
            <a:pPr>
              <a:lnSpc>
                <a:spcPts val="3100"/>
              </a:lnSpc>
              <a:spcBef>
                <a:spcPts val="600"/>
              </a:spcBef>
              <a:buNone/>
            </a:pPr>
            <a:r>
              <a:rPr lang="en-US" sz="2300" dirty="0" smtClean="0">
                <a:solidFill>
                  <a:srgbClr val="002060"/>
                </a:solidFill>
                <a:latin typeface="楷体" pitchFamily="49" charset="-122"/>
                <a:ea typeface="楷体" pitchFamily="49" charset="-122"/>
              </a:rPr>
              <a:t>  (3) </a:t>
            </a:r>
            <a:r>
              <a:rPr lang="zh-CN" altLang="en-US" sz="2300" dirty="0" smtClean="0">
                <a:solidFill>
                  <a:srgbClr val="C00000"/>
                </a:solidFill>
                <a:latin typeface="方正姚体" pitchFamily="2" charset="-122"/>
                <a:ea typeface="方正姚体" pitchFamily="2" charset="-122"/>
              </a:rPr>
              <a:t>类比学习</a:t>
            </a:r>
            <a:r>
              <a:rPr lang="zh-CN" altLang="en-US" sz="2300" dirty="0" smtClean="0">
                <a:solidFill>
                  <a:srgbClr val="002060"/>
                </a:solidFill>
                <a:latin typeface="楷体" pitchFamily="49" charset="-122"/>
                <a:ea typeface="楷体" pitchFamily="49" charset="-122"/>
              </a:rPr>
              <a:t> 基于类比推理的学习。如案例（范例）学习、基于实例的学习、迁移学习。</a:t>
            </a:r>
          </a:p>
          <a:p>
            <a:pPr>
              <a:lnSpc>
                <a:spcPts val="3100"/>
              </a:lnSpc>
              <a:spcBef>
                <a:spcPts val="600"/>
              </a:spcBef>
              <a:buNone/>
            </a:pPr>
            <a:r>
              <a:rPr lang="en-US" sz="2300" dirty="0" smtClean="0">
                <a:solidFill>
                  <a:srgbClr val="002060"/>
                </a:solidFill>
                <a:latin typeface="楷体" pitchFamily="49" charset="-122"/>
                <a:ea typeface="楷体" pitchFamily="49" charset="-122"/>
              </a:rPr>
              <a:t>  (4) </a:t>
            </a:r>
            <a:r>
              <a:rPr lang="zh-CN" altLang="en-US" sz="2300" dirty="0" smtClean="0">
                <a:solidFill>
                  <a:srgbClr val="C00000"/>
                </a:solidFill>
                <a:latin typeface="方正姚体" pitchFamily="2" charset="-122"/>
                <a:ea typeface="方正姚体" pitchFamily="2" charset="-122"/>
              </a:rPr>
              <a:t>分析学</a:t>
            </a:r>
            <a:r>
              <a:rPr lang="zh-CN" altLang="en-US" sz="2300" dirty="0" smtClean="0">
                <a:solidFill>
                  <a:srgbClr val="C00000"/>
                </a:solidFill>
                <a:latin typeface="黑体" pitchFamily="49" charset="-122"/>
                <a:ea typeface="黑体" pitchFamily="49" charset="-122"/>
              </a:rPr>
              <a:t>习</a:t>
            </a:r>
            <a:r>
              <a:rPr lang="zh-CN" altLang="en-US" sz="2300" dirty="0" smtClean="0">
                <a:solidFill>
                  <a:srgbClr val="C00000"/>
                </a:solidFill>
                <a:latin typeface="楷体" pitchFamily="49" charset="-122"/>
                <a:ea typeface="楷体" pitchFamily="49" charset="-122"/>
              </a:rPr>
              <a:t> </a:t>
            </a:r>
            <a:r>
              <a:rPr lang="zh-CN" altLang="en-US" sz="2300" dirty="0" smtClean="0">
                <a:solidFill>
                  <a:srgbClr val="002060"/>
                </a:solidFill>
                <a:latin typeface="楷体" pitchFamily="49" charset="-122"/>
                <a:ea typeface="楷体" pitchFamily="49" charset="-122"/>
              </a:rPr>
              <a:t>利用先验知识和演绎推理来扩大样例提供的信息的一种学习方法。典型的分析学习有解释学习。</a:t>
            </a:r>
            <a:endParaRPr lang="zh-CN" altLang="en-US" sz="2300" dirty="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3" dur="500"/>
                                        <p:tgtEl>
                                          <p:spTgt spid="19459">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6" dur="500"/>
                                        <p:tgtEl>
                                          <p:spTgt spid="19459">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19" dur="500"/>
                                        <p:tgtEl>
                                          <p:spTgt spid="19459">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9459">
                                            <p:txEl>
                                              <p:pRg st="4" end="4"/>
                                            </p:txEl>
                                          </p:spTgt>
                                        </p:tgtEl>
                                        <p:attrNameLst>
                                          <p:attrName>style.visibility</p:attrName>
                                        </p:attrNameLst>
                                      </p:cBhvr>
                                      <p:to>
                                        <p:strVal val="visible"/>
                                      </p:to>
                                    </p:set>
                                    <p:animEffect transition="in" filter="blinds(horizontal)">
                                      <p:cBhvr>
                                        <p:cTn id="22" dur="500"/>
                                        <p:tgtEl>
                                          <p:spTgt spid="194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animEffect transition="in" filter="blinds(horizontal)">
                                      <p:cBhvr>
                                        <p:cTn id="27" dur="500"/>
                                        <p:tgtEl>
                                          <p:spTgt spid="1945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459">
                                            <p:txEl>
                                              <p:pRg st="6" end="6"/>
                                            </p:txEl>
                                          </p:spTgt>
                                        </p:tgtEl>
                                        <p:attrNameLst>
                                          <p:attrName>style.visibility</p:attrName>
                                        </p:attrNameLst>
                                      </p:cBhvr>
                                      <p:to>
                                        <p:strVal val="visible"/>
                                      </p:to>
                                    </p:set>
                                    <p:animEffect transition="in" filter="blinds(horizontal)">
                                      <p:cBhvr>
                                        <p:cTn id="32" dur="500"/>
                                        <p:tgtEl>
                                          <p:spTgt spid="19459">
                                            <p:txEl>
                                              <p:pRg st="6" end="6"/>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animEffect transition="in" filter="blinds(horizontal)">
                                      <p:cBhvr>
                                        <p:cTn id="35" dur="500"/>
                                        <p:tgtEl>
                                          <p:spTgt spid="194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3"/>
          <p:cNvSpPr>
            <a:spLocks noGrp="1" noRot="1" noChangeArrowheads="1"/>
          </p:cNvSpPr>
          <p:nvPr>
            <p:ph type="body" idx="4294967295"/>
          </p:nvPr>
        </p:nvSpPr>
        <p:spPr>
          <a:xfrm>
            <a:off x="368712" y="500042"/>
            <a:ext cx="8115328" cy="5630883"/>
          </a:xfrm>
        </p:spPr>
        <p:txBody>
          <a:bodyPr/>
          <a:lstStyle/>
          <a:p>
            <a:pPr>
              <a:lnSpc>
                <a:spcPct val="150000"/>
              </a:lnSpc>
              <a:buNone/>
            </a:pPr>
            <a:r>
              <a:rPr lang="en-US" sz="2400" dirty="0" smtClean="0">
                <a:solidFill>
                  <a:srgbClr val="0070C0"/>
                </a:solidFill>
                <a:latin typeface="楷体" pitchFamily="49" charset="-122"/>
                <a:ea typeface="楷体" pitchFamily="49" charset="-122"/>
              </a:rPr>
              <a:t>  3.</a:t>
            </a:r>
            <a:r>
              <a:rPr lang="en-US" sz="2400" b="1" dirty="0" smtClean="0">
                <a:solidFill>
                  <a:srgbClr val="0070C0"/>
                </a:solidFill>
                <a:latin typeface="楷体" pitchFamily="49" charset="-122"/>
                <a:ea typeface="楷体" pitchFamily="49" charset="-122"/>
              </a:rPr>
              <a:t> </a:t>
            </a:r>
            <a:r>
              <a:rPr lang="zh-CN" altLang="en-US" sz="2400" b="1" dirty="0" smtClean="0">
                <a:solidFill>
                  <a:srgbClr val="0070C0"/>
                </a:solidFill>
                <a:latin typeface="楷体" pitchFamily="49" charset="-122"/>
                <a:ea typeface="楷体" pitchFamily="49" charset="-122"/>
              </a:rPr>
              <a:t>基于样本数据特点的分类</a:t>
            </a:r>
            <a:endParaRPr lang="zh-CN" altLang="en-US" sz="2400" dirty="0" smtClean="0">
              <a:solidFill>
                <a:srgbClr val="0070C0"/>
              </a:solidFill>
              <a:latin typeface="楷体" pitchFamily="49" charset="-122"/>
              <a:ea typeface="楷体" pitchFamily="49" charset="-122"/>
            </a:endParaRPr>
          </a:p>
          <a:p>
            <a:pPr algn="just">
              <a:lnSpc>
                <a:spcPct val="130000"/>
              </a:lnSpc>
              <a:buNone/>
            </a:pPr>
            <a:r>
              <a:rPr lang="en-US" sz="2400" dirty="0" smtClean="0">
                <a:solidFill>
                  <a:srgbClr val="0070C0"/>
                </a:solidFill>
                <a:latin typeface="楷体" pitchFamily="49" charset="-122"/>
                <a:ea typeface="楷体" pitchFamily="49" charset="-122"/>
              </a:rPr>
              <a:t>  </a:t>
            </a:r>
            <a:r>
              <a:rPr lang="en-US" sz="2300" dirty="0" smtClean="0">
                <a:solidFill>
                  <a:srgbClr val="002060"/>
                </a:solidFill>
                <a:latin typeface="楷体" pitchFamily="49" charset="-122"/>
                <a:ea typeface="楷体" pitchFamily="49" charset="-122"/>
              </a:rPr>
              <a:t>(1) </a:t>
            </a:r>
            <a:r>
              <a:rPr lang="zh-CN" altLang="en-US" sz="2300" dirty="0" smtClean="0">
                <a:solidFill>
                  <a:srgbClr val="C00000"/>
                </a:solidFill>
                <a:latin typeface="方正姚体" pitchFamily="2" charset="-122"/>
                <a:ea typeface="方正姚体" pitchFamily="2" charset="-122"/>
              </a:rPr>
              <a:t>有监督学习</a:t>
            </a:r>
            <a:r>
              <a:rPr lang="zh-CN" altLang="en-US" sz="2300" dirty="0" smtClean="0">
                <a:solidFill>
                  <a:srgbClr val="002060"/>
                </a:solidFill>
                <a:latin typeface="Times New Roman" pitchFamily="18" charset="0"/>
                <a:ea typeface="楷体" pitchFamily="49" charset="-122"/>
                <a:cs typeface="Times New Roman" pitchFamily="18" charset="0"/>
              </a:rPr>
              <a:t>（</a:t>
            </a:r>
            <a:r>
              <a:rPr lang="en-US" sz="2300" dirty="0" smtClean="0">
                <a:solidFill>
                  <a:srgbClr val="002060"/>
                </a:solidFill>
                <a:latin typeface="Times New Roman" pitchFamily="18" charset="0"/>
                <a:ea typeface="楷体" pitchFamily="49" charset="-122"/>
                <a:cs typeface="Times New Roman" pitchFamily="18" charset="0"/>
              </a:rPr>
              <a:t>supervised learning</a:t>
            </a:r>
            <a:r>
              <a:rPr lang="zh-CN" altLang="en-US" sz="2300" dirty="0" smtClean="0">
                <a:solidFill>
                  <a:srgbClr val="002060"/>
                </a:solidFill>
                <a:latin typeface="Times New Roman" pitchFamily="18" charset="0"/>
                <a:ea typeface="楷体" pitchFamily="49" charset="-122"/>
                <a:cs typeface="Times New Roman" pitchFamily="18" charset="0"/>
              </a:rPr>
              <a:t>，亦称有导师学习）</a:t>
            </a:r>
            <a:endParaRPr lang="en-US" altLang="zh-CN" sz="2300" dirty="0" smtClean="0">
              <a:solidFill>
                <a:srgbClr val="002060"/>
              </a:solidFill>
              <a:latin typeface="Times New Roman" pitchFamily="18" charset="0"/>
              <a:ea typeface="楷体" pitchFamily="49" charset="-122"/>
              <a:cs typeface="Times New Roman" pitchFamily="18" charset="0"/>
            </a:endParaRPr>
          </a:p>
          <a:p>
            <a:pPr algn="just">
              <a:lnSpc>
                <a:spcPct val="130000"/>
              </a:lnSpc>
              <a:buNone/>
            </a:pPr>
            <a:r>
              <a:rPr lang="zh-CN" altLang="en-US" sz="2300" dirty="0" smtClean="0">
                <a:solidFill>
                  <a:srgbClr val="002060"/>
                </a:solidFill>
                <a:latin typeface="Times New Roman" pitchFamily="18" charset="0"/>
                <a:ea typeface="楷体" pitchFamily="49" charset="-122"/>
                <a:cs typeface="Times New Roman" pitchFamily="18" charset="0"/>
              </a:rPr>
              <a:t>             样本数据为一些由向量</a:t>
            </a:r>
            <a:r>
              <a:rPr lang="en-US" sz="2300" dirty="0" smtClean="0">
                <a:solidFill>
                  <a:srgbClr val="002060"/>
                </a:solidFill>
                <a:latin typeface="Times New Roman" pitchFamily="18" charset="0"/>
                <a:ea typeface="楷体" pitchFamily="49" charset="-122"/>
                <a:cs typeface="Times New Roman" pitchFamily="18" charset="0"/>
              </a:rPr>
              <a:t>(</a:t>
            </a:r>
            <a:r>
              <a:rPr lang="en-US" sz="2300" i="1" dirty="0" smtClean="0">
                <a:solidFill>
                  <a:srgbClr val="002060"/>
                </a:solidFill>
                <a:latin typeface="Times New Roman" pitchFamily="18" charset="0"/>
                <a:ea typeface="楷体" pitchFamily="49" charset="-122"/>
                <a:cs typeface="Times New Roman" pitchFamily="18" charset="0"/>
              </a:rPr>
              <a:t>x</a:t>
            </a:r>
            <a:r>
              <a:rPr lang="en-US" sz="2300" baseline="-25000" dirty="0" smtClean="0">
                <a:solidFill>
                  <a:srgbClr val="002060"/>
                </a:solidFill>
                <a:latin typeface="Times New Roman" pitchFamily="18" charset="0"/>
                <a:ea typeface="楷体" pitchFamily="49" charset="-122"/>
                <a:cs typeface="Times New Roman" pitchFamily="18" charset="0"/>
              </a:rPr>
              <a:t>1</a:t>
            </a:r>
            <a:r>
              <a:rPr lang="en-US" sz="2300" dirty="0" smtClean="0">
                <a:solidFill>
                  <a:srgbClr val="002060"/>
                </a:solidFill>
                <a:latin typeface="Times New Roman" pitchFamily="18" charset="0"/>
                <a:ea typeface="楷体" pitchFamily="49" charset="-122"/>
                <a:cs typeface="Times New Roman" pitchFamily="18" charset="0"/>
              </a:rPr>
              <a:t>, </a:t>
            </a:r>
            <a:r>
              <a:rPr lang="en-US" sz="2300" i="1" dirty="0" smtClean="0">
                <a:solidFill>
                  <a:srgbClr val="002060"/>
                </a:solidFill>
                <a:latin typeface="Times New Roman" pitchFamily="18" charset="0"/>
                <a:ea typeface="楷体" pitchFamily="49" charset="-122"/>
                <a:cs typeface="Times New Roman" pitchFamily="18" charset="0"/>
              </a:rPr>
              <a:t>x</a:t>
            </a:r>
            <a:r>
              <a:rPr lang="en-US" sz="2300" baseline="-25000" dirty="0" smtClean="0">
                <a:solidFill>
                  <a:srgbClr val="002060"/>
                </a:solidFill>
                <a:latin typeface="Times New Roman" pitchFamily="18" charset="0"/>
                <a:ea typeface="楷体" pitchFamily="49" charset="-122"/>
                <a:cs typeface="Times New Roman" pitchFamily="18" charset="0"/>
              </a:rPr>
              <a:t>2</a:t>
            </a:r>
            <a:r>
              <a:rPr lang="en-US" sz="2300" dirty="0" smtClean="0">
                <a:solidFill>
                  <a:srgbClr val="002060"/>
                </a:solidFill>
                <a:latin typeface="Times New Roman" pitchFamily="18" charset="0"/>
                <a:ea typeface="楷体" pitchFamily="49" charset="-122"/>
                <a:cs typeface="Times New Roman" pitchFamily="18" charset="0"/>
              </a:rPr>
              <a:t>,..., </a:t>
            </a:r>
            <a:r>
              <a:rPr lang="en-US" sz="2300" i="1" dirty="0" err="1" smtClean="0">
                <a:solidFill>
                  <a:srgbClr val="002060"/>
                </a:solidFill>
                <a:latin typeface="Times New Roman" pitchFamily="18" charset="0"/>
                <a:ea typeface="楷体" pitchFamily="49" charset="-122"/>
                <a:cs typeface="Times New Roman" pitchFamily="18" charset="0"/>
              </a:rPr>
              <a:t>x</a:t>
            </a:r>
            <a:r>
              <a:rPr lang="en-US" sz="2300" i="1" baseline="-25000" dirty="0" err="1" smtClean="0">
                <a:solidFill>
                  <a:srgbClr val="002060"/>
                </a:solidFill>
                <a:latin typeface="Times New Roman" pitchFamily="18" charset="0"/>
                <a:ea typeface="楷体" pitchFamily="49" charset="-122"/>
                <a:cs typeface="Times New Roman" pitchFamily="18" charset="0"/>
              </a:rPr>
              <a:t>n</a:t>
            </a:r>
            <a:r>
              <a:rPr lang="en-US" sz="2300" dirty="0" smtClean="0">
                <a:solidFill>
                  <a:srgbClr val="002060"/>
                </a:solidFill>
                <a:latin typeface="Times New Roman" pitchFamily="18" charset="0"/>
                <a:ea typeface="楷体" pitchFamily="49" charset="-122"/>
                <a:cs typeface="Times New Roman" pitchFamily="18" charset="0"/>
              </a:rPr>
              <a:t>)</a:t>
            </a:r>
            <a:r>
              <a:rPr lang="zh-CN" altLang="en-US" sz="2300" dirty="0" smtClean="0">
                <a:solidFill>
                  <a:srgbClr val="002060"/>
                </a:solidFill>
                <a:latin typeface="Times New Roman" pitchFamily="18" charset="0"/>
                <a:ea typeface="楷体" pitchFamily="49" charset="-122"/>
                <a:cs typeface="Times New Roman" pitchFamily="18" charset="0"/>
              </a:rPr>
              <a:t>和一个对应值</a:t>
            </a:r>
            <a:r>
              <a:rPr lang="en-US" sz="2300" i="1" dirty="0" smtClean="0">
                <a:solidFill>
                  <a:srgbClr val="002060"/>
                </a:solidFill>
                <a:latin typeface="Times New Roman" pitchFamily="18" charset="0"/>
                <a:ea typeface="楷体" pitchFamily="49" charset="-122"/>
                <a:cs typeface="Times New Roman" pitchFamily="18" charset="0"/>
              </a:rPr>
              <a:t>y</a:t>
            </a:r>
            <a:r>
              <a:rPr lang="zh-CN" altLang="en-US" sz="2300" dirty="0" smtClean="0">
                <a:solidFill>
                  <a:srgbClr val="002060"/>
                </a:solidFill>
                <a:latin typeface="Times New Roman" pitchFamily="18" charset="0"/>
                <a:ea typeface="楷体" pitchFamily="49" charset="-122"/>
                <a:cs typeface="Times New Roman" pitchFamily="18" charset="0"/>
              </a:rPr>
              <a:t>组成的序对。监督学习就是用当前由</a:t>
            </a:r>
            <a:r>
              <a:rPr lang="en-US" sz="2300" dirty="0" smtClean="0">
                <a:solidFill>
                  <a:srgbClr val="002060"/>
                </a:solidFill>
                <a:latin typeface="Times New Roman" pitchFamily="18" charset="0"/>
                <a:ea typeface="楷体" pitchFamily="49" charset="-122"/>
                <a:cs typeface="Times New Roman" pitchFamily="18" charset="0"/>
              </a:rPr>
              <a:t>(</a:t>
            </a:r>
            <a:r>
              <a:rPr lang="en-US" sz="2300" i="1" dirty="0" smtClean="0">
                <a:solidFill>
                  <a:srgbClr val="002060"/>
                </a:solidFill>
                <a:latin typeface="Times New Roman" pitchFamily="18" charset="0"/>
                <a:ea typeface="楷体" pitchFamily="49" charset="-122"/>
                <a:cs typeface="Times New Roman" pitchFamily="18" charset="0"/>
              </a:rPr>
              <a:t>x</a:t>
            </a:r>
            <a:r>
              <a:rPr lang="en-US" sz="2300" baseline="-25000" dirty="0" smtClean="0">
                <a:solidFill>
                  <a:srgbClr val="002060"/>
                </a:solidFill>
                <a:latin typeface="Times New Roman" pitchFamily="18" charset="0"/>
                <a:ea typeface="楷体" pitchFamily="49" charset="-122"/>
                <a:cs typeface="Times New Roman" pitchFamily="18" charset="0"/>
              </a:rPr>
              <a:t>1</a:t>
            </a:r>
            <a:r>
              <a:rPr lang="en-US" sz="2300" dirty="0" smtClean="0">
                <a:solidFill>
                  <a:srgbClr val="002060"/>
                </a:solidFill>
                <a:latin typeface="Times New Roman" pitchFamily="18" charset="0"/>
                <a:ea typeface="楷体" pitchFamily="49" charset="-122"/>
                <a:cs typeface="Times New Roman" pitchFamily="18" charset="0"/>
              </a:rPr>
              <a:t>, </a:t>
            </a:r>
            <a:r>
              <a:rPr lang="en-US" sz="2300" i="1" dirty="0" smtClean="0">
                <a:solidFill>
                  <a:srgbClr val="002060"/>
                </a:solidFill>
                <a:latin typeface="Times New Roman" pitchFamily="18" charset="0"/>
                <a:ea typeface="楷体" pitchFamily="49" charset="-122"/>
                <a:cs typeface="Times New Roman" pitchFamily="18" charset="0"/>
              </a:rPr>
              <a:t>x</a:t>
            </a:r>
            <a:r>
              <a:rPr lang="en-US" sz="2300" baseline="-25000" dirty="0" smtClean="0">
                <a:solidFill>
                  <a:srgbClr val="002060"/>
                </a:solidFill>
                <a:latin typeface="Times New Roman" pitchFamily="18" charset="0"/>
                <a:ea typeface="楷体" pitchFamily="49" charset="-122"/>
                <a:cs typeface="Times New Roman" pitchFamily="18" charset="0"/>
              </a:rPr>
              <a:t>2</a:t>
            </a:r>
            <a:r>
              <a:rPr lang="en-US" sz="2300" dirty="0" smtClean="0">
                <a:solidFill>
                  <a:srgbClr val="002060"/>
                </a:solidFill>
                <a:latin typeface="Times New Roman" pitchFamily="18" charset="0"/>
                <a:ea typeface="楷体" pitchFamily="49" charset="-122"/>
                <a:cs typeface="Times New Roman" pitchFamily="18" charset="0"/>
              </a:rPr>
              <a:t>,..., </a:t>
            </a:r>
            <a:r>
              <a:rPr lang="en-US" sz="2300" i="1" dirty="0" err="1" smtClean="0">
                <a:solidFill>
                  <a:srgbClr val="002060"/>
                </a:solidFill>
                <a:latin typeface="Times New Roman" pitchFamily="18" charset="0"/>
                <a:ea typeface="楷体" pitchFamily="49" charset="-122"/>
                <a:cs typeface="Times New Roman" pitchFamily="18" charset="0"/>
              </a:rPr>
              <a:t>x</a:t>
            </a:r>
            <a:r>
              <a:rPr lang="en-US" sz="2300" i="1" baseline="-25000" dirty="0" err="1" smtClean="0">
                <a:solidFill>
                  <a:srgbClr val="002060"/>
                </a:solidFill>
                <a:latin typeface="Times New Roman" pitchFamily="18" charset="0"/>
                <a:ea typeface="楷体" pitchFamily="49" charset="-122"/>
                <a:cs typeface="Times New Roman" pitchFamily="18" charset="0"/>
              </a:rPr>
              <a:t>n</a:t>
            </a:r>
            <a:r>
              <a:rPr lang="en-US" sz="2300" dirty="0" smtClean="0">
                <a:solidFill>
                  <a:srgbClr val="002060"/>
                </a:solidFill>
                <a:latin typeface="Times New Roman" pitchFamily="18" charset="0"/>
                <a:ea typeface="楷体" pitchFamily="49" charset="-122"/>
                <a:cs typeface="Times New Roman" pitchFamily="18" charset="0"/>
              </a:rPr>
              <a:t>)</a:t>
            </a:r>
            <a:r>
              <a:rPr lang="zh-CN" altLang="en-US" sz="2300" dirty="0" smtClean="0">
                <a:solidFill>
                  <a:srgbClr val="002060"/>
                </a:solidFill>
                <a:latin typeface="Times New Roman" pitchFamily="18" charset="0"/>
                <a:ea typeface="楷体" pitchFamily="49" charset="-122"/>
                <a:cs typeface="Times New Roman" pitchFamily="18" charset="0"/>
              </a:rPr>
              <a:t>所求得函数值</a:t>
            </a:r>
            <a:r>
              <a:rPr lang="en-US" sz="2300" i="1" dirty="0" smtClean="0">
                <a:solidFill>
                  <a:srgbClr val="002060"/>
                </a:solidFill>
                <a:latin typeface="Times New Roman" pitchFamily="18" charset="0"/>
                <a:ea typeface="楷体" pitchFamily="49" charset="-122"/>
                <a:cs typeface="Times New Roman" pitchFamily="18" charset="0"/>
              </a:rPr>
              <a:t>y’</a:t>
            </a:r>
            <a:r>
              <a:rPr lang="zh-CN" altLang="en-US" sz="2300" dirty="0" smtClean="0">
                <a:solidFill>
                  <a:srgbClr val="002060"/>
                </a:solidFill>
                <a:latin typeface="Times New Roman" pitchFamily="18" charset="0"/>
                <a:ea typeface="楷体" pitchFamily="49" charset="-122"/>
                <a:cs typeface="Times New Roman" pitchFamily="18" charset="0"/>
              </a:rPr>
              <a:t>与原对应值</a:t>
            </a:r>
            <a:r>
              <a:rPr lang="en-US" sz="2300" i="1" dirty="0" smtClean="0">
                <a:solidFill>
                  <a:srgbClr val="002060"/>
                </a:solidFill>
                <a:latin typeface="Times New Roman" pitchFamily="18" charset="0"/>
                <a:ea typeface="楷体" pitchFamily="49" charset="-122"/>
                <a:cs typeface="Times New Roman" pitchFamily="18" charset="0"/>
              </a:rPr>
              <a:t>y</a:t>
            </a:r>
            <a:r>
              <a:rPr lang="zh-CN" altLang="en-US" sz="2300" dirty="0" smtClean="0">
                <a:solidFill>
                  <a:srgbClr val="002060"/>
                </a:solidFill>
                <a:latin typeface="楷体" pitchFamily="49" charset="-122"/>
                <a:ea typeface="楷体" pitchFamily="49" charset="-122"/>
              </a:rPr>
              <a:t>做比较，然后根据误差决定是否对所选用的函数模型的参数进行修正。监督学习以概率函数、代数函数或者人工神经网络为基本函数模型，采用迭代计算的方法，来拟合相应的数据集，学习结果为函数（即隐藏于样本数据中的规律）。监督学习被用于</a:t>
            </a:r>
            <a:r>
              <a:rPr lang="zh-CN" altLang="en-US" sz="2300" dirty="0" smtClean="0">
                <a:solidFill>
                  <a:srgbClr val="C00000"/>
                </a:solidFill>
                <a:latin typeface="楷体" pitchFamily="49" charset="-122"/>
                <a:ea typeface="楷体" pitchFamily="49" charset="-122"/>
              </a:rPr>
              <a:t>分类问题和回归</a:t>
            </a:r>
            <a:r>
              <a:rPr lang="zh-CN" altLang="en-US" sz="2300" dirty="0" smtClean="0">
                <a:solidFill>
                  <a:srgbClr val="002060"/>
                </a:solidFill>
                <a:latin typeface="楷体" pitchFamily="49" charset="-122"/>
                <a:ea typeface="楷体" pitchFamily="49" charset="-122"/>
              </a:rPr>
              <a:t>问题，以对未知进行预测。</a:t>
            </a:r>
          </a:p>
          <a:p>
            <a:pPr>
              <a:buNone/>
            </a:pPr>
            <a:endParaRPr lang="zh-CN" altLang="en-US" sz="2800" dirty="0">
              <a:latin typeface="仿宋_GB2312" charset="-122"/>
              <a:ea typeface="仿宋_GB231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checkerboard(across)">
                                      <p:cBhvr>
                                        <p:cTn id="7" dur="500"/>
                                        <p:tgtEl>
                                          <p:spTgt spid="20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checkerboard(across)">
                                      <p:cBhvr>
                                        <p:cTn id="12" dur="500"/>
                                        <p:tgtEl>
                                          <p:spTgt spid="20483">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Effect transition="in" filter="checkerboard(across)">
                                      <p:cBhvr>
                                        <p:cTn id="15" dur="500"/>
                                        <p:tgtEl>
                                          <p:spTgt spid="2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3"/>
          <p:cNvSpPr>
            <a:spLocks noGrp="1" noRot="1" noChangeArrowheads="1"/>
          </p:cNvSpPr>
          <p:nvPr>
            <p:ph type="body" idx="4294967295"/>
          </p:nvPr>
        </p:nvSpPr>
        <p:spPr>
          <a:xfrm>
            <a:off x="285721" y="549275"/>
            <a:ext cx="8501122" cy="6022997"/>
          </a:xfrm>
        </p:spPr>
        <p:txBody>
          <a:bodyPr/>
          <a:lstStyle/>
          <a:p>
            <a:pPr>
              <a:buFont typeface="Wingdings" pitchFamily="2" charset="2"/>
              <a:buNone/>
            </a:pPr>
            <a:r>
              <a:rPr lang="en-US" altLang="zh-CN" sz="2800" dirty="0">
                <a:latin typeface="楷体_GB2312" pitchFamily="49" charset="-122"/>
                <a:ea typeface="楷体_GB2312" pitchFamily="49" charset="-122"/>
              </a:rPr>
              <a:t>  </a:t>
            </a:r>
            <a:endParaRPr lang="zh-CN" altLang="en-US" sz="2400" dirty="0">
              <a:latin typeface="仿宋_GB2312" charset="-122"/>
              <a:ea typeface="仿宋_GB2312" charset="-122"/>
            </a:endParaRPr>
          </a:p>
        </p:txBody>
      </p:sp>
      <p:sp>
        <p:nvSpPr>
          <p:cNvPr id="21508" name="AutoShape 4">
            <a:hlinkClick r:id="" action="ppaction://hlinkshowjump?jump=firstslide" highlightClick="1"/>
          </p:cNvPr>
          <p:cNvSpPr>
            <a:spLocks noChangeArrowheads="1"/>
          </p:cNvSpPr>
          <p:nvPr/>
        </p:nvSpPr>
        <p:spPr bwMode="auto">
          <a:xfrm>
            <a:off x="8101013" y="6524625"/>
            <a:ext cx="719137" cy="73025"/>
          </a:xfrm>
          <a:prstGeom prst="actionButtonBackPrevious">
            <a:avLst/>
          </a:prstGeom>
          <a:solidFill>
            <a:schemeClr val="accent1"/>
          </a:solidFill>
          <a:ln w="9525">
            <a:noFill/>
            <a:miter lim="800000"/>
            <a:headEnd/>
            <a:tailEnd/>
          </a:ln>
          <a:effectLst/>
        </p:spPr>
        <p:txBody>
          <a:bodyPr wrap="none" anchor="ctr"/>
          <a:lstStyle/>
          <a:p>
            <a:endParaRPr lang="zh-CN" altLang="en-US"/>
          </a:p>
        </p:txBody>
      </p:sp>
      <p:sp>
        <p:nvSpPr>
          <p:cNvPr id="4" name="矩形 3"/>
          <p:cNvSpPr/>
          <p:nvPr/>
        </p:nvSpPr>
        <p:spPr>
          <a:xfrm>
            <a:off x="726794" y="642918"/>
            <a:ext cx="7929618" cy="4524315"/>
          </a:xfrm>
          <a:prstGeom prst="rect">
            <a:avLst/>
          </a:prstGeom>
        </p:spPr>
        <p:txBody>
          <a:bodyPr wrap="square">
            <a:spAutoFit/>
          </a:bodyPr>
          <a:lstStyle/>
          <a:p>
            <a:pPr>
              <a:lnSpc>
                <a:spcPct val="150000"/>
              </a:lnSpc>
            </a:pPr>
            <a:r>
              <a:rPr lang="en-US" sz="2400" dirty="0" smtClean="0">
                <a:solidFill>
                  <a:srgbClr val="0070C0"/>
                </a:solidFill>
                <a:latin typeface="楷体" pitchFamily="49" charset="-122"/>
                <a:ea typeface="楷体" pitchFamily="49" charset="-122"/>
              </a:rPr>
              <a:t>(2)</a:t>
            </a:r>
            <a:r>
              <a:rPr lang="en-US" sz="2400" dirty="0" smtClean="0">
                <a:solidFill>
                  <a:srgbClr val="0070C0"/>
                </a:solidFill>
              </a:rPr>
              <a:t> </a:t>
            </a:r>
            <a:r>
              <a:rPr lang="zh-CN" altLang="en-US" sz="2400" dirty="0" smtClean="0">
                <a:solidFill>
                  <a:srgbClr val="C00000"/>
                </a:solidFill>
                <a:latin typeface="方正姚体" pitchFamily="2" charset="-122"/>
                <a:ea typeface="方正姚体" pitchFamily="2" charset="-122"/>
                <a:cs typeface="Times New Roman" pitchFamily="18" charset="0"/>
              </a:rPr>
              <a:t>无监督学习</a:t>
            </a:r>
            <a:r>
              <a:rPr lang="zh-CN" altLang="en-US" sz="2400" dirty="0" smtClean="0">
                <a:solidFill>
                  <a:srgbClr val="0070C0"/>
                </a:solidFill>
                <a:latin typeface="Times New Roman" pitchFamily="18" charset="0"/>
                <a:cs typeface="Times New Roman" pitchFamily="18" charset="0"/>
              </a:rPr>
              <a:t>（</a:t>
            </a:r>
            <a:r>
              <a:rPr lang="en-US" sz="2400" dirty="0" smtClean="0">
                <a:solidFill>
                  <a:srgbClr val="0070C0"/>
                </a:solidFill>
                <a:latin typeface="Times New Roman" pitchFamily="18" charset="0"/>
                <a:cs typeface="Times New Roman" pitchFamily="18" charset="0"/>
              </a:rPr>
              <a:t>unsupervised learning</a:t>
            </a:r>
            <a:r>
              <a:rPr lang="zh-CN" alt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楷体" pitchFamily="49" charset="-122"/>
                <a:ea typeface="楷体" pitchFamily="49" charset="-122"/>
                <a:cs typeface="Times New Roman" pitchFamily="18" charset="0"/>
              </a:rPr>
              <a:t>亦称无导师学习</a:t>
            </a:r>
            <a:r>
              <a:rPr lang="zh-CN" altLang="en-US" sz="2400" dirty="0" smtClean="0">
                <a:solidFill>
                  <a:srgbClr val="0070C0"/>
                </a:solidFill>
                <a:latin typeface="Times New Roman" pitchFamily="18" charset="0"/>
                <a:cs typeface="Times New Roman" pitchFamily="18" charset="0"/>
              </a:rPr>
              <a:t>）</a:t>
            </a:r>
          </a:p>
          <a:p>
            <a:pPr>
              <a:lnSpc>
                <a:spcPct val="150000"/>
              </a:lnSpc>
            </a:pPr>
            <a:r>
              <a:rPr lang="zh-CN" altLang="en-US" sz="2400" dirty="0" smtClean="0">
                <a:solidFill>
                  <a:srgbClr val="0070C0"/>
                </a:solidFill>
                <a:latin typeface="Times New Roman" pitchFamily="18" charset="0"/>
                <a:cs typeface="Times New Roman" pitchFamily="18" charset="0"/>
              </a:rPr>
              <a:t>        </a:t>
            </a:r>
            <a:r>
              <a:rPr lang="zh-CN" altLang="en-US" sz="2400" dirty="0" smtClean="0">
                <a:solidFill>
                  <a:srgbClr val="002060"/>
                </a:solidFill>
                <a:latin typeface="Times New Roman" pitchFamily="18" charset="0"/>
                <a:ea typeface="楷体" pitchFamily="49" charset="-122"/>
                <a:cs typeface="Times New Roman" pitchFamily="18" charset="0"/>
              </a:rPr>
              <a:t>无监督学习的样本数据仅为一些向量</a:t>
            </a:r>
            <a:r>
              <a:rPr lang="en-US" sz="2400" dirty="0" smtClean="0">
                <a:solidFill>
                  <a:srgbClr val="002060"/>
                </a:solidFill>
                <a:latin typeface="Times New Roman" pitchFamily="18" charset="0"/>
                <a:ea typeface="楷体" pitchFamily="49" charset="-122"/>
                <a:cs typeface="Times New Roman" pitchFamily="18" charset="0"/>
              </a:rPr>
              <a:t>(</a:t>
            </a:r>
            <a:r>
              <a:rPr lang="en-US" sz="2400" i="1" dirty="0" smtClean="0">
                <a:solidFill>
                  <a:srgbClr val="002060"/>
                </a:solidFill>
                <a:latin typeface="Times New Roman" pitchFamily="18" charset="0"/>
                <a:ea typeface="楷体" pitchFamily="49" charset="-122"/>
                <a:cs typeface="Times New Roman" pitchFamily="18" charset="0"/>
              </a:rPr>
              <a:t>x</a:t>
            </a:r>
            <a:r>
              <a:rPr lang="en-US" sz="2400" baseline="-25000" dirty="0" smtClean="0">
                <a:solidFill>
                  <a:srgbClr val="002060"/>
                </a:solidFill>
                <a:latin typeface="Times New Roman" pitchFamily="18" charset="0"/>
                <a:ea typeface="楷体" pitchFamily="49" charset="-122"/>
                <a:cs typeface="Times New Roman" pitchFamily="18" charset="0"/>
              </a:rPr>
              <a:t>1</a:t>
            </a:r>
            <a:r>
              <a:rPr lang="en-US" sz="2400" dirty="0" smtClean="0">
                <a:solidFill>
                  <a:srgbClr val="002060"/>
                </a:solidFill>
                <a:latin typeface="Times New Roman" pitchFamily="18" charset="0"/>
                <a:ea typeface="楷体" pitchFamily="49" charset="-122"/>
                <a:cs typeface="Times New Roman" pitchFamily="18" charset="0"/>
              </a:rPr>
              <a:t>, </a:t>
            </a:r>
            <a:r>
              <a:rPr lang="en-US" sz="2400" i="1" dirty="0" smtClean="0">
                <a:solidFill>
                  <a:srgbClr val="002060"/>
                </a:solidFill>
                <a:latin typeface="Times New Roman" pitchFamily="18" charset="0"/>
                <a:ea typeface="楷体" pitchFamily="49" charset="-122"/>
                <a:cs typeface="Times New Roman" pitchFamily="18" charset="0"/>
              </a:rPr>
              <a:t>x</a:t>
            </a:r>
            <a:r>
              <a:rPr lang="en-US" sz="2400" baseline="-25000" dirty="0" smtClean="0">
                <a:solidFill>
                  <a:srgbClr val="002060"/>
                </a:solidFill>
                <a:latin typeface="Times New Roman" pitchFamily="18" charset="0"/>
                <a:ea typeface="楷体" pitchFamily="49" charset="-122"/>
                <a:cs typeface="Times New Roman" pitchFamily="18" charset="0"/>
              </a:rPr>
              <a:t>2</a:t>
            </a:r>
            <a:r>
              <a:rPr lang="en-US" sz="2400" dirty="0" smtClean="0">
                <a:solidFill>
                  <a:srgbClr val="002060"/>
                </a:solidFill>
                <a:latin typeface="Times New Roman" pitchFamily="18" charset="0"/>
                <a:ea typeface="楷体" pitchFamily="49" charset="-122"/>
                <a:cs typeface="Times New Roman" pitchFamily="18" charset="0"/>
              </a:rPr>
              <a:t>,..., </a:t>
            </a:r>
            <a:r>
              <a:rPr lang="en-US" sz="2400" i="1" dirty="0" err="1" smtClean="0">
                <a:solidFill>
                  <a:srgbClr val="002060"/>
                </a:solidFill>
                <a:latin typeface="Times New Roman" pitchFamily="18" charset="0"/>
                <a:ea typeface="楷体" pitchFamily="49" charset="-122"/>
                <a:cs typeface="Times New Roman" pitchFamily="18" charset="0"/>
              </a:rPr>
              <a:t>x</a:t>
            </a:r>
            <a:r>
              <a:rPr lang="en-US" sz="2400" i="1" baseline="-25000" dirty="0" err="1" smtClean="0">
                <a:solidFill>
                  <a:srgbClr val="002060"/>
                </a:solidFill>
                <a:latin typeface="Times New Roman" pitchFamily="18" charset="0"/>
                <a:ea typeface="楷体" pitchFamily="49" charset="-122"/>
                <a:cs typeface="Times New Roman" pitchFamily="18" charset="0"/>
              </a:rPr>
              <a:t>n</a:t>
            </a:r>
            <a:r>
              <a:rPr lang="en-US" sz="2400" dirty="0" smtClean="0">
                <a:solidFill>
                  <a:srgbClr val="002060"/>
                </a:solidFill>
                <a:latin typeface="Times New Roman" pitchFamily="18" charset="0"/>
                <a:ea typeface="楷体" pitchFamily="49" charset="-122"/>
                <a:cs typeface="Times New Roman" pitchFamily="18" charset="0"/>
              </a:rPr>
              <a:t>) </a:t>
            </a:r>
            <a:r>
              <a:rPr lang="zh-CN" altLang="en-US" sz="2400" dirty="0" smtClean="0">
                <a:solidFill>
                  <a:srgbClr val="002060"/>
                </a:solidFill>
                <a:latin typeface="Times New Roman" pitchFamily="18" charset="0"/>
                <a:ea typeface="楷体" pitchFamily="49" charset="-122"/>
                <a:cs typeface="Times New Roman" pitchFamily="18" charset="0"/>
              </a:rPr>
              <a:t>（而无对应值</a:t>
            </a:r>
            <a:r>
              <a:rPr lang="en-US" sz="2400" i="1" dirty="0" smtClean="0">
                <a:solidFill>
                  <a:srgbClr val="002060"/>
                </a:solidFill>
                <a:latin typeface="Times New Roman" pitchFamily="18" charset="0"/>
                <a:ea typeface="楷体" pitchFamily="49" charset="-122"/>
                <a:cs typeface="Times New Roman" pitchFamily="18" charset="0"/>
              </a:rPr>
              <a:t>y</a:t>
            </a:r>
            <a:r>
              <a:rPr lang="zh-CN" altLang="en-US" sz="2400" dirty="0" smtClean="0">
                <a:solidFill>
                  <a:srgbClr val="002060"/>
                </a:solidFill>
                <a:latin typeface="Times New Roman" pitchFamily="18" charset="0"/>
                <a:ea typeface="楷体" pitchFamily="49" charset="-122"/>
                <a:cs typeface="Times New Roman" pitchFamily="18" charset="0"/>
              </a:rPr>
              <a:t>），其学习方法就是聚类，即把相似的对象做为一类，学习结果为数据类别（即隐藏于样本数据中的模式（类）或结构）。无监督学习被用于</a:t>
            </a:r>
            <a:r>
              <a:rPr lang="zh-CN" altLang="en-US" sz="2400" dirty="0" smtClean="0">
                <a:solidFill>
                  <a:srgbClr val="C00000"/>
                </a:solidFill>
                <a:latin typeface="Times New Roman" pitchFamily="18" charset="0"/>
                <a:ea typeface="楷体" pitchFamily="49" charset="-122"/>
                <a:cs typeface="Times New Roman" pitchFamily="18" charset="0"/>
              </a:rPr>
              <a:t>聚类</a:t>
            </a:r>
            <a:r>
              <a:rPr lang="zh-CN" altLang="en-US" sz="2400" dirty="0" smtClean="0">
                <a:solidFill>
                  <a:srgbClr val="002060"/>
                </a:solidFill>
                <a:latin typeface="Times New Roman" pitchFamily="18" charset="0"/>
                <a:ea typeface="楷体" pitchFamily="49" charset="-122"/>
                <a:cs typeface="Times New Roman" pitchFamily="18" charset="0"/>
              </a:rPr>
              <a:t>问题，也可用于数据降维（</a:t>
            </a:r>
            <a:r>
              <a:rPr lang="en-US" sz="2400" dirty="0" smtClean="0">
                <a:solidFill>
                  <a:srgbClr val="002060"/>
                </a:solidFill>
                <a:latin typeface="Times New Roman" pitchFamily="18" charset="0"/>
                <a:ea typeface="楷体" pitchFamily="49" charset="-122"/>
                <a:cs typeface="Times New Roman" pitchFamily="18" charset="0"/>
              </a:rPr>
              <a:t>dimensionality reduction</a:t>
            </a:r>
            <a:r>
              <a:rPr lang="zh-CN" altLang="en-US" sz="2400" dirty="0" smtClean="0">
                <a:solidFill>
                  <a:srgbClr val="002060"/>
                </a:solidFill>
                <a:latin typeface="Times New Roman" pitchFamily="18" charset="0"/>
                <a:ea typeface="楷体" pitchFamily="49" charset="-122"/>
                <a:cs typeface="Times New Roman" pitchFamily="18" charset="0"/>
              </a:rPr>
              <a:t>）和图像压缩（</a:t>
            </a:r>
            <a:r>
              <a:rPr lang="en-US" sz="2400" dirty="0" smtClean="0">
                <a:solidFill>
                  <a:srgbClr val="002060"/>
                </a:solidFill>
                <a:latin typeface="Times New Roman" pitchFamily="18" charset="0"/>
                <a:ea typeface="楷体" pitchFamily="49" charset="-122"/>
                <a:cs typeface="Times New Roman" pitchFamily="18" charset="0"/>
              </a:rPr>
              <a:t>image compression</a:t>
            </a:r>
            <a:r>
              <a:rPr lang="zh-CN" altLang="en-US" sz="2400" dirty="0" smtClean="0">
                <a:solidFill>
                  <a:srgbClr val="002060"/>
                </a:solidFill>
                <a:latin typeface="Times New Roman" pitchFamily="18" charset="0"/>
                <a:ea typeface="楷体" pitchFamily="49" charset="-122"/>
                <a:cs typeface="Times New Roman" pitchFamily="18" charset="0"/>
              </a:rPr>
              <a:t>）等。聚类学习和竞争学习都是典型的无监督学习。</a:t>
            </a:r>
            <a:endParaRPr lang="zh-CN" altLang="en-US" sz="2400" dirty="0">
              <a:solidFill>
                <a:srgbClr val="002060"/>
              </a:solidFill>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checkerboard(across)">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3"/>
          <p:cNvSpPr>
            <a:spLocks noGrp="1" noRot="1" noChangeArrowheads="1"/>
          </p:cNvSpPr>
          <p:nvPr>
            <p:ph type="body" idx="4294967295"/>
          </p:nvPr>
        </p:nvSpPr>
        <p:spPr>
          <a:xfrm>
            <a:off x="714348" y="333375"/>
            <a:ext cx="7972452" cy="5797550"/>
          </a:xfrm>
        </p:spPr>
        <p:txBody>
          <a:bodyPr/>
          <a:lstStyle/>
          <a:p>
            <a:pPr>
              <a:lnSpc>
                <a:spcPct val="150000"/>
              </a:lnSpc>
              <a:buNone/>
            </a:pPr>
            <a:r>
              <a:rPr lang="en-US" sz="2400" dirty="0" smtClean="0">
                <a:solidFill>
                  <a:srgbClr val="0070C0"/>
                </a:solidFill>
                <a:latin typeface="楷体" pitchFamily="49" charset="-122"/>
                <a:ea typeface="楷体" pitchFamily="49" charset="-122"/>
              </a:rPr>
              <a:t> 4.</a:t>
            </a:r>
            <a:r>
              <a:rPr lang="en-US" sz="2400" b="1" dirty="0" smtClean="0">
                <a:solidFill>
                  <a:srgbClr val="0070C0"/>
                </a:solidFill>
                <a:latin typeface="楷体" pitchFamily="49" charset="-122"/>
                <a:ea typeface="楷体" pitchFamily="49" charset="-122"/>
              </a:rPr>
              <a:t> </a:t>
            </a:r>
            <a:r>
              <a:rPr lang="zh-CN" altLang="en-US" sz="2400" b="1" dirty="0" smtClean="0">
                <a:solidFill>
                  <a:srgbClr val="0070C0"/>
                </a:solidFill>
                <a:latin typeface="楷体" pitchFamily="49" charset="-122"/>
                <a:ea typeface="楷体" pitchFamily="49" charset="-122"/>
              </a:rPr>
              <a:t>基于数据形式的分类</a:t>
            </a:r>
            <a:endParaRPr lang="zh-CN" altLang="en-US" sz="2400" dirty="0" smtClean="0">
              <a:solidFill>
                <a:srgbClr val="0070C0"/>
              </a:solidFill>
              <a:latin typeface="楷体" pitchFamily="49" charset="-122"/>
              <a:ea typeface="楷体" pitchFamily="49" charset="-122"/>
            </a:endParaRPr>
          </a:p>
          <a:p>
            <a:pPr>
              <a:lnSpc>
                <a:spcPct val="150000"/>
              </a:lnSpc>
              <a:buNone/>
            </a:pPr>
            <a:r>
              <a:rPr lang="en-US" sz="2400" dirty="0" smtClean="0">
                <a:solidFill>
                  <a:srgbClr val="0070C0"/>
                </a:solidFill>
                <a:latin typeface="楷体" pitchFamily="49" charset="-122"/>
                <a:ea typeface="楷体" pitchFamily="49" charset="-122"/>
              </a:rPr>
              <a:t> </a:t>
            </a:r>
            <a:r>
              <a:rPr lang="en-US" sz="2400" dirty="0" smtClean="0">
                <a:solidFill>
                  <a:srgbClr val="002060"/>
                </a:solidFill>
                <a:latin typeface="楷体" pitchFamily="49" charset="-122"/>
                <a:ea typeface="楷体" pitchFamily="49" charset="-122"/>
              </a:rPr>
              <a:t>(1) </a:t>
            </a:r>
            <a:r>
              <a:rPr lang="zh-CN" altLang="en-US" sz="2300" dirty="0" smtClean="0">
                <a:solidFill>
                  <a:srgbClr val="C00000"/>
                </a:solidFill>
                <a:latin typeface="方正姚体" pitchFamily="2" charset="-122"/>
                <a:ea typeface="方正姚体" pitchFamily="2" charset="-122"/>
              </a:rPr>
              <a:t>结构化学习 </a:t>
            </a:r>
            <a:r>
              <a:rPr lang="zh-CN" altLang="en-US" sz="2400" dirty="0" smtClean="0">
                <a:solidFill>
                  <a:srgbClr val="002060"/>
                </a:solidFill>
                <a:latin typeface="楷体" pitchFamily="49" charset="-122"/>
                <a:ea typeface="楷体" pitchFamily="49" charset="-122"/>
              </a:rPr>
              <a:t>以结构化数据为输入，以数值计算或符号推演为方法。典型的结构化学习有神经网络学习、统计学习、决策树学习、规则学习。</a:t>
            </a:r>
          </a:p>
          <a:p>
            <a:pPr>
              <a:lnSpc>
                <a:spcPct val="150000"/>
              </a:lnSpc>
              <a:spcBef>
                <a:spcPts val="1200"/>
              </a:spcBef>
              <a:buNone/>
            </a:pPr>
            <a:r>
              <a:rPr lang="en-US" sz="2400" dirty="0" smtClean="0">
                <a:solidFill>
                  <a:srgbClr val="002060"/>
                </a:solidFill>
                <a:latin typeface="楷体" pitchFamily="49" charset="-122"/>
                <a:ea typeface="楷体" pitchFamily="49" charset="-122"/>
              </a:rPr>
              <a:t> (2) </a:t>
            </a:r>
            <a:r>
              <a:rPr lang="zh-CN" altLang="en-US" sz="2300" dirty="0" smtClean="0">
                <a:solidFill>
                  <a:srgbClr val="C00000"/>
                </a:solidFill>
                <a:latin typeface="方正姚体" pitchFamily="2" charset="-122"/>
                <a:ea typeface="方正姚体" pitchFamily="2" charset="-122"/>
              </a:rPr>
              <a:t>非结构化学</a:t>
            </a:r>
            <a:r>
              <a:rPr lang="zh-CN" altLang="en-US" sz="2300" dirty="0" smtClean="0">
                <a:solidFill>
                  <a:srgbClr val="C00000"/>
                </a:solidFill>
                <a:latin typeface="黑体" pitchFamily="49" charset="-122"/>
                <a:ea typeface="黑体" pitchFamily="49" charset="-122"/>
              </a:rPr>
              <a:t>习 </a:t>
            </a:r>
            <a:r>
              <a:rPr lang="zh-CN" altLang="en-US" sz="2400" dirty="0" smtClean="0">
                <a:solidFill>
                  <a:srgbClr val="002060"/>
                </a:solidFill>
                <a:latin typeface="楷体" pitchFamily="49" charset="-122"/>
                <a:ea typeface="楷体" pitchFamily="49" charset="-122"/>
              </a:rPr>
              <a:t>以非结构化数据为输入，典型的非结构化学习有类比学习、案例学习、解释学习、以及用于文本挖掘、图像挖掘、</a:t>
            </a:r>
            <a:r>
              <a:rPr lang="en-US" sz="2400" dirty="0" smtClean="0">
                <a:solidFill>
                  <a:srgbClr val="002060"/>
                </a:solidFill>
                <a:latin typeface="楷体" pitchFamily="49" charset="-122"/>
                <a:ea typeface="楷体" pitchFamily="49" charset="-122"/>
              </a:rPr>
              <a:t>Web</a:t>
            </a:r>
            <a:r>
              <a:rPr lang="zh-CN" altLang="en-US" sz="2400" dirty="0" smtClean="0">
                <a:solidFill>
                  <a:srgbClr val="002060"/>
                </a:solidFill>
                <a:latin typeface="楷体" pitchFamily="49" charset="-122"/>
                <a:ea typeface="楷体" pitchFamily="49" charset="-122"/>
              </a:rPr>
              <a:t>挖掘等的学习。</a:t>
            </a:r>
          </a:p>
          <a:p>
            <a:pPr>
              <a:buFont typeface="Wingdings" pitchFamily="2" charset="2"/>
              <a:buNone/>
            </a:pPr>
            <a:endParaRPr lang="zh-CN" altLang="en-US" sz="2800" dirty="0">
              <a:latin typeface="仿宋_GB2312" charset="-122"/>
              <a:ea typeface="仿宋_GB231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checkerboard(across)">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12" dur="500"/>
                                        <p:tgtEl>
                                          <p:spTgt spid="22531">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5" dur="500"/>
                                        <p:tgtEl>
                                          <p:spTgt spid="225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3"/>
          <p:cNvSpPr>
            <a:spLocks noGrp="1" noRot="1" noChangeArrowheads="1"/>
          </p:cNvSpPr>
          <p:nvPr>
            <p:ph type="body" idx="4294967295"/>
          </p:nvPr>
        </p:nvSpPr>
        <p:spPr>
          <a:xfrm>
            <a:off x="457200" y="333375"/>
            <a:ext cx="8229600" cy="5797550"/>
          </a:xfrm>
        </p:spPr>
        <p:txBody>
          <a:bodyPr/>
          <a:lstStyle/>
          <a:p>
            <a:pPr>
              <a:lnSpc>
                <a:spcPct val="150000"/>
              </a:lnSpc>
              <a:buNone/>
            </a:pPr>
            <a:r>
              <a:rPr lang="en-US" altLang="zh-CN" dirty="0">
                <a:latin typeface="黑体" pitchFamily="49" charset="-122"/>
                <a:ea typeface="黑体" pitchFamily="49" charset="-122"/>
              </a:rPr>
              <a:t> </a:t>
            </a:r>
            <a:r>
              <a:rPr lang="en-US" sz="2400" dirty="0" smtClean="0">
                <a:solidFill>
                  <a:srgbClr val="0070C0"/>
                </a:solidFill>
                <a:latin typeface="楷体" pitchFamily="49" charset="-122"/>
                <a:ea typeface="楷体" pitchFamily="49" charset="-122"/>
              </a:rPr>
              <a:t>5. </a:t>
            </a:r>
            <a:r>
              <a:rPr lang="zh-CN" altLang="en-US" sz="2400" b="1" dirty="0" smtClean="0">
                <a:solidFill>
                  <a:srgbClr val="0070C0"/>
                </a:solidFill>
                <a:latin typeface="楷体" pitchFamily="49" charset="-122"/>
                <a:ea typeface="楷体" pitchFamily="49" charset="-122"/>
              </a:rPr>
              <a:t>基于学习目标的分类</a:t>
            </a:r>
            <a:endParaRPr lang="zh-CN" altLang="en-US" sz="2400" dirty="0" smtClean="0">
              <a:solidFill>
                <a:srgbClr val="0070C0"/>
              </a:solidFill>
              <a:latin typeface="楷体" pitchFamily="49" charset="-122"/>
              <a:ea typeface="楷体" pitchFamily="49" charset="-122"/>
            </a:endParaRPr>
          </a:p>
          <a:p>
            <a:pPr>
              <a:lnSpc>
                <a:spcPct val="150000"/>
              </a:lnSpc>
              <a:spcBef>
                <a:spcPts val="0"/>
              </a:spcBef>
              <a:buNone/>
            </a:pPr>
            <a:r>
              <a:rPr lang="en-US" sz="2800" dirty="0" smtClean="0">
                <a:solidFill>
                  <a:srgbClr val="002060"/>
                </a:solidFill>
              </a:rPr>
              <a:t>  </a:t>
            </a:r>
            <a:r>
              <a:rPr lang="en-US" sz="2400" dirty="0" smtClean="0">
                <a:solidFill>
                  <a:srgbClr val="002060"/>
                </a:solidFill>
                <a:latin typeface="楷体" pitchFamily="49" charset="-122"/>
                <a:ea typeface="楷体" pitchFamily="49" charset="-122"/>
              </a:rPr>
              <a:t>(1) </a:t>
            </a:r>
            <a:r>
              <a:rPr lang="zh-CN" altLang="en-US" sz="2300" dirty="0" smtClean="0">
                <a:solidFill>
                  <a:srgbClr val="C00000"/>
                </a:solidFill>
                <a:latin typeface="方正姚体" pitchFamily="2" charset="-122"/>
                <a:ea typeface="方正姚体" pitchFamily="2" charset="-122"/>
              </a:rPr>
              <a:t>概念学习</a:t>
            </a:r>
            <a:r>
              <a:rPr lang="zh-CN" altLang="en-US" sz="2400" dirty="0" smtClean="0">
                <a:solidFill>
                  <a:srgbClr val="002060"/>
                </a:solidFill>
                <a:latin typeface="楷体" pitchFamily="49" charset="-122"/>
                <a:ea typeface="楷体" pitchFamily="49" charset="-122"/>
              </a:rPr>
              <a:t> 即学习的目标和结果为概念，或者说是为了获得概念的一种学习。典型的概念学习有示例学习。</a:t>
            </a:r>
          </a:p>
          <a:p>
            <a:pPr>
              <a:lnSpc>
                <a:spcPct val="150000"/>
              </a:lnSpc>
              <a:spcBef>
                <a:spcPts val="1200"/>
              </a:spcBef>
              <a:buNone/>
            </a:pPr>
            <a:r>
              <a:rPr lang="en-US" sz="2400" dirty="0" smtClean="0">
                <a:solidFill>
                  <a:srgbClr val="002060"/>
                </a:solidFill>
                <a:latin typeface="楷体" pitchFamily="49" charset="-122"/>
                <a:ea typeface="楷体" pitchFamily="49" charset="-122"/>
              </a:rPr>
              <a:t> (2) </a:t>
            </a:r>
            <a:r>
              <a:rPr lang="zh-CN" altLang="en-US" sz="2300" dirty="0" smtClean="0">
                <a:solidFill>
                  <a:srgbClr val="C00000"/>
                </a:solidFill>
                <a:latin typeface="方正姚体" pitchFamily="2" charset="-122"/>
                <a:ea typeface="方正姚体" pitchFamily="2" charset="-122"/>
              </a:rPr>
              <a:t>规则学习</a:t>
            </a:r>
            <a:r>
              <a:rPr lang="zh-CN" altLang="en-US" sz="2400" dirty="0" smtClean="0">
                <a:solidFill>
                  <a:srgbClr val="002060"/>
                </a:solidFill>
                <a:latin typeface="楷体" pitchFamily="49" charset="-122"/>
                <a:ea typeface="楷体" pitchFamily="49" charset="-122"/>
              </a:rPr>
              <a:t> 即学习的目标和结果为规则，或者说是为了获得规则的一种学习。典型的规则学习有决策树学习、关联规则发现。</a:t>
            </a:r>
          </a:p>
          <a:p>
            <a:pPr>
              <a:lnSpc>
                <a:spcPct val="150000"/>
              </a:lnSpc>
              <a:spcBef>
                <a:spcPts val="1200"/>
              </a:spcBef>
              <a:buNone/>
            </a:pPr>
            <a:r>
              <a:rPr lang="en-US" sz="2400" dirty="0" smtClean="0">
                <a:solidFill>
                  <a:srgbClr val="002060"/>
                </a:solidFill>
                <a:latin typeface="楷体" pitchFamily="49" charset="-122"/>
                <a:ea typeface="楷体" pitchFamily="49" charset="-122"/>
              </a:rPr>
              <a:t> (3) </a:t>
            </a:r>
            <a:r>
              <a:rPr lang="zh-CN" altLang="en-US" sz="2300" dirty="0" smtClean="0">
                <a:solidFill>
                  <a:srgbClr val="C00000"/>
                </a:solidFill>
                <a:latin typeface="方正姚体" pitchFamily="2" charset="-122"/>
                <a:ea typeface="方正姚体" pitchFamily="2" charset="-122"/>
              </a:rPr>
              <a:t>函数学习 </a:t>
            </a:r>
            <a:r>
              <a:rPr lang="zh-CN" altLang="en-US" sz="2400" dirty="0" smtClean="0">
                <a:solidFill>
                  <a:srgbClr val="002060"/>
                </a:solidFill>
                <a:latin typeface="楷体" pitchFamily="49" charset="-122"/>
                <a:ea typeface="楷体" pitchFamily="49" charset="-122"/>
              </a:rPr>
              <a:t>即学习的目标和结果为函数，或者说是为了获得函数的一种学习。典型的函数学习有神经网络学习和统计学习中的监督学习。</a:t>
            </a:r>
          </a:p>
          <a:p>
            <a:pPr>
              <a:buFont typeface="Wingdings" pitchFamily="2" charset="2"/>
              <a:buNone/>
            </a:pPr>
            <a:endParaRPr lang="zh-CN" altLang="en-US" sz="2800" dirty="0">
              <a:latin typeface="仿宋_GB2312" charset="-122"/>
              <a:ea typeface="仿宋_GB231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checkerboard(across)">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12" dur="500"/>
                                        <p:tgtEl>
                                          <p:spTgt spid="22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7" dur="500"/>
                                        <p:tgtEl>
                                          <p:spTgt spid="225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22" dur="500"/>
                                        <p:tgtEl>
                                          <p:spTgt spid="225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3"/>
          <p:cNvSpPr>
            <a:spLocks noGrp="1" noRot="1" noChangeArrowheads="1"/>
          </p:cNvSpPr>
          <p:nvPr>
            <p:ph type="body" idx="4294967295"/>
          </p:nvPr>
        </p:nvSpPr>
        <p:spPr>
          <a:xfrm>
            <a:off x="353964" y="230139"/>
            <a:ext cx="8229600" cy="5810270"/>
          </a:xfrm>
        </p:spPr>
        <p:txBody>
          <a:bodyPr/>
          <a:lstStyle/>
          <a:p>
            <a:pPr>
              <a:lnSpc>
                <a:spcPct val="150000"/>
              </a:lnSpc>
              <a:buNone/>
            </a:pPr>
            <a:r>
              <a:rPr lang="en-US" altLang="zh-CN" dirty="0">
                <a:latin typeface="黑体" pitchFamily="49" charset="-122"/>
                <a:ea typeface="黑体" pitchFamily="49" charset="-122"/>
              </a:rPr>
              <a:t> </a:t>
            </a:r>
            <a:r>
              <a:rPr lang="en-US" sz="2400" dirty="0" smtClean="0">
                <a:solidFill>
                  <a:srgbClr val="0070C0"/>
                </a:solidFill>
                <a:latin typeface="楷体" pitchFamily="49" charset="-122"/>
                <a:ea typeface="楷体" pitchFamily="49" charset="-122"/>
              </a:rPr>
              <a:t>5. </a:t>
            </a:r>
            <a:r>
              <a:rPr lang="zh-CN" altLang="en-US" sz="2400" b="1" dirty="0" smtClean="0">
                <a:solidFill>
                  <a:srgbClr val="0070C0"/>
                </a:solidFill>
                <a:latin typeface="楷体" pitchFamily="49" charset="-122"/>
                <a:ea typeface="楷体" pitchFamily="49" charset="-122"/>
              </a:rPr>
              <a:t>基于学习目标的分类</a:t>
            </a:r>
            <a:endParaRPr lang="zh-CN" altLang="en-US" sz="2400" dirty="0" smtClean="0">
              <a:solidFill>
                <a:srgbClr val="0070C0"/>
              </a:solidFill>
              <a:latin typeface="楷体" pitchFamily="49" charset="-122"/>
              <a:ea typeface="楷体" pitchFamily="49" charset="-122"/>
            </a:endParaRPr>
          </a:p>
          <a:p>
            <a:pPr>
              <a:lnSpc>
                <a:spcPct val="150000"/>
              </a:lnSpc>
              <a:spcBef>
                <a:spcPts val="0"/>
              </a:spcBef>
              <a:buNone/>
            </a:pPr>
            <a:r>
              <a:rPr lang="en-US" sz="2400" dirty="0" smtClean="0">
                <a:solidFill>
                  <a:srgbClr val="0070C0"/>
                </a:solidFill>
                <a:latin typeface="楷体" pitchFamily="49" charset="-122"/>
                <a:ea typeface="楷体" pitchFamily="49" charset="-122"/>
              </a:rPr>
              <a:t>  </a:t>
            </a:r>
            <a:r>
              <a:rPr lang="en-US" sz="2400" dirty="0" smtClean="0">
                <a:solidFill>
                  <a:srgbClr val="002060"/>
                </a:solidFill>
                <a:latin typeface="楷体" pitchFamily="49" charset="-122"/>
                <a:ea typeface="楷体" pitchFamily="49" charset="-122"/>
              </a:rPr>
              <a:t>(4) </a:t>
            </a:r>
            <a:r>
              <a:rPr lang="zh-CN" altLang="en-US" sz="2300" dirty="0" smtClean="0">
                <a:solidFill>
                  <a:srgbClr val="C00000"/>
                </a:solidFill>
                <a:latin typeface="方正姚体" pitchFamily="2" charset="-122"/>
                <a:ea typeface="方正姚体" pitchFamily="2" charset="-122"/>
              </a:rPr>
              <a:t>类别学习 </a:t>
            </a:r>
            <a:r>
              <a:rPr lang="zh-CN" altLang="en-US" sz="2400" dirty="0" smtClean="0">
                <a:solidFill>
                  <a:srgbClr val="002060"/>
                </a:solidFill>
                <a:latin typeface="楷体" pitchFamily="49" charset="-122"/>
                <a:ea typeface="楷体" pitchFamily="49" charset="-122"/>
              </a:rPr>
              <a:t>即学习的目标和结果为对象类，或者说是为了获得类别的一种学习。典型的类别学习有无监督学习。</a:t>
            </a:r>
          </a:p>
          <a:p>
            <a:pPr>
              <a:lnSpc>
                <a:spcPct val="150000"/>
              </a:lnSpc>
              <a:spcBef>
                <a:spcPts val="600"/>
              </a:spcBef>
              <a:buNone/>
            </a:pPr>
            <a:r>
              <a:rPr lang="en-US" sz="2400" dirty="0" smtClean="0">
                <a:solidFill>
                  <a:srgbClr val="002060"/>
                </a:solidFill>
                <a:latin typeface="楷体" pitchFamily="49" charset="-122"/>
                <a:ea typeface="楷体" pitchFamily="49" charset="-122"/>
              </a:rPr>
              <a:t>  (5</a:t>
            </a:r>
            <a:r>
              <a:rPr lang="en-US" sz="2300" dirty="0" smtClean="0">
                <a:solidFill>
                  <a:srgbClr val="002060"/>
                </a:solidFill>
                <a:latin typeface="黑体" pitchFamily="49" charset="-122"/>
                <a:ea typeface="黑体" pitchFamily="49" charset="-122"/>
              </a:rPr>
              <a:t>) </a:t>
            </a:r>
            <a:r>
              <a:rPr lang="zh-CN" altLang="en-US" sz="2300" dirty="0" smtClean="0">
                <a:solidFill>
                  <a:srgbClr val="C00000"/>
                </a:solidFill>
                <a:latin typeface="方正姚体" pitchFamily="2" charset="-122"/>
                <a:ea typeface="方正姚体" pitchFamily="2" charset="-122"/>
              </a:rPr>
              <a:t>贝叶斯网络学习 </a:t>
            </a:r>
            <a:r>
              <a:rPr lang="zh-CN" altLang="en-US" sz="2400" dirty="0" smtClean="0">
                <a:solidFill>
                  <a:srgbClr val="002060"/>
                </a:solidFill>
                <a:latin typeface="楷体" pitchFamily="49" charset="-122"/>
                <a:ea typeface="楷体" pitchFamily="49" charset="-122"/>
              </a:rPr>
              <a:t>即学习的目标和结果是贝叶斯网络，或者说是为了获得贝叶斯网络的一种学习。其又可分为结构学习和参数学习。</a:t>
            </a:r>
            <a:endParaRPr lang="en-US" altLang="zh-CN" sz="2400" dirty="0" smtClean="0">
              <a:solidFill>
                <a:srgbClr val="002060"/>
              </a:solidFill>
              <a:latin typeface="楷体" pitchFamily="49" charset="-122"/>
              <a:ea typeface="楷体" pitchFamily="49" charset="-122"/>
            </a:endParaRPr>
          </a:p>
          <a:p>
            <a:pPr>
              <a:buNone/>
            </a:pPr>
            <a:r>
              <a:rPr lang="en-US" altLang="zh-CN" sz="2400" dirty="0" smtClean="0">
                <a:solidFill>
                  <a:srgbClr val="002060"/>
                </a:solidFill>
                <a:latin typeface="Times New Roman" pitchFamily="18" charset="0"/>
                <a:cs typeface="Times New Roman" pitchFamily="18" charset="0"/>
                <a:sym typeface="Symbol"/>
              </a:rPr>
              <a:t>   </a:t>
            </a:r>
            <a:r>
              <a:rPr lang="zh-CN" altLang="en-US" sz="2300" dirty="0" smtClean="0">
                <a:solidFill>
                  <a:srgbClr val="002060"/>
                </a:solidFill>
                <a:latin typeface="方正姚体" pitchFamily="2" charset="-122"/>
                <a:ea typeface="方正姚体" pitchFamily="2" charset="-122"/>
                <a:cs typeface="Times New Roman" pitchFamily="18" charset="0"/>
                <a:sym typeface="Symbol"/>
              </a:rPr>
              <a:t>其他提法</a:t>
            </a:r>
            <a:r>
              <a:rPr lang="zh-CN" altLang="en-US" sz="2400" dirty="0" smtClean="0">
                <a:solidFill>
                  <a:srgbClr val="002060"/>
                </a:solidFill>
                <a:latin typeface="Times New Roman" pitchFamily="18" charset="0"/>
                <a:cs typeface="Times New Roman" pitchFamily="18" charset="0"/>
                <a:sym typeface="Symbol"/>
              </a:rPr>
              <a:t>：</a:t>
            </a:r>
            <a:endParaRPr lang="en-US" altLang="zh-CN" sz="2400" dirty="0" smtClean="0">
              <a:solidFill>
                <a:srgbClr val="002060"/>
              </a:solidFill>
              <a:latin typeface="Times New Roman" pitchFamily="18" charset="0"/>
              <a:cs typeface="Times New Roman" pitchFamily="18" charset="0"/>
              <a:sym typeface="Symbol"/>
            </a:endParaRPr>
          </a:p>
          <a:p>
            <a:pPr algn="just">
              <a:lnSpc>
                <a:spcPts val="3200"/>
              </a:lnSpc>
              <a:buNone/>
            </a:pPr>
            <a:r>
              <a:rPr lang="en-US" altLang="zh-CN" sz="2400" dirty="0" smtClean="0">
                <a:solidFill>
                  <a:srgbClr val="002060"/>
                </a:solidFill>
                <a:latin typeface="Times New Roman" pitchFamily="18" charset="0"/>
                <a:cs typeface="Times New Roman" pitchFamily="18" charset="0"/>
                <a:sym typeface="Symbol"/>
              </a:rPr>
              <a:t>     </a:t>
            </a:r>
            <a:r>
              <a:rPr lang="zh-CN" altLang="en-US" sz="2400" dirty="0" smtClean="0">
                <a:solidFill>
                  <a:srgbClr val="002060"/>
                </a:solidFill>
                <a:latin typeface="楷体" pitchFamily="49" charset="-122"/>
                <a:ea typeface="楷体" pitchFamily="49" charset="-122"/>
              </a:rPr>
              <a:t>深度学习、迁移学习、半监督学习、集成学习、对偶学习、稀疏学习、懒惰学习、概率学习、</a:t>
            </a:r>
            <a:r>
              <a:rPr lang="en-US" sz="2400" dirty="0" smtClean="0">
                <a:solidFill>
                  <a:srgbClr val="002060"/>
                </a:solidFill>
                <a:latin typeface="楷体" pitchFamily="49" charset="-122"/>
                <a:ea typeface="楷体" pitchFamily="49" charset="-122"/>
              </a:rPr>
              <a:t>PAC</a:t>
            </a:r>
            <a:r>
              <a:rPr lang="zh-CN" altLang="en-US" sz="2400" dirty="0" smtClean="0">
                <a:solidFill>
                  <a:srgbClr val="002060"/>
                </a:solidFill>
                <a:latin typeface="楷体" pitchFamily="49" charset="-122"/>
                <a:ea typeface="楷体" pitchFamily="49" charset="-122"/>
              </a:rPr>
              <a:t>（</a:t>
            </a:r>
            <a:r>
              <a:rPr lang="en-US" sz="2400" dirty="0" smtClean="0">
                <a:solidFill>
                  <a:srgbClr val="002060"/>
                </a:solidFill>
                <a:latin typeface="楷体" pitchFamily="49" charset="-122"/>
                <a:ea typeface="楷体" pitchFamily="49" charset="-122"/>
              </a:rPr>
              <a:t>Probably Approximately Correct</a:t>
            </a:r>
            <a:r>
              <a:rPr lang="zh-CN" altLang="en-US" sz="2400" dirty="0" smtClean="0">
                <a:solidFill>
                  <a:srgbClr val="002060"/>
                </a:solidFill>
                <a:latin typeface="楷体" pitchFamily="49" charset="-122"/>
                <a:ea typeface="楷体" pitchFamily="49" charset="-122"/>
              </a:rPr>
              <a:t>）学习、在线学习、分布式学习、</a:t>
            </a:r>
            <a:r>
              <a:rPr lang="en-US" altLang="zh-CN" sz="2400" dirty="0" smtClean="0">
                <a:solidFill>
                  <a:srgbClr val="002060"/>
                </a:solidFill>
                <a:latin typeface="楷体" pitchFamily="49" charset="-122"/>
                <a:ea typeface="楷体" pitchFamily="49" charset="-122"/>
              </a:rPr>
              <a:t>...</a:t>
            </a:r>
            <a:endParaRPr lang="zh-CN" altLang="en-US" sz="2400" dirty="0" smtClean="0">
              <a:solidFill>
                <a:srgbClr val="002060"/>
              </a:solidFill>
              <a:latin typeface="楷体" pitchFamily="49" charset="-122"/>
              <a:ea typeface="楷体" pitchFamily="49" charset="-122"/>
              <a:cs typeface="Times New Roman" pitchFamily="18" charset="0"/>
            </a:endParaRPr>
          </a:p>
          <a:p>
            <a:pPr>
              <a:lnSpc>
                <a:spcPct val="150000"/>
              </a:lnSpc>
              <a:spcBef>
                <a:spcPts val="1200"/>
              </a:spcBef>
              <a:buNone/>
            </a:pPr>
            <a:endParaRPr lang="zh-CN" altLang="en-US" sz="2400" dirty="0" smtClean="0">
              <a:solidFill>
                <a:srgbClr val="0070C0"/>
              </a:solidFill>
              <a:latin typeface="楷体" pitchFamily="49" charset="-122"/>
              <a:ea typeface="楷体" pitchFamily="49" charset="-122"/>
            </a:endParaRPr>
          </a:p>
          <a:p>
            <a:pPr>
              <a:spcBef>
                <a:spcPts val="1200"/>
              </a:spcBef>
              <a:buNone/>
            </a:pPr>
            <a:endParaRPr lang="zh-CN" altLang="en-US" sz="2800" dirty="0">
              <a:latin typeface="仿宋_GB2312" charset="-122"/>
              <a:ea typeface="仿宋_GB2312" charset="-122"/>
            </a:endParaRPr>
          </a:p>
        </p:txBody>
      </p:sp>
      <p:sp>
        <p:nvSpPr>
          <p:cNvPr id="3" name="动作按钮: 后退或前一项 2">
            <a:hlinkClick r:id="rId2" action="ppaction://hlinksldjump" highlightClick="1"/>
          </p:cNvPr>
          <p:cNvSpPr/>
          <p:nvPr/>
        </p:nvSpPr>
        <p:spPr>
          <a:xfrm>
            <a:off x="7929586" y="6286520"/>
            <a:ext cx="720000" cy="14400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7" dur="500"/>
                                        <p:tgtEl>
                                          <p:spTgt spid="22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2" dur="500"/>
                                        <p:tgtEl>
                                          <p:spTgt spid="2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531">
                                            <p:txEl>
                                              <p:pRg st="3" end="3"/>
                                            </p:txEl>
                                          </p:spTgt>
                                        </p:tgtEl>
                                        <p:attrNameLst>
                                          <p:attrName>style.visibility</p:attrName>
                                        </p:attrNameLst>
                                      </p:cBhvr>
                                      <p:to>
                                        <p:strVal val="visible"/>
                                      </p:to>
                                    </p:set>
                                    <p:anim calcmode="lin" valueType="num">
                                      <p:cBhvr additive="base">
                                        <p:cTn id="17" dur="500" fill="hold"/>
                                        <p:tgtEl>
                                          <p:spTgt spid="2253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531">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531">
                                            <p:txEl>
                                              <p:pRg st="4" end="4"/>
                                            </p:txEl>
                                          </p:spTgt>
                                        </p:tgtEl>
                                        <p:attrNameLst>
                                          <p:attrName>style.visibility</p:attrName>
                                        </p:attrNameLst>
                                      </p:cBhvr>
                                      <p:to>
                                        <p:strVal val="visible"/>
                                      </p:to>
                                    </p:set>
                                    <p:anim calcmode="lin" valueType="num">
                                      <p:cBhvr additive="base">
                                        <p:cTn id="21" dur="500" fill="hold"/>
                                        <p:tgtEl>
                                          <p:spTgt spid="2253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25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53453" y="1988274"/>
            <a:ext cx="2492309" cy="3465426"/>
          </a:xfrm>
          <a:prstGeom prst="roundRect">
            <a:avLst>
              <a:gd name="adj" fmla="val 9570"/>
            </a:avLst>
          </a:prstGeom>
          <a:solidFill>
            <a:schemeClr val="accent1">
              <a:alpha val="100000"/>
            </a:schemeClr>
          </a:solidFill>
        </p:spPr>
      </p:sp>
      <p:sp>
        <p:nvSpPr>
          <p:cNvPr id="3" name="AutoShape 3"/>
          <p:cNvSpPr/>
          <p:nvPr/>
        </p:nvSpPr>
        <p:spPr>
          <a:xfrm>
            <a:off x="3293608" y="1988274"/>
            <a:ext cx="2582112" cy="3465426"/>
          </a:xfrm>
          <a:prstGeom prst="roundRect">
            <a:avLst>
              <a:gd name="adj" fmla="val 10537"/>
            </a:avLst>
          </a:prstGeom>
          <a:solidFill>
            <a:schemeClr val="accent2">
              <a:alpha val="100000"/>
            </a:schemeClr>
          </a:solidFill>
        </p:spPr>
      </p:sp>
      <p:sp>
        <p:nvSpPr>
          <p:cNvPr id="4" name="AutoShape 4"/>
          <p:cNvSpPr/>
          <p:nvPr/>
        </p:nvSpPr>
        <p:spPr>
          <a:xfrm>
            <a:off x="6125365" y="1988274"/>
            <a:ext cx="2483912" cy="3465426"/>
          </a:xfrm>
          <a:prstGeom prst="roundRect">
            <a:avLst>
              <a:gd name="adj" fmla="val 9247"/>
            </a:avLst>
          </a:prstGeom>
          <a:solidFill>
            <a:schemeClr val="accent1">
              <a:alpha val="100000"/>
            </a:schemeClr>
          </a:solidFill>
        </p:spPr>
      </p:sp>
      <p:sp>
        <p:nvSpPr>
          <p:cNvPr id="5" name="TextBox 5"/>
          <p:cNvSpPr txBox="1"/>
          <p:nvPr/>
        </p:nvSpPr>
        <p:spPr>
          <a:xfrm>
            <a:off x="3146017" y="4037542"/>
            <a:ext cx="2631503" cy="1416158"/>
          </a:xfrm>
          <a:prstGeom prst="rect">
            <a:avLst/>
          </a:prstGeom>
        </p:spPr>
        <p:txBody>
          <a:bodyPr vert="horz" wrap="square" lIns="85725" tIns="42863" rIns="85725" bIns="42863" rtlCol="0" anchor="t" anchorCtr="0">
            <a:spAutoFit/>
          </a:bodyPr>
          <a:lstStyle/>
          <a:p>
            <a:pP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它通过训练模型来识别数据中的模式，并使用这些模式对新数据进行预测或分类</a:t>
            </a:r>
            <a:r>
              <a:rPr lang="en-US" dirty="0">
                <a:solidFill>
                  <a:srgbClr val="002060"/>
                </a:solidFill>
                <a:latin typeface="Microsoft Yahei"/>
                <a:ea typeface="Microsoft Yahei"/>
                <a:cs typeface="Microsoft Yahei"/>
              </a:rPr>
              <a:t>。</a:t>
            </a:r>
          </a:p>
        </p:txBody>
      </p:sp>
      <p:sp>
        <p:nvSpPr>
          <p:cNvPr id="6" name="TextBox 6"/>
          <p:cNvSpPr txBox="1"/>
          <p:nvPr/>
        </p:nvSpPr>
        <p:spPr>
          <a:xfrm>
            <a:off x="6133761" y="4037542"/>
            <a:ext cx="2475516" cy="1416158"/>
          </a:xfrm>
          <a:prstGeom prst="rect">
            <a:avLst/>
          </a:prstGeom>
        </p:spPr>
        <p:txBody>
          <a:bodyPr vert="horz" wrap="square" lIns="85725" tIns="42863" rIns="85725" bIns="42863" rtlCol="0" anchor="t" anchorCtr="0">
            <a:spAutoFit/>
          </a:bodyPr>
          <a:lstStyle/>
          <a:p>
            <a:pP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机器学习是人工智能的一个分支，旨在让计算机具有类似于人类的学习能力</a:t>
            </a:r>
            <a:r>
              <a:rPr lang="en-US" dirty="0">
                <a:solidFill>
                  <a:srgbClr val="002060"/>
                </a:solidFill>
                <a:latin typeface="Microsoft Yahei"/>
                <a:ea typeface="Microsoft Yahei"/>
                <a:cs typeface="Microsoft Yahei"/>
              </a:rPr>
              <a:t>。</a:t>
            </a:r>
          </a:p>
        </p:txBody>
      </p:sp>
      <p:pic>
        <p:nvPicPr>
          <p:cNvPr id="7" name="Picture 7"/>
          <p:cNvPicPr>
            <a:picLocks noChangeAspect="1"/>
          </p:cNvPicPr>
          <p:nvPr/>
        </p:nvPicPr>
        <p:blipFill>
          <a:blip r:embed="rId3"/>
          <a:srcRect l="6032" r="6032"/>
          <a:stretch>
            <a:fillRect/>
          </a:stretch>
        </p:blipFill>
        <p:spPr>
          <a:xfrm>
            <a:off x="691469" y="2186200"/>
            <a:ext cx="2004649" cy="1652995"/>
          </a:xfrm>
          <a:prstGeom prst="roundRect">
            <a:avLst/>
          </a:prstGeom>
        </p:spPr>
      </p:pic>
      <p:pic>
        <p:nvPicPr>
          <p:cNvPr id="8" name="Picture 8"/>
          <p:cNvPicPr>
            <a:picLocks noChangeAspect="1"/>
          </p:cNvPicPr>
          <p:nvPr/>
        </p:nvPicPr>
        <p:blipFill>
          <a:blip r:embed="rId4"/>
          <a:srcRect l="15892" r="15892"/>
          <a:stretch>
            <a:fillRect/>
          </a:stretch>
        </p:blipFill>
        <p:spPr>
          <a:xfrm>
            <a:off x="3533241" y="2186200"/>
            <a:ext cx="2004649" cy="1652995"/>
          </a:xfrm>
          <a:prstGeom prst="roundRect">
            <a:avLst/>
          </a:prstGeom>
        </p:spPr>
      </p:pic>
      <p:pic>
        <p:nvPicPr>
          <p:cNvPr id="9" name="Picture 9"/>
          <p:cNvPicPr>
            <a:picLocks noChangeAspect="1"/>
          </p:cNvPicPr>
          <p:nvPr/>
        </p:nvPicPr>
        <p:blipFill>
          <a:blip r:embed="rId5"/>
          <a:srcRect l="9615" r="9615"/>
          <a:stretch>
            <a:fillRect/>
          </a:stretch>
        </p:blipFill>
        <p:spPr>
          <a:xfrm>
            <a:off x="6364996" y="2186200"/>
            <a:ext cx="2004649" cy="1652995"/>
          </a:xfrm>
          <a:prstGeom prst="roundRect">
            <a:avLst/>
          </a:prstGeom>
        </p:spPr>
      </p:pic>
      <p:sp>
        <p:nvSpPr>
          <p:cNvPr id="10" name="TextBox 10"/>
          <p:cNvSpPr txBox="1"/>
          <p:nvPr/>
        </p:nvSpPr>
        <p:spPr>
          <a:xfrm>
            <a:off x="453454" y="4037542"/>
            <a:ext cx="2492309" cy="1083759"/>
          </a:xfrm>
          <a:prstGeom prst="rect">
            <a:avLst/>
          </a:prstGeom>
        </p:spPr>
        <p:txBody>
          <a:bodyPr vert="horz" wrap="square" lIns="85725" tIns="42863" rIns="85725" bIns="42863" rtlCol="0" anchor="t" anchorCtr="0">
            <a:spAutoFit/>
          </a:bodyPr>
          <a:lstStyle/>
          <a:p>
            <a:pP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机器学习是一种从数据中自动提取知识、学习规律和模式的方法</a:t>
            </a:r>
            <a:r>
              <a:rPr lang="en-US" sz="1125" dirty="0">
                <a:solidFill>
                  <a:srgbClr val="FFFFFF">
                    <a:alpha val="100000"/>
                  </a:srgbClr>
                </a:solidFill>
                <a:latin typeface="Microsoft Yahei"/>
                <a:ea typeface="Microsoft Yahei"/>
                <a:cs typeface="Microsoft Yahei"/>
              </a:rPr>
              <a:t>。</a:t>
            </a:r>
          </a:p>
        </p:txBody>
      </p:sp>
      <p:grpSp>
        <p:nvGrpSpPr>
          <p:cNvPr id="11" name="Group 11"/>
          <p:cNvGrpSpPr/>
          <p:nvPr/>
        </p:nvGrpSpPr>
        <p:grpSpPr>
          <a:xfrm>
            <a:off x="341223" y="927659"/>
            <a:ext cx="7980847" cy="672300"/>
            <a:chOff x="454963" y="93878"/>
            <a:chExt cx="10641129" cy="896400"/>
          </a:xfrm>
        </p:grpSpPr>
        <p:sp>
          <p:nvSpPr>
            <p:cNvPr id="12" name="AutoShape 12"/>
            <p:cNvSpPr/>
            <p:nvPr/>
          </p:nvSpPr>
          <p:spPr>
            <a:xfrm>
              <a:off x="454963" y="331168"/>
              <a:ext cx="84147" cy="84147"/>
            </a:xfrm>
            <a:prstGeom prst="ellipse">
              <a:avLst/>
            </a:prstGeom>
            <a:solidFill>
              <a:schemeClr val="accent1">
                <a:alpha val="100000"/>
              </a:schemeClr>
            </a:solidFill>
          </p:spPr>
        </p:sp>
        <p:sp>
          <p:nvSpPr>
            <p:cNvPr id="13" name="AutoShape 13"/>
            <p:cNvSpPr/>
            <p:nvPr/>
          </p:nvSpPr>
          <p:spPr>
            <a:xfrm>
              <a:off x="575049" y="337743"/>
              <a:ext cx="78137" cy="78137"/>
            </a:xfrm>
            <a:prstGeom prst="ellipse">
              <a:avLst/>
            </a:prstGeom>
            <a:solidFill>
              <a:schemeClr val="accent1">
                <a:alpha val="80000"/>
              </a:schemeClr>
            </a:solidFill>
          </p:spPr>
        </p:sp>
        <p:sp>
          <p:nvSpPr>
            <p:cNvPr id="14" name="AutoShape 14"/>
            <p:cNvSpPr/>
            <p:nvPr/>
          </p:nvSpPr>
          <p:spPr>
            <a:xfrm>
              <a:off x="689125" y="339460"/>
              <a:ext cx="74704" cy="74704"/>
            </a:xfrm>
            <a:prstGeom prst="ellipse">
              <a:avLst/>
            </a:prstGeom>
            <a:solidFill>
              <a:schemeClr val="accent1">
                <a:alpha val="60000"/>
              </a:schemeClr>
            </a:solidFill>
          </p:spPr>
        </p:sp>
        <p:sp>
          <p:nvSpPr>
            <p:cNvPr id="15" name="AutoShape 15"/>
            <p:cNvSpPr/>
            <p:nvPr/>
          </p:nvSpPr>
          <p:spPr>
            <a:xfrm>
              <a:off x="799768" y="348430"/>
              <a:ext cx="69238" cy="69238"/>
            </a:xfrm>
            <a:prstGeom prst="ellipse">
              <a:avLst/>
            </a:prstGeom>
            <a:solidFill>
              <a:schemeClr val="accent1">
                <a:alpha val="40000"/>
              </a:schemeClr>
            </a:solidFill>
          </p:spPr>
        </p:sp>
        <p:sp>
          <p:nvSpPr>
            <p:cNvPr id="16" name="AutoShape 16"/>
            <p:cNvSpPr/>
            <p:nvPr/>
          </p:nvSpPr>
          <p:spPr>
            <a:xfrm>
              <a:off x="904945" y="344297"/>
              <a:ext cx="65594" cy="65594"/>
            </a:xfrm>
            <a:prstGeom prst="ellipse">
              <a:avLst/>
            </a:prstGeom>
            <a:solidFill>
              <a:schemeClr val="accent1">
                <a:alpha val="20000"/>
              </a:schemeClr>
            </a:solidFill>
          </p:spPr>
        </p:sp>
        <p:sp>
          <p:nvSpPr>
            <p:cNvPr id="17" name="AutoShape 17"/>
            <p:cNvSpPr/>
            <p:nvPr/>
          </p:nvSpPr>
          <p:spPr>
            <a:xfrm>
              <a:off x="454963" y="448942"/>
              <a:ext cx="84147" cy="84147"/>
            </a:xfrm>
            <a:prstGeom prst="ellipse">
              <a:avLst/>
            </a:prstGeom>
            <a:solidFill>
              <a:schemeClr val="accent1">
                <a:alpha val="100000"/>
              </a:schemeClr>
            </a:solidFill>
          </p:spPr>
        </p:sp>
        <p:sp>
          <p:nvSpPr>
            <p:cNvPr id="18" name="AutoShape 18"/>
            <p:cNvSpPr/>
            <p:nvPr/>
          </p:nvSpPr>
          <p:spPr>
            <a:xfrm>
              <a:off x="575049" y="455517"/>
              <a:ext cx="78137" cy="78137"/>
            </a:xfrm>
            <a:prstGeom prst="ellipse">
              <a:avLst/>
            </a:prstGeom>
            <a:solidFill>
              <a:schemeClr val="accent1">
                <a:alpha val="80000"/>
              </a:schemeClr>
            </a:solidFill>
          </p:spPr>
        </p:sp>
        <p:sp>
          <p:nvSpPr>
            <p:cNvPr id="19" name="AutoShape 19"/>
            <p:cNvSpPr/>
            <p:nvPr/>
          </p:nvSpPr>
          <p:spPr>
            <a:xfrm>
              <a:off x="689125" y="457233"/>
              <a:ext cx="74704" cy="74704"/>
            </a:xfrm>
            <a:prstGeom prst="ellipse">
              <a:avLst/>
            </a:prstGeom>
            <a:solidFill>
              <a:schemeClr val="accent1">
                <a:alpha val="60000"/>
              </a:schemeClr>
            </a:solidFill>
          </p:spPr>
        </p:sp>
        <p:sp>
          <p:nvSpPr>
            <p:cNvPr id="20" name="AutoShape 20"/>
            <p:cNvSpPr/>
            <p:nvPr/>
          </p:nvSpPr>
          <p:spPr>
            <a:xfrm>
              <a:off x="799768" y="466203"/>
              <a:ext cx="69238" cy="69238"/>
            </a:xfrm>
            <a:prstGeom prst="ellipse">
              <a:avLst/>
            </a:prstGeom>
            <a:solidFill>
              <a:schemeClr val="accent1">
                <a:alpha val="40000"/>
              </a:schemeClr>
            </a:solidFill>
          </p:spPr>
        </p:sp>
        <p:sp>
          <p:nvSpPr>
            <p:cNvPr id="21" name="AutoShape 21"/>
            <p:cNvSpPr/>
            <p:nvPr/>
          </p:nvSpPr>
          <p:spPr>
            <a:xfrm>
              <a:off x="904945" y="462070"/>
              <a:ext cx="65594" cy="65594"/>
            </a:xfrm>
            <a:prstGeom prst="ellipse">
              <a:avLst/>
            </a:prstGeom>
            <a:solidFill>
              <a:schemeClr val="accent1">
                <a:alpha val="20000"/>
              </a:schemeClr>
            </a:solidFill>
          </p:spPr>
        </p:sp>
        <p:sp>
          <p:nvSpPr>
            <p:cNvPr id="22" name="AutoShape 22"/>
            <p:cNvSpPr/>
            <p:nvPr/>
          </p:nvSpPr>
          <p:spPr>
            <a:xfrm>
              <a:off x="454963" y="566715"/>
              <a:ext cx="84147" cy="84147"/>
            </a:xfrm>
            <a:prstGeom prst="ellipse">
              <a:avLst/>
            </a:prstGeom>
            <a:solidFill>
              <a:schemeClr val="accent1">
                <a:alpha val="100000"/>
              </a:schemeClr>
            </a:solidFill>
          </p:spPr>
        </p:sp>
        <p:sp>
          <p:nvSpPr>
            <p:cNvPr id="23" name="AutoShape 23"/>
            <p:cNvSpPr/>
            <p:nvPr/>
          </p:nvSpPr>
          <p:spPr>
            <a:xfrm>
              <a:off x="575049" y="573291"/>
              <a:ext cx="78137" cy="78137"/>
            </a:xfrm>
            <a:prstGeom prst="ellipse">
              <a:avLst/>
            </a:prstGeom>
            <a:solidFill>
              <a:schemeClr val="accent1">
                <a:alpha val="80000"/>
              </a:schemeClr>
            </a:solidFill>
          </p:spPr>
        </p:sp>
        <p:sp>
          <p:nvSpPr>
            <p:cNvPr id="24" name="AutoShape 24"/>
            <p:cNvSpPr/>
            <p:nvPr/>
          </p:nvSpPr>
          <p:spPr>
            <a:xfrm>
              <a:off x="689125" y="575007"/>
              <a:ext cx="74704" cy="74704"/>
            </a:xfrm>
            <a:prstGeom prst="ellipse">
              <a:avLst/>
            </a:prstGeom>
            <a:solidFill>
              <a:schemeClr val="accent1">
                <a:alpha val="60000"/>
              </a:schemeClr>
            </a:solidFill>
          </p:spPr>
        </p:sp>
        <p:sp>
          <p:nvSpPr>
            <p:cNvPr id="25" name="AutoShape 25"/>
            <p:cNvSpPr/>
            <p:nvPr/>
          </p:nvSpPr>
          <p:spPr>
            <a:xfrm>
              <a:off x="799768" y="583977"/>
              <a:ext cx="69238" cy="69238"/>
            </a:xfrm>
            <a:prstGeom prst="ellipse">
              <a:avLst/>
            </a:prstGeom>
            <a:solidFill>
              <a:schemeClr val="accent1">
                <a:alpha val="40000"/>
              </a:schemeClr>
            </a:solidFill>
          </p:spPr>
        </p:sp>
        <p:sp>
          <p:nvSpPr>
            <p:cNvPr id="26" name="AutoShape 26"/>
            <p:cNvSpPr/>
            <p:nvPr/>
          </p:nvSpPr>
          <p:spPr>
            <a:xfrm>
              <a:off x="904945" y="579844"/>
              <a:ext cx="65594" cy="65594"/>
            </a:xfrm>
            <a:prstGeom prst="ellipse">
              <a:avLst/>
            </a:prstGeom>
            <a:solidFill>
              <a:schemeClr val="accent1">
                <a:alpha val="20000"/>
              </a:schemeClr>
            </a:solidFill>
          </p:spPr>
        </p:sp>
        <p:sp>
          <p:nvSpPr>
            <p:cNvPr id="27" name="AutoShape 27"/>
            <p:cNvSpPr/>
            <p:nvPr/>
          </p:nvSpPr>
          <p:spPr>
            <a:xfrm>
              <a:off x="454963" y="684489"/>
              <a:ext cx="84147" cy="84147"/>
            </a:xfrm>
            <a:prstGeom prst="ellipse">
              <a:avLst/>
            </a:prstGeom>
            <a:solidFill>
              <a:schemeClr val="accent1">
                <a:alpha val="100000"/>
              </a:schemeClr>
            </a:solidFill>
          </p:spPr>
        </p:sp>
        <p:sp>
          <p:nvSpPr>
            <p:cNvPr id="28" name="AutoShape 28"/>
            <p:cNvSpPr/>
            <p:nvPr/>
          </p:nvSpPr>
          <p:spPr>
            <a:xfrm>
              <a:off x="575049" y="691064"/>
              <a:ext cx="78137" cy="78137"/>
            </a:xfrm>
            <a:prstGeom prst="ellipse">
              <a:avLst/>
            </a:prstGeom>
            <a:solidFill>
              <a:schemeClr val="accent1">
                <a:alpha val="80000"/>
              </a:schemeClr>
            </a:solidFill>
          </p:spPr>
        </p:sp>
        <p:sp>
          <p:nvSpPr>
            <p:cNvPr id="29" name="AutoShape 29"/>
            <p:cNvSpPr/>
            <p:nvPr/>
          </p:nvSpPr>
          <p:spPr>
            <a:xfrm>
              <a:off x="689125" y="692781"/>
              <a:ext cx="74704" cy="74704"/>
            </a:xfrm>
            <a:prstGeom prst="ellipse">
              <a:avLst/>
            </a:prstGeom>
            <a:solidFill>
              <a:schemeClr val="accent1">
                <a:alpha val="60000"/>
              </a:schemeClr>
            </a:solidFill>
          </p:spPr>
        </p:sp>
        <p:sp>
          <p:nvSpPr>
            <p:cNvPr id="30" name="AutoShape 30"/>
            <p:cNvSpPr/>
            <p:nvPr/>
          </p:nvSpPr>
          <p:spPr>
            <a:xfrm>
              <a:off x="799768" y="701751"/>
              <a:ext cx="69238" cy="69238"/>
            </a:xfrm>
            <a:prstGeom prst="ellipse">
              <a:avLst/>
            </a:prstGeom>
            <a:solidFill>
              <a:schemeClr val="accent1">
                <a:alpha val="40000"/>
              </a:schemeClr>
            </a:solidFill>
          </p:spPr>
        </p:sp>
        <p:sp>
          <p:nvSpPr>
            <p:cNvPr id="31" name="AutoShape 31"/>
            <p:cNvSpPr/>
            <p:nvPr/>
          </p:nvSpPr>
          <p:spPr>
            <a:xfrm>
              <a:off x="904945" y="697618"/>
              <a:ext cx="65594" cy="65594"/>
            </a:xfrm>
            <a:prstGeom prst="ellipse">
              <a:avLst/>
            </a:prstGeom>
            <a:solidFill>
              <a:schemeClr val="accent1">
                <a:alpha val="20000"/>
              </a:schemeClr>
            </a:solidFill>
          </p:spPr>
        </p:sp>
        <p:sp>
          <p:nvSpPr>
            <p:cNvPr id="32" name="TextBox 32"/>
            <p:cNvSpPr txBox="1"/>
            <p:nvPr/>
          </p:nvSpPr>
          <p:spPr>
            <a:xfrm>
              <a:off x="1094842" y="93878"/>
              <a:ext cx="10001250" cy="896400"/>
            </a:xfrm>
            <a:prstGeom prst="rect">
              <a:avLst/>
            </a:prstGeom>
          </p:spPr>
          <p:txBody>
            <a:bodyPr vert="horz" wrap="square" lIns="92869" tIns="92869" rIns="42863" bIns="92869" rtlCol="0" anchor="t" anchorCtr="0">
              <a:spAutoFit/>
            </a:bodyPr>
            <a:lstStyle/>
            <a:p>
              <a:pPr defTabSz="685800" fontAlgn="auto">
                <a:lnSpc>
                  <a:spcPct val="140000"/>
                </a:lnSpc>
                <a:spcBef>
                  <a:spcPts val="0"/>
                </a:spcBef>
                <a:spcAft>
                  <a:spcPts val="0"/>
                </a:spcAft>
              </a:pPr>
              <a:r>
                <a:rPr lang="en-US" sz="2250" b="1">
                  <a:solidFill>
                    <a:srgbClr val="689E5F">
                      <a:alpha val="100000"/>
                    </a:srgbClr>
                  </a:solidFill>
                  <a:latin typeface="Microsoft Yahei"/>
                  <a:ea typeface="Microsoft Yahei"/>
                  <a:cs typeface="Microsoft Yahei"/>
                </a:rPr>
                <a:t>机器学习的定义</a:t>
              </a:r>
            </a:p>
          </p:txBody>
        </p:sp>
      </p:grpSp>
    </p:spTree>
    <p:extLst>
      <p:ext uri="{BB962C8B-B14F-4D97-AF65-F5344CB8AC3E}">
        <p14:creationId xmlns:p14="http://schemas.microsoft.com/office/powerpoint/2010/main" val="363422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3"/>
          <p:cNvSpPr>
            <a:spLocks noGrp="1" noRot="1" noChangeArrowheads="1"/>
          </p:cNvSpPr>
          <p:nvPr>
            <p:ph type="body" idx="4294967295"/>
          </p:nvPr>
        </p:nvSpPr>
        <p:spPr>
          <a:xfrm>
            <a:off x="457200" y="333374"/>
            <a:ext cx="8115328" cy="5953145"/>
          </a:xfrm>
        </p:spPr>
        <p:txBody>
          <a:bodyPr/>
          <a:lstStyle/>
          <a:p>
            <a:pPr>
              <a:buNone/>
            </a:pPr>
            <a:r>
              <a:rPr lang="en-US" altLang="zh-CN" dirty="0">
                <a:latin typeface="黑体" pitchFamily="49" charset="-122"/>
                <a:ea typeface="黑体" pitchFamily="49" charset="-122"/>
              </a:rPr>
              <a:t>     </a:t>
            </a:r>
            <a:r>
              <a:rPr lang="en-US" altLang="zh-CN" dirty="0" smtClean="0">
                <a:latin typeface="黑体" pitchFamily="49" charset="-122"/>
                <a:ea typeface="黑体" pitchFamily="49" charset="-122"/>
              </a:rPr>
              <a:t>   </a:t>
            </a:r>
            <a:r>
              <a:rPr lang="en-US" sz="2800" dirty="0" smtClean="0">
                <a:solidFill>
                  <a:srgbClr val="C00000"/>
                </a:solidFill>
                <a:latin typeface="黑体" pitchFamily="49" charset="-122"/>
                <a:ea typeface="黑体" pitchFamily="49" charset="-122"/>
              </a:rPr>
              <a:t>9.2 </a:t>
            </a:r>
            <a:r>
              <a:rPr lang="zh-CN" sz="2800" dirty="0">
                <a:solidFill>
                  <a:srgbClr val="C00000"/>
                </a:solidFill>
                <a:latin typeface="黑体" pitchFamily="49" charset="-122"/>
                <a:ea typeface="黑体" pitchFamily="49" charset="-122"/>
              </a:rPr>
              <a:t>几种典型的（符号）学习方法</a:t>
            </a:r>
          </a:p>
          <a:p>
            <a:pPr>
              <a:lnSpc>
                <a:spcPct val="150000"/>
              </a:lnSpc>
              <a:buFont typeface="Wingdings" pitchFamily="2" charset="2"/>
              <a:buNone/>
            </a:pPr>
            <a:r>
              <a:rPr lang="en-US" altLang="zh-CN" sz="2400" dirty="0" smtClean="0">
                <a:solidFill>
                  <a:srgbClr val="0070C0"/>
                </a:solidFill>
                <a:latin typeface="黑体" pitchFamily="49" charset="-122"/>
                <a:ea typeface="黑体" pitchFamily="49" charset="-122"/>
              </a:rPr>
              <a:t>   9.2.1 </a:t>
            </a:r>
            <a:r>
              <a:rPr lang="zh-CN" altLang="en-US" sz="2400" dirty="0">
                <a:solidFill>
                  <a:srgbClr val="0070C0"/>
                </a:solidFill>
                <a:latin typeface="黑体" pitchFamily="49" charset="-122"/>
                <a:ea typeface="黑体" pitchFamily="49" charset="-122"/>
              </a:rPr>
              <a:t>记忆学习</a:t>
            </a:r>
          </a:p>
          <a:p>
            <a:pPr>
              <a:lnSpc>
                <a:spcPct val="140000"/>
              </a:lnSpc>
              <a:spcBef>
                <a:spcPts val="0"/>
              </a:spcBef>
              <a:buNone/>
            </a:pPr>
            <a:r>
              <a:rPr lang="en-US" altLang="zh-CN" sz="2400" dirty="0" smtClean="0">
                <a:solidFill>
                  <a:srgbClr val="0070C0"/>
                </a:solidFill>
                <a:latin typeface="+mn-lt"/>
                <a:ea typeface="+mn-ea"/>
                <a:cs typeface="+mn-cs"/>
              </a:rPr>
              <a:t>            </a:t>
            </a:r>
            <a:r>
              <a:rPr lang="zh-CN" sz="2400" dirty="0" smtClean="0">
                <a:solidFill>
                  <a:srgbClr val="002060"/>
                </a:solidFill>
                <a:latin typeface="楷体" pitchFamily="49" charset="-122"/>
                <a:ea typeface="楷体" pitchFamily="49" charset="-122"/>
              </a:rPr>
              <a:t>记忆</a:t>
            </a:r>
            <a:r>
              <a:rPr lang="zh-CN" sz="2400" dirty="0">
                <a:solidFill>
                  <a:srgbClr val="002060"/>
                </a:solidFill>
                <a:latin typeface="楷体" pitchFamily="49" charset="-122"/>
                <a:ea typeface="楷体" pitchFamily="49" charset="-122"/>
              </a:rPr>
              <a:t>学习也称死记硬背学习或机械学习。这种学习方法不要求系统具有对复杂问题求解的能力，也就是没有推理技能，系统的学习方法就是直接记录问题有关的信息，然后检索并利用这些存储的信息来解决问题。</a:t>
            </a:r>
            <a:endParaRPr lang="en-US" altLang="zh-CN" sz="2400" dirty="0" smtClean="0">
              <a:solidFill>
                <a:srgbClr val="002060"/>
              </a:solidFill>
              <a:latin typeface="楷体" pitchFamily="49" charset="-122"/>
              <a:ea typeface="楷体" pitchFamily="49" charset="-122"/>
            </a:endParaRPr>
          </a:p>
          <a:p>
            <a:pPr>
              <a:lnSpc>
                <a:spcPct val="150000"/>
              </a:lnSpc>
              <a:spcBef>
                <a:spcPts val="0"/>
              </a:spcBef>
              <a:buFont typeface="Wingdings" pitchFamily="2" charset="2"/>
              <a:buNone/>
            </a:pPr>
            <a:r>
              <a:rPr lang="en-US" altLang="zh-CN" sz="2400" dirty="0">
                <a:solidFill>
                  <a:srgbClr val="002060"/>
                </a:solidFill>
                <a:latin typeface="楷体" pitchFamily="49" charset="-122"/>
                <a:ea typeface="楷体" pitchFamily="49" charset="-122"/>
              </a:rPr>
              <a:t> </a:t>
            </a:r>
            <a:r>
              <a:rPr lang="en-US" altLang="zh-CN" sz="2400" dirty="0" smtClean="0">
                <a:solidFill>
                  <a:srgbClr val="002060"/>
                </a:solidFill>
                <a:latin typeface="楷体" pitchFamily="49" charset="-122"/>
                <a:ea typeface="楷体" pitchFamily="49" charset="-122"/>
              </a:rPr>
              <a:t>      </a:t>
            </a:r>
            <a:r>
              <a:rPr lang="zh-CN" altLang="en-US" sz="2400" dirty="0" smtClean="0">
                <a:solidFill>
                  <a:srgbClr val="002060"/>
                </a:solidFill>
                <a:latin typeface="楷体" pitchFamily="49" charset="-122"/>
                <a:ea typeface="楷体" pitchFamily="49" charset="-122"/>
              </a:rPr>
              <a:t>记忆</a:t>
            </a:r>
            <a:r>
              <a:rPr lang="zh-CN" altLang="en-US" sz="2400" dirty="0">
                <a:solidFill>
                  <a:srgbClr val="002060"/>
                </a:solidFill>
                <a:latin typeface="楷体" pitchFamily="49" charset="-122"/>
                <a:ea typeface="楷体" pitchFamily="49" charset="-122"/>
              </a:rPr>
              <a:t>学习方法简单</a:t>
            </a:r>
            <a:r>
              <a:rPr lang="en-US" altLang="zh-CN" sz="2400" dirty="0">
                <a:solidFill>
                  <a:srgbClr val="002060"/>
                </a:solidFill>
                <a:latin typeface="楷体" pitchFamily="49" charset="-122"/>
                <a:ea typeface="楷体" pitchFamily="49" charset="-122"/>
              </a:rPr>
              <a:t>, </a:t>
            </a:r>
            <a:r>
              <a:rPr lang="zh-CN" altLang="en-US" sz="2400" dirty="0">
                <a:solidFill>
                  <a:srgbClr val="002060"/>
                </a:solidFill>
                <a:latin typeface="楷体" pitchFamily="49" charset="-122"/>
                <a:ea typeface="楷体" pitchFamily="49" charset="-122"/>
              </a:rPr>
              <a:t>但学习系统需要几种能力： </a:t>
            </a:r>
          </a:p>
          <a:p>
            <a:pPr>
              <a:lnSpc>
                <a:spcPct val="150000"/>
              </a:lnSpc>
              <a:spcBef>
                <a:spcPts val="0"/>
              </a:spcBef>
              <a:buFont typeface="Wingdings" pitchFamily="2" charset="2"/>
              <a:buNone/>
            </a:pPr>
            <a:r>
              <a:rPr lang="zh-CN" altLang="en-US" sz="2400" dirty="0">
                <a:solidFill>
                  <a:srgbClr val="002060"/>
                </a:solidFill>
                <a:latin typeface="方正姚体" pitchFamily="2" charset="-122"/>
                <a:ea typeface="方正姚体" pitchFamily="2" charset="-122"/>
              </a:rPr>
              <a:t>  </a:t>
            </a:r>
            <a:r>
              <a:rPr lang="zh-CN" altLang="en-US" sz="2400" dirty="0" smtClean="0">
                <a:solidFill>
                  <a:srgbClr val="002060"/>
                </a:solidFill>
                <a:latin typeface="方正姚体" pitchFamily="2" charset="-122"/>
                <a:ea typeface="方正姚体" pitchFamily="2" charset="-122"/>
              </a:rPr>
              <a:t>       </a:t>
            </a:r>
            <a:r>
              <a:rPr lang="en-US" altLang="zh-CN" sz="2400" dirty="0">
                <a:solidFill>
                  <a:srgbClr val="002060"/>
                </a:solidFill>
                <a:latin typeface="方正姚体" pitchFamily="2" charset="-122"/>
                <a:ea typeface="方正姚体" pitchFamily="2" charset="-122"/>
              </a:rPr>
              <a:t>(1) </a:t>
            </a:r>
            <a:r>
              <a:rPr lang="zh-CN" altLang="en-US" sz="2400" dirty="0">
                <a:solidFill>
                  <a:srgbClr val="002060"/>
                </a:solidFill>
                <a:latin typeface="方正姚体" pitchFamily="2" charset="-122"/>
                <a:ea typeface="方正姚体" pitchFamily="2" charset="-122"/>
              </a:rPr>
              <a:t>能实现有组织的存储信息。</a:t>
            </a:r>
          </a:p>
          <a:p>
            <a:pPr>
              <a:lnSpc>
                <a:spcPct val="150000"/>
              </a:lnSpc>
              <a:spcBef>
                <a:spcPts val="0"/>
              </a:spcBef>
              <a:buFont typeface="Wingdings" pitchFamily="2" charset="2"/>
              <a:buNone/>
            </a:pPr>
            <a:r>
              <a:rPr lang="zh-CN" altLang="en-US" sz="2400" dirty="0">
                <a:solidFill>
                  <a:srgbClr val="002060"/>
                </a:solidFill>
                <a:latin typeface="方正姚体" pitchFamily="2" charset="-122"/>
                <a:ea typeface="方正姚体" pitchFamily="2" charset="-122"/>
              </a:rPr>
              <a:t>   </a:t>
            </a:r>
            <a:r>
              <a:rPr lang="zh-CN" altLang="en-US" sz="2400" dirty="0" smtClean="0">
                <a:solidFill>
                  <a:srgbClr val="002060"/>
                </a:solidFill>
                <a:latin typeface="方正姚体" pitchFamily="2" charset="-122"/>
                <a:ea typeface="方正姚体" pitchFamily="2" charset="-122"/>
              </a:rPr>
              <a:t>      </a:t>
            </a:r>
            <a:r>
              <a:rPr lang="en-US" altLang="zh-CN" sz="2400" dirty="0">
                <a:solidFill>
                  <a:srgbClr val="002060"/>
                </a:solidFill>
                <a:latin typeface="方正姚体" pitchFamily="2" charset="-122"/>
                <a:ea typeface="方正姚体" pitchFamily="2" charset="-122"/>
              </a:rPr>
              <a:t>(2) </a:t>
            </a:r>
            <a:r>
              <a:rPr lang="zh-CN" altLang="en-US" sz="2400" dirty="0">
                <a:solidFill>
                  <a:srgbClr val="002060"/>
                </a:solidFill>
                <a:latin typeface="方正姚体" pitchFamily="2" charset="-122"/>
                <a:ea typeface="方正姚体" pitchFamily="2" charset="-122"/>
              </a:rPr>
              <a:t>能进行信息综合。</a:t>
            </a:r>
          </a:p>
          <a:p>
            <a:pPr>
              <a:lnSpc>
                <a:spcPct val="150000"/>
              </a:lnSpc>
              <a:spcBef>
                <a:spcPts val="0"/>
              </a:spcBef>
              <a:buFont typeface="Wingdings" pitchFamily="2" charset="2"/>
              <a:buNone/>
            </a:pPr>
            <a:r>
              <a:rPr lang="zh-CN" altLang="en-US" sz="2400" dirty="0">
                <a:solidFill>
                  <a:srgbClr val="002060"/>
                </a:solidFill>
                <a:latin typeface="方正姚体" pitchFamily="2" charset="-122"/>
                <a:ea typeface="方正姚体" pitchFamily="2" charset="-122"/>
              </a:rPr>
              <a:t>  </a:t>
            </a:r>
            <a:r>
              <a:rPr lang="zh-CN" altLang="en-US" sz="2400" dirty="0" smtClean="0">
                <a:solidFill>
                  <a:srgbClr val="002060"/>
                </a:solidFill>
                <a:latin typeface="方正姚体" pitchFamily="2" charset="-122"/>
                <a:ea typeface="方正姚体" pitchFamily="2" charset="-122"/>
              </a:rPr>
              <a:t>       </a:t>
            </a:r>
            <a:r>
              <a:rPr lang="en-US" altLang="zh-CN" sz="2400" dirty="0">
                <a:solidFill>
                  <a:srgbClr val="002060"/>
                </a:solidFill>
                <a:latin typeface="方正姚体" pitchFamily="2" charset="-122"/>
                <a:ea typeface="方正姚体" pitchFamily="2" charset="-122"/>
              </a:rPr>
              <a:t>(3) </a:t>
            </a:r>
            <a:r>
              <a:rPr lang="zh-CN" altLang="en-US" sz="2400" dirty="0">
                <a:solidFill>
                  <a:srgbClr val="002060"/>
                </a:solidFill>
                <a:latin typeface="方正姚体" pitchFamily="2" charset="-122"/>
                <a:ea typeface="方正姚体" pitchFamily="2" charset="-122"/>
              </a:rPr>
              <a:t>能控制检索</a:t>
            </a:r>
            <a:r>
              <a:rPr lang="zh-CN" altLang="en-US" sz="2400" dirty="0" smtClean="0">
                <a:solidFill>
                  <a:srgbClr val="002060"/>
                </a:solidFill>
                <a:latin typeface="方正姚体" pitchFamily="2" charset="-122"/>
                <a:ea typeface="方正姚体" pitchFamily="2" charset="-122"/>
              </a:rPr>
              <a:t>方向</a:t>
            </a:r>
            <a:endParaRPr lang="zh-CN" altLang="en-US" sz="2400" dirty="0">
              <a:solidFill>
                <a:srgbClr val="002060"/>
              </a:solidFill>
              <a:latin typeface="方正姚体" pitchFamily="2" charset="-122"/>
              <a:ea typeface="方正姚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box(in)">
                                      <p:cBhvr>
                                        <p:cTn id="7" dur="500"/>
                                        <p:tgtEl>
                                          <p:spTgt spid="22531">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box(in)">
                                      <p:cBhvr>
                                        <p:cTn id="10" dur="500"/>
                                        <p:tgtEl>
                                          <p:spTgt spid="2253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animEffect transition="in" filter="box(in)">
                                      <p:cBhvr>
                                        <p:cTn id="15" dur="500"/>
                                        <p:tgtEl>
                                          <p:spTgt spid="22531">
                                            <p:txEl>
                                              <p:pRg st="3" end="3"/>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22531">
                                            <p:txEl>
                                              <p:pRg st="4" end="4"/>
                                            </p:txEl>
                                          </p:spTgt>
                                        </p:tgtEl>
                                        <p:attrNameLst>
                                          <p:attrName>style.visibility</p:attrName>
                                        </p:attrNameLst>
                                      </p:cBhvr>
                                      <p:to>
                                        <p:strVal val="visible"/>
                                      </p:to>
                                    </p:set>
                                    <p:animEffect transition="in" filter="box(in)">
                                      <p:cBhvr>
                                        <p:cTn id="18" dur="500"/>
                                        <p:tgtEl>
                                          <p:spTgt spid="22531">
                                            <p:txEl>
                                              <p:pRg st="4" end="4"/>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22531">
                                            <p:txEl>
                                              <p:pRg st="5" end="5"/>
                                            </p:txEl>
                                          </p:spTgt>
                                        </p:tgtEl>
                                        <p:attrNameLst>
                                          <p:attrName>style.visibility</p:attrName>
                                        </p:attrNameLst>
                                      </p:cBhvr>
                                      <p:to>
                                        <p:strVal val="visible"/>
                                      </p:to>
                                    </p:set>
                                    <p:animEffect transition="in" filter="box(in)">
                                      <p:cBhvr>
                                        <p:cTn id="21" dur="500"/>
                                        <p:tgtEl>
                                          <p:spTgt spid="22531">
                                            <p:txEl>
                                              <p:pRg st="5" end="5"/>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22531">
                                            <p:txEl>
                                              <p:pRg st="6" end="6"/>
                                            </p:txEl>
                                          </p:spTgt>
                                        </p:tgtEl>
                                        <p:attrNameLst>
                                          <p:attrName>style.visibility</p:attrName>
                                        </p:attrNameLst>
                                      </p:cBhvr>
                                      <p:to>
                                        <p:strVal val="visible"/>
                                      </p:to>
                                    </p:set>
                                    <p:animEffect transition="in" filter="box(in)">
                                      <p:cBhvr>
                                        <p:cTn id="24" dur="500"/>
                                        <p:tgtEl>
                                          <p:spTgt spid="22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Rot="1" noChangeArrowheads="1"/>
          </p:cNvSpPr>
          <p:nvPr>
            <p:ph type="body" idx="4294967295"/>
          </p:nvPr>
        </p:nvSpPr>
        <p:spPr>
          <a:xfrm>
            <a:off x="457201" y="333375"/>
            <a:ext cx="8043889" cy="1871663"/>
          </a:xfrm>
        </p:spPr>
        <p:txBody>
          <a:bodyPr/>
          <a:lstStyle/>
          <a:p>
            <a:pPr>
              <a:buFont typeface="Wingdings" pitchFamily="2" charset="2"/>
              <a:buNone/>
            </a:pPr>
            <a:r>
              <a:rPr lang="en-US" altLang="zh-CN" sz="2800" dirty="0">
                <a:solidFill>
                  <a:srgbClr val="0070C0"/>
                </a:solidFill>
                <a:latin typeface="黑体" pitchFamily="49" charset="-122"/>
                <a:ea typeface="黑体" pitchFamily="49" charset="-122"/>
              </a:rPr>
              <a:t> </a:t>
            </a:r>
            <a:r>
              <a:rPr lang="en-US" altLang="zh-CN" sz="2800" dirty="0" smtClean="0">
                <a:solidFill>
                  <a:srgbClr val="0070C0"/>
                </a:solidFill>
                <a:latin typeface="黑体" pitchFamily="49" charset="-122"/>
                <a:ea typeface="黑体" pitchFamily="49" charset="-122"/>
              </a:rPr>
              <a:t> </a:t>
            </a:r>
            <a:r>
              <a:rPr lang="en-US" altLang="zh-CN" sz="2400" dirty="0" smtClean="0">
                <a:solidFill>
                  <a:srgbClr val="0070C0"/>
                </a:solidFill>
                <a:latin typeface="黑体" pitchFamily="49" charset="-122"/>
                <a:ea typeface="黑体" pitchFamily="49" charset="-122"/>
              </a:rPr>
              <a:t>9.2.2 </a:t>
            </a:r>
            <a:r>
              <a:rPr lang="zh-CN" altLang="en-US" sz="2400" dirty="0">
                <a:solidFill>
                  <a:srgbClr val="0070C0"/>
                </a:solidFill>
                <a:latin typeface="黑体" pitchFamily="49" charset="-122"/>
                <a:ea typeface="黑体" pitchFamily="49" charset="-122"/>
              </a:rPr>
              <a:t>示例学习</a:t>
            </a:r>
            <a:endParaRPr kumimoji="1" lang="zh-CN" altLang="en-US" sz="2400" dirty="0">
              <a:solidFill>
                <a:srgbClr val="0070C0"/>
              </a:solidFill>
            </a:endParaRPr>
          </a:p>
          <a:p>
            <a:pPr algn="just">
              <a:lnSpc>
                <a:spcPct val="120000"/>
              </a:lnSpc>
              <a:buFont typeface="Wingdings" pitchFamily="2" charset="2"/>
              <a:buNone/>
            </a:pPr>
            <a:r>
              <a:rPr lang="zh-CN" altLang="en-US" sz="2300" dirty="0">
                <a:solidFill>
                  <a:srgbClr val="002060"/>
                </a:solidFill>
                <a:latin typeface="仿宋_GB2312" pitchFamily="49" charset="-122"/>
                <a:ea typeface="仿宋_GB2312" pitchFamily="49" charset="-122"/>
              </a:rPr>
              <a:t>     </a:t>
            </a:r>
            <a:r>
              <a:rPr lang="zh-CN" altLang="en-US" sz="2300" dirty="0" smtClean="0">
                <a:solidFill>
                  <a:srgbClr val="002060"/>
                </a:solidFill>
                <a:latin typeface="仿宋_GB2312" pitchFamily="49" charset="-122"/>
                <a:ea typeface="仿宋_GB2312" pitchFamily="49" charset="-122"/>
              </a:rPr>
              <a:t> </a:t>
            </a:r>
            <a:r>
              <a:rPr lang="zh-CN" altLang="en-US" sz="2300" dirty="0" smtClean="0">
                <a:solidFill>
                  <a:srgbClr val="002060"/>
                </a:solidFill>
                <a:latin typeface="楷体" pitchFamily="49" charset="-122"/>
                <a:ea typeface="楷体" pitchFamily="49" charset="-122"/>
              </a:rPr>
              <a:t>示例</a:t>
            </a:r>
            <a:r>
              <a:rPr lang="zh-CN" altLang="en-US" sz="2300" dirty="0">
                <a:solidFill>
                  <a:srgbClr val="002060"/>
                </a:solidFill>
                <a:latin typeface="楷体" pitchFamily="49" charset="-122"/>
                <a:ea typeface="楷体" pitchFamily="49" charset="-122"/>
              </a:rPr>
              <a:t>学习也称实例学习</a:t>
            </a:r>
            <a:r>
              <a:rPr lang="en-US" altLang="zh-CN" sz="2300" dirty="0">
                <a:solidFill>
                  <a:srgbClr val="002060"/>
                </a:solidFill>
                <a:latin typeface="楷体" pitchFamily="49" charset="-122"/>
                <a:ea typeface="楷体" pitchFamily="49" charset="-122"/>
              </a:rPr>
              <a:t>, </a:t>
            </a:r>
            <a:r>
              <a:rPr lang="zh-CN" altLang="en-US" sz="2300" dirty="0">
                <a:solidFill>
                  <a:srgbClr val="002060"/>
                </a:solidFill>
                <a:latin typeface="楷体" pitchFamily="49" charset="-122"/>
                <a:ea typeface="楷体" pitchFamily="49" charset="-122"/>
              </a:rPr>
              <a:t>它是一种</a:t>
            </a:r>
            <a:r>
              <a:rPr lang="zh-CN" altLang="en-US" sz="2300" dirty="0">
                <a:solidFill>
                  <a:srgbClr val="FF0000"/>
                </a:solidFill>
                <a:latin typeface="楷体" pitchFamily="49" charset="-122"/>
                <a:ea typeface="楷体" pitchFamily="49" charset="-122"/>
              </a:rPr>
              <a:t>归纳学习</a:t>
            </a:r>
            <a:r>
              <a:rPr lang="zh-CN" altLang="en-US" sz="2300" dirty="0">
                <a:solidFill>
                  <a:srgbClr val="002060"/>
                </a:solidFill>
                <a:latin typeface="楷体" pitchFamily="49" charset="-122"/>
                <a:ea typeface="楷体" pitchFamily="49" charset="-122"/>
              </a:rPr>
              <a:t>。示例学习是从若干实例</a:t>
            </a:r>
            <a:r>
              <a:rPr lang="en-US" altLang="zh-CN" sz="2300" dirty="0">
                <a:solidFill>
                  <a:srgbClr val="002060"/>
                </a:solidFill>
                <a:latin typeface="楷体" pitchFamily="49" charset="-122"/>
                <a:ea typeface="楷体" pitchFamily="49" charset="-122"/>
              </a:rPr>
              <a:t>(</a:t>
            </a:r>
            <a:r>
              <a:rPr lang="zh-CN" altLang="en-US" sz="2300" dirty="0">
                <a:solidFill>
                  <a:srgbClr val="002060"/>
                </a:solidFill>
                <a:latin typeface="楷体" pitchFamily="49" charset="-122"/>
                <a:ea typeface="楷体" pitchFamily="49" charset="-122"/>
              </a:rPr>
              <a:t>包括正例和反例</a:t>
            </a:r>
            <a:r>
              <a:rPr lang="en-US" altLang="zh-CN" sz="2300" dirty="0">
                <a:solidFill>
                  <a:srgbClr val="002060"/>
                </a:solidFill>
                <a:latin typeface="楷体" pitchFamily="49" charset="-122"/>
                <a:ea typeface="楷体" pitchFamily="49" charset="-122"/>
              </a:rPr>
              <a:t>)</a:t>
            </a:r>
            <a:r>
              <a:rPr lang="zh-CN" altLang="en-US" sz="2300" dirty="0">
                <a:solidFill>
                  <a:srgbClr val="002060"/>
                </a:solidFill>
                <a:latin typeface="楷体" pitchFamily="49" charset="-122"/>
                <a:ea typeface="楷体" pitchFamily="49" charset="-122"/>
              </a:rPr>
              <a:t>中归纳出一般概念或规则的学习方法。 </a:t>
            </a:r>
          </a:p>
        </p:txBody>
      </p:sp>
      <p:sp>
        <p:nvSpPr>
          <p:cNvPr id="23557" name="Rectangle 5"/>
          <p:cNvSpPr>
            <a:spLocks noChangeArrowheads="1"/>
          </p:cNvSpPr>
          <p:nvPr/>
        </p:nvSpPr>
        <p:spPr bwMode="auto">
          <a:xfrm>
            <a:off x="1083984" y="5786454"/>
            <a:ext cx="3255962" cy="366713"/>
          </a:xfrm>
          <a:prstGeom prst="rect">
            <a:avLst/>
          </a:prstGeom>
          <a:noFill/>
          <a:ln w="9525">
            <a:noFill/>
            <a:miter lim="800000"/>
            <a:headEnd/>
            <a:tailEnd/>
          </a:ln>
          <a:effectLst/>
        </p:spPr>
        <p:txBody>
          <a:bodyPr wrap="none">
            <a:spAutoFit/>
          </a:bodyPr>
          <a:lstStyle/>
          <a:p>
            <a:r>
              <a:rPr kumimoji="1" lang="zh-CN" altLang="en-US" dirty="0">
                <a:solidFill>
                  <a:srgbClr val="0070C0"/>
                </a:solidFill>
                <a:latin typeface="Verdana" pitchFamily="34" charset="0"/>
              </a:rPr>
              <a:t>图 </a:t>
            </a:r>
            <a:r>
              <a:rPr kumimoji="1" lang="en-US" altLang="zh-CN" dirty="0" smtClean="0">
                <a:solidFill>
                  <a:srgbClr val="0070C0"/>
                </a:solidFill>
                <a:latin typeface="Verdana" pitchFamily="34" charset="0"/>
              </a:rPr>
              <a:t>9-4 </a:t>
            </a:r>
            <a:r>
              <a:rPr kumimoji="1" lang="zh-CN" altLang="en-US" dirty="0">
                <a:solidFill>
                  <a:srgbClr val="0070C0"/>
                </a:solidFill>
                <a:latin typeface="Verdana" pitchFamily="34" charset="0"/>
              </a:rPr>
              <a:t>第一个拱桥的语义网络</a:t>
            </a:r>
          </a:p>
        </p:txBody>
      </p:sp>
      <p:sp>
        <p:nvSpPr>
          <p:cNvPr id="23560" name="Rectangle 8"/>
          <p:cNvSpPr>
            <a:spLocks noChangeArrowheads="1"/>
          </p:cNvSpPr>
          <p:nvPr/>
        </p:nvSpPr>
        <p:spPr bwMode="auto">
          <a:xfrm>
            <a:off x="5082210" y="5769404"/>
            <a:ext cx="3255963" cy="366712"/>
          </a:xfrm>
          <a:prstGeom prst="rect">
            <a:avLst/>
          </a:prstGeom>
          <a:noFill/>
          <a:ln w="9525">
            <a:noFill/>
            <a:miter lim="800000"/>
            <a:headEnd/>
            <a:tailEnd/>
          </a:ln>
          <a:effectLst/>
        </p:spPr>
        <p:txBody>
          <a:bodyPr wrap="none">
            <a:spAutoFit/>
          </a:bodyPr>
          <a:lstStyle/>
          <a:p>
            <a:r>
              <a:rPr kumimoji="1" lang="zh-CN" altLang="en-US" dirty="0">
                <a:solidFill>
                  <a:srgbClr val="0070C0"/>
                </a:solidFill>
                <a:latin typeface="Verdana" pitchFamily="34" charset="0"/>
              </a:rPr>
              <a:t>图 </a:t>
            </a:r>
            <a:r>
              <a:rPr kumimoji="1" lang="en-US" altLang="zh-CN" dirty="0" smtClean="0">
                <a:solidFill>
                  <a:srgbClr val="0070C0"/>
                </a:solidFill>
                <a:latin typeface="Verdana" pitchFamily="34" charset="0"/>
              </a:rPr>
              <a:t>9-5 </a:t>
            </a:r>
            <a:r>
              <a:rPr kumimoji="1" lang="zh-CN" altLang="en-US" dirty="0">
                <a:solidFill>
                  <a:srgbClr val="0070C0"/>
                </a:solidFill>
                <a:latin typeface="Verdana" pitchFamily="34" charset="0"/>
              </a:rPr>
              <a:t>第二个拱桥的语义网络</a:t>
            </a:r>
          </a:p>
        </p:txBody>
      </p:sp>
      <p:pic>
        <p:nvPicPr>
          <p:cNvPr id="68609" name="Picture 1" descr="E:\人工智能导论\085054-01 人工智能导论(图)\tu\RG8-4.tif"/>
          <p:cNvPicPr>
            <a:picLocks noChangeAspect="1" noChangeArrowheads="1"/>
          </p:cNvPicPr>
          <p:nvPr/>
        </p:nvPicPr>
        <p:blipFill>
          <a:blip r:embed="rId2"/>
          <a:srcRect/>
          <a:stretch>
            <a:fillRect/>
          </a:stretch>
        </p:blipFill>
        <p:spPr bwMode="auto">
          <a:xfrm>
            <a:off x="1155422" y="2357430"/>
            <a:ext cx="3071834" cy="3143272"/>
          </a:xfrm>
          <a:prstGeom prst="rect">
            <a:avLst/>
          </a:prstGeom>
          <a:noFill/>
        </p:spPr>
      </p:pic>
      <p:pic>
        <p:nvPicPr>
          <p:cNvPr id="68610" name="Picture 2" descr="E:\人工智能导论\085054-01 人工智能导论(图)\tu\RG8-5.tif"/>
          <p:cNvPicPr>
            <a:picLocks noChangeAspect="1" noChangeArrowheads="1"/>
          </p:cNvPicPr>
          <p:nvPr/>
        </p:nvPicPr>
        <p:blipFill>
          <a:blip r:embed="rId3"/>
          <a:srcRect/>
          <a:stretch>
            <a:fillRect/>
          </a:stretch>
        </p:blipFill>
        <p:spPr bwMode="auto">
          <a:xfrm>
            <a:off x="5155950" y="2271244"/>
            <a:ext cx="3071834" cy="321471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ChangeArrowheads="1"/>
          </p:cNvSpPr>
          <p:nvPr/>
        </p:nvSpPr>
        <p:spPr bwMode="auto">
          <a:xfrm>
            <a:off x="714348" y="5072074"/>
            <a:ext cx="3713162" cy="366713"/>
          </a:xfrm>
          <a:prstGeom prst="rect">
            <a:avLst/>
          </a:prstGeom>
          <a:noFill/>
          <a:ln w="9525">
            <a:noFill/>
            <a:miter lim="800000"/>
            <a:headEnd/>
            <a:tailEnd/>
          </a:ln>
          <a:effectLst/>
        </p:spPr>
        <p:txBody>
          <a:bodyPr wrap="none">
            <a:spAutoFit/>
          </a:bodyPr>
          <a:lstStyle/>
          <a:p>
            <a:r>
              <a:rPr kumimoji="1" lang="zh-CN" altLang="en-US" dirty="0">
                <a:solidFill>
                  <a:srgbClr val="0070C0"/>
                </a:solidFill>
                <a:latin typeface="Verdana" pitchFamily="34" charset="0"/>
              </a:rPr>
              <a:t>图 </a:t>
            </a:r>
            <a:r>
              <a:rPr kumimoji="1" lang="en-US" altLang="zh-CN" dirty="0" smtClean="0">
                <a:solidFill>
                  <a:srgbClr val="0070C0"/>
                </a:solidFill>
                <a:latin typeface="Verdana" pitchFamily="34" charset="0"/>
              </a:rPr>
              <a:t>9-6 </a:t>
            </a:r>
            <a:r>
              <a:rPr kumimoji="1" lang="zh-CN" altLang="en-US" dirty="0">
                <a:solidFill>
                  <a:srgbClr val="0070C0"/>
                </a:solidFill>
                <a:latin typeface="Verdana" pitchFamily="34" charset="0"/>
              </a:rPr>
              <a:t>学习程序归纳出的语义网络</a:t>
            </a:r>
          </a:p>
        </p:txBody>
      </p:sp>
      <p:sp>
        <p:nvSpPr>
          <p:cNvPr id="24584" name="Rectangle 8"/>
          <p:cNvSpPr>
            <a:spLocks noChangeArrowheads="1"/>
          </p:cNvSpPr>
          <p:nvPr/>
        </p:nvSpPr>
        <p:spPr bwMode="auto">
          <a:xfrm>
            <a:off x="5000628" y="5042578"/>
            <a:ext cx="3137397" cy="369332"/>
          </a:xfrm>
          <a:prstGeom prst="rect">
            <a:avLst/>
          </a:prstGeom>
          <a:noFill/>
          <a:ln w="9525">
            <a:noFill/>
            <a:miter lim="800000"/>
            <a:headEnd/>
            <a:tailEnd/>
          </a:ln>
          <a:effectLst/>
        </p:spPr>
        <p:txBody>
          <a:bodyPr wrap="none">
            <a:spAutoFit/>
          </a:bodyPr>
          <a:lstStyle/>
          <a:p>
            <a:r>
              <a:rPr kumimoji="1" lang="zh-CN" altLang="en-US" dirty="0">
                <a:solidFill>
                  <a:srgbClr val="0070C0"/>
                </a:solidFill>
                <a:latin typeface="Verdana" pitchFamily="34" charset="0"/>
              </a:rPr>
              <a:t>图 </a:t>
            </a:r>
            <a:r>
              <a:rPr kumimoji="1" lang="en-US" altLang="zh-CN" dirty="0" smtClean="0">
                <a:solidFill>
                  <a:srgbClr val="0070C0"/>
                </a:solidFill>
                <a:latin typeface="Verdana" pitchFamily="34" charset="0"/>
              </a:rPr>
              <a:t>9-7 </a:t>
            </a:r>
            <a:r>
              <a:rPr kumimoji="1" lang="zh-CN" altLang="en-US" dirty="0">
                <a:solidFill>
                  <a:srgbClr val="0070C0"/>
                </a:solidFill>
                <a:latin typeface="Verdana" pitchFamily="34" charset="0"/>
              </a:rPr>
              <a:t>拱桥概念的语义网络 </a:t>
            </a:r>
          </a:p>
        </p:txBody>
      </p:sp>
      <p:pic>
        <p:nvPicPr>
          <p:cNvPr id="67585" name="Picture 1" descr="E:\人工智能导论\085054-01 人工智能导论(图)\tu\RG8-6.tif"/>
          <p:cNvPicPr>
            <a:picLocks noChangeAspect="1" noChangeArrowheads="1"/>
          </p:cNvPicPr>
          <p:nvPr/>
        </p:nvPicPr>
        <p:blipFill>
          <a:blip r:embed="rId2"/>
          <a:srcRect/>
          <a:stretch>
            <a:fillRect/>
          </a:stretch>
        </p:blipFill>
        <p:spPr bwMode="auto">
          <a:xfrm>
            <a:off x="1044344" y="1643050"/>
            <a:ext cx="2933703" cy="3071834"/>
          </a:xfrm>
          <a:prstGeom prst="rect">
            <a:avLst/>
          </a:prstGeom>
          <a:noFill/>
        </p:spPr>
      </p:pic>
      <p:pic>
        <p:nvPicPr>
          <p:cNvPr id="67586" name="Picture 2" descr="E:\人工智能导论\085054-01 人工智能导论(图)\tu\RG8-7.tif"/>
          <p:cNvPicPr>
            <a:picLocks noChangeAspect="1" noChangeArrowheads="1"/>
          </p:cNvPicPr>
          <p:nvPr/>
        </p:nvPicPr>
        <p:blipFill>
          <a:blip r:embed="rId3"/>
          <a:srcRect/>
          <a:stretch>
            <a:fillRect/>
          </a:stretch>
        </p:blipFill>
        <p:spPr bwMode="auto">
          <a:xfrm>
            <a:off x="4884946" y="1684992"/>
            <a:ext cx="3071834" cy="300990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585"/>
                                        </p:tgtEl>
                                        <p:attrNameLst>
                                          <p:attrName>style.visibility</p:attrName>
                                        </p:attrNameLst>
                                      </p:cBhvr>
                                      <p:to>
                                        <p:strVal val="visible"/>
                                      </p:to>
                                    </p:set>
                                    <p:anim calcmode="lin" valueType="num">
                                      <p:cBhvr additive="base">
                                        <p:cTn id="7" dur="500" fill="hold"/>
                                        <p:tgtEl>
                                          <p:spTgt spid="67585"/>
                                        </p:tgtEl>
                                        <p:attrNameLst>
                                          <p:attrName>ppt_x</p:attrName>
                                        </p:attrNameLst>
                                      </p:cBhvr>
                                      <p:tavLst>
                                        <p:tav tm="0">
                                          <p:val>
                                            <p:strVal val="#ppt_x"/>
                                          </p:val>
                                        </p:tav>
                                        <p:tav tm="100000">
                                          <p:val>
                                            <p:strVal val="#ppt_x"/>
                                          </p:val>
                                        </p:tav>
                                      </p:tavLst>
                                    </p:anim>
                                    <p:anim calcmode="lin" valueType="num">
                                      <p:cBhvr additive="base">
                                        <p:cTn id="8" dur="500" fill="hold"/>
                                        <p:tgtEl>
                                          <p:spTgt spid="675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581"/>
                                        </p:tgtEl>
                                        <p:attrNameLst>
                                          <p:attrName>style.visibility</p:attrName>
                                        </p:attrNameLst>
                                      </p:cBhvr>
                                      <p:to>
                                        <p:strVal val="visible"/>
                                      </p:to>
                                    </p:set>
                                    <p:anim calcmode="lin" valueType="num">
                                      <p:cBhvr additive="base">
                                        <p:cTn id="11" dur="500" fill="hold"/>
                                        <p:tgtEl>
                                          <p:spTgt spid="24581"/>
                                        </p:tgtEl>
                                        <p:attrNameLst>
                                          <p:attrName>ppt_x</p:attrName>
                                        </p:attrNameLst>
                                      </p:cBhvr>
                                      <p:tavLst>
                                        <p:tav tm="0">
                                          <p:val>
                                            <p:strVal val="#ppt_x"/>
                                          </p:val>
                                        </p:tav>
                                        <p:tav tm="100000">
                                          <p:val>
                                            <p:strVal val="#ppt_x"/>
                                          </p:val>
                                        </p:tav>
                                      </p:tavLst>
                                    </p:anim>
                                    <p:anim calcmode="lin" valueType="num">
                                      <p:cBhvr additive="base">
                                        <p:cTn id="12" dur="500" fill="hold"/>
                                        <p:tgtEl>
                                          <p:spTgt spid="2458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7586"/>
                                        </p:tgtEl>
                                        <p:attrNameLst>
                                          <p:attrName>style.visibility</p:attrName>
                                        </p:attrNameLst>
                                      </p:cBhvr>
                                      <p:to>
                                        <p:strVal val="visible"/>
                                      </p:to>
                                    </p:set>
                                    <p:anim calcmode="lin" valueType="num">
                                      <p:cBhvr additive="base">
                                        <p:cTn id="17" dur="500" fill="hold"/>
                                        <p:tgtEl>
                                          <p:spTgt spid="67586"/>
                                        </p:tgtEl>
                                        <p:attrNameLst>
                                          <p:attrName>ppt_x</p:attrName>
                                        </p:attrNameLst>
                                      </p:cBhvr>
                                      <p:tavLst>
                                        <p:tav tm="0">
                                          <p:val>
                                            <p:strVal val="#ppt_x"/>
                                          </p:val>
                                        </p:tav>
                                        <p:tav tm="100000">
                                          <p:val>
                                            <p:strVal val="#ppt_x"/>
                                          </p:val>
                                        </p:tav>
                                      </p:tavLst>
                                    </p:anim>
                                    <p:anim calcmode="lin" valueType="num">
                                      <p:cBhvr additive="base">
                                        <p:cTn id="18" dur="500" fill="hold"/>
                                        <p:tgtEl>
                                          <p:spTgt spid="6758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584"/>
                                        </p:tgtEl>
                                        <p:attrNameLst>
                                          <p:attrName>style.visibility</p:attrName>
                                        </p:attrNameLst>
                                      </p:cBhvr>
                                      <p:to>
                                        <p:strVal val="visible"/>
                                      </p:to>
                                    </p:set>
                                    <p:anim calcmode="lin" valueType="num">
                                      <p:cBhvr additive="base">
                                        <p:cTn id="21" dur="500" fill="hold"/>
                                        <p:tgtEl>
                                          <p:spTgt spid="24584"/>
                                        </p:tgtEl>
                                        <p:attrNameLst>
                                          <p:attrName>ppt_x</p:attrName>
                                        </p:attrNameLst>
                                      </p:cBhvr>
                                      <p:tavLst>
                                        <p:tav tm="0">
                                          <p:val>
                                            <p:strVal val="#ppt_x"/>
                                          </p:val>
                                        </p:tav>
                                        <p:tav tm="100000">
                                          <p:val>
                                            <p:strVal val="#ppt_x"/>
                                          </p:val>
                                        </p:tav>
                                      </p:tavLst>
                                    </p:anim>
                                    <p:anim calcmode="lin" valueType="num">
                                      <p:cBhvr additive="base">
                                        <p:cTn id="22" dur="500" fill="hold"/>
                                        <p:tgtEl>
                                          <p:spTgt spid="245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2458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Rot="1" noChangeArrowheads="1"/>
          </p:cNvSpPr>
          <p:nvPr>
            <p:ph type="body" idx="4294967295"/>
          </p:nvPr>
        </p:nvSpPr>
        <p:spPr>
          <a:xfrm>
            <a:off x="369604" y="449057"/>
            <a:ext cx="8391554" cy="5738831"/>
          </a:xfrm>
        </p:spPr>
        <p:txBody>
          <a:bodyPr/>
          <a:lstStyle/>
          <a:p>
            <a:pPr>
              <a:lnSpc>
                <a:spcPct val="150000"/>
              </a:lnSpc>
              <a:buFont typeface="Wingdings" pitchFamily="2" charset="2"/>
              <a:buNone/>
            </a:pPr>
            <a:r>
              <a:rPr lang="en-US" altLang="zh-CN" sz="2400" dirty="0">
                <a:latin typeface="黑体" pitchFamily="49" charset="-122"/>
                <a:ea typeface="黑体" pitchFamily="49" charset="-122"/>
              </a:rPr>
              <a:t> </a:t>
            </a:r>
            <a:r>
              <a:rPr lang="en-US" altLang="zh-CN" sz="2400" dirty="0" smtClean="0">
                <a:latin typeface="黑体" pitchFamily="49" charset="-122"/>
                <a:ea typeface="黑体" pitchFamily="49" charset="-122"/>
              </a:rPr>
              <a:t>  </a:t>
            </a:r>
            <a:r>
              <a:rPr lang="zh-CN" altLang="en-US" sz="2400" dirty="0" smtClean="0">
                <a:solidFill>
                  <a:srgbClr val="0070C0"/>
                </a:solidFill>
                <a:latin typeface="黑体" pitchFamily="49" charset="-122"/>
                <a:ea typeface="黑体" pitchFamily="49" charset="-122"/>
              </a:rPr>
              <a:t>例 </a:t>
            </a:r>
            <a:r>
              <a:rPr lang="en-US" altLang="zh-CN" sz="2400" dirty="0" smtClean="0">
                <a:solidFill>
                  <a:srgbClr val="0070C0"/>
                </a:solidFill>
                <a:latin typeface="Times New Roman" pitchFamily="18" charset="0"/>
                <a:ea typeface="黑体" pitchFamily="49" charset="-122"/>
                <a:cs typeface="Times New Roman" pitchFamily="18" charset="0"/>
              </a:rPr>
              <a:t>9-1</a:t>
            </a:r>
            <a:r>
              <a:rPr lang="en-US" altLang="zh-CN" sz="2400" dirty="0" smtClean="0">
                <a:solidFill>
                  <a:srgbClr val="0070C0"/>
                </a:solidFill>
                <a:latin typeface="Times New Roman" pitchFamily="18" charset="0"/>
                <a:cs typeface="Times New Roman" pitchFamily="18" charset="0"/>
              </a:rPr>
              <a:t>  </a:t>
            </a:r>
            <a:r>
              <a:rPr lang="zh-CN" altLang="en-US" sz="2400" dirty="0" smtClean="0">
                <a:solidFill>
                  <a:srgbClr val="0070C0"/>
                </a:solidFill>
                <a:latin typeface="Times New Roman" pitchFamily="18" charset="0"/>
                <a:ea typeface="仿宋_GB2312" pitchFamily="49" charset="-122"/>
                <a:cs typeface="Times New Roman" pitchFamily="18" charset="0"/>
              </a:rPr>
              <a:t>假设</a:t>
            </a:r>
            <a:r>
              <a:rPr lang="zh-CN" altLang="en-US" sz="2400" dirty="0">
                <a:solidFill>
                  <a:srgbClr val="0070C0"/>
                </a:solidFill>
                <a:latin typeface="Times New Roman" pitchFamily="18" charset="0"/>
                <a:ea typeface="仿宋_GB2312" pitchFamily="49" charset="-122"/>
                <a:cs typeface="Times New Roman" pitchFamily="18" charset="0"/>
              </a:rPr>
              <a:t>示例空间中有桥牌中</a:t>
            </a:r>
            <a:r>
              <a:rPr lang="en-US" altLang="zh-CN" sz="2400" dirty="0">
                <a:solidFill>
                  <a:srgbClr val="0070C0"/>
                </a:solidFill>
                <a:latin typeface="Times New Roman" pitchFamily="18" charset="0"/>
                <a:ea typeface="仿宋_GB2312" pitchFamily="49" charset="-122"/>
                <a:cs typeface="Times New Roman" pitchFamily="18" charset="0"/>
              </a:rPr>
              <a:t>"</a:t>
            </a:r>
            <a:r>
              <a:rPr lang="zh-CN" altLang="en-US" sz="2400" dirty="0">
                <a:solidFill>
                  <a:srgbClr val="0070C0"/>
                </a:solidFill>
                <a:latin typeface="Times New Roman" pitchFamily="18" charset="0"/>
                <a:ea typeface="仿宋_GB2312" pitchFamily="49" charset="-122"/>
                <a:cs typeface="Times New Roman" pitchFamily="18" charset="0"/>
              </a:rPr>
              <a:t>同花</a:t>
            </a:r>
            <a:r>
              <a:rPr lang="en-US" altLang="zh-CN" sz="2400" dirty="0">
                <a:solidFill>
                  <a:srgbClr val="0070C0"/>
                </a:solidFill>
                <a:latin typeface="Times New Roman" pitchFamily="18" charset="0"/>
                <a:ea typeface="仿宋_GB2312" pitchFamily="49" charset="-122"/>
                <a:cs typeface="Times New Roman" pitchFamily="18" charset="0"/>
              </a:rPr>
              <a:t>"</a:t>
            </a:r>
            <a:r>
              <a:rPr lang="zh-CN" altLang="en-US" sz="2400" dirty="0">
                <a:solidFill>
                  <a:srgbClr val="0070C0"/>
                </a:solidFill>
                <a:latin typeface="Times New Roman" pitchFamily="18" charset="0"/>
                <a:ea typeface="仿宋_GB2312" pitchFamily="49" charset="-122"/>
                <a:cs typeface="Times New Roman" pitchFamily="18" charset="0"/>
              </a:rPr>
              <a:t>概念的两个示例</a:t>
            </a:r>
            <a:r>
              <a:rPr lang="en-US" altLang="zh-CN" sz="2400" dirty="0">
                <a:solidFill>
                  <a:srgbClr val="0070C0"/>
                </a:solidFill>
                <a:latin typeface="Times New Roman" pitchFamily="18" charset="0"/>
                <a:ea typeface="仿宋_GB2312" pitchFamily="49" charset="-122"/>
                <a:cs typeface="Times New Roman" pitchFamily="18" charset="0"/>
              </a:rPr>
              <a:t>: </a:t>
            </a:r>
          </a:p>
          <a:p>
            <a:pPr>
              <a:lnSpc>
                <a:spcPct val="150000"/>
              </a:lnSpc>
              <a:buFont typeface="Wingdings" pitchFamily="2" charset="2"/>
              <a:buNone/>
            </a:pPr>
            <a:r>
              <a:rPr lang="en-US" altLang="zh-CN" sz="2400" dirty="0">
                <a:solidFill>
                  <a:srgbClr val="0070C0"/>
                </a:solidFill>
                <a:latin typeface="Times New Roman" pitchFamily="18" charset="0"/>
                <a:ea typeface="仿宋_GB2312" pitchFamily="49" charset="-122"/>
                <a:cs typeface="Times New Roman" pitchFamily="18" charset="0"/>
              </a:rPr>
              <a:t>     </a:t>
            </a:r>
            <a:r>
              <a:rPr lang="zh-CN" altLang="en-US" sz="2400" dirty="0">
                <a:solidFill>
                  <a:srgbClr val="002060"/>
                </a:solidFill>
                <a:latin typeface="楷体" pitchFamily="49" charset="-122"/>
                <a:ea typeface="楷体" pitchFamily="49" charset="-122"/>
                <a:cs typeface="Times New Roman" pitchFamily="18" charset="0"/>
              </a:rPr>
              <a:t>示例</a:t>
            </a:r>
            <a:r>
              <a:rPr lang="en-US" altLang="zh-CN" sz="2400" dirty="0">
                <a:solidFill>
                  <a:srgbClr val="002060"/>
                </a:solidFill>
                <a:latin typeface="楷体" pitchFamily="49" charset="-122"/>
                <a:ea typeface="楷体" pitchFamily="49" charset="-122"/>
                <a:cs typeface="Times New Roman" pitchFamily="18" charset="0"/>
              </a:rPr>
              <a:t>1</a:t>
            </a:r>
            <a:r>
              <a:rPr lang="zh-CN" altLang="en-US" sz="2400" dirty="0">
                <a:solidFill>
                  <a:srgbClr val="002060"/>
                </a:solidFill>
                <a:latin typeface="Times New Roman" pitchFamily="18" charset="0"/>
                <a:ea typeface="仿宋_GB2312" pitchFamily="49" charset="-122"/>
                <a:cs typeface="Times New Roman" pitchFamily="18" charset="0"/>
              </a:rPr>
              <a:t>：</a:t>
            </a:r>
          </a:p>
          <a:p>
            <a:pPr>
              <a:lnSpc>
                <a:spcPts val="3200"/>
              </a:lnSpc>
              <a:spcBef>
                <a:spcPts val="0"/>
              </a:spcBef>
              <a:buFont typeface="Wingdings" pitchFamily="2" charset="2"/>
              <a:buNone/>
            </a:pPr>
            <a:r>
              <a:rPr lang="zh-CN" altLang="en-US" sz="2400" dirty="0">
                <a:solidFill>
                  <a:srgbClr val="002060"/>
                </a:solidFill>
                <a:latin typeface="Times New Roman" pitchFamily="18" charset="0"/>
                <a:ea typeface="仿宋_GB2312" pitchFamily="49" charset="-122"/>
                <a:cs typeface="Times New Roman" pitchFamily="18" charset="0"/>
              </a:rPr>
              <a:t> </a:t>
            </a:r>
            <a:r>
              <a:rPr lang="zh-CN" altLang="en-US" sz="2400" dirty="0" smtClean="0">
                <a:solidFill>
                  <a:srgbClr val="002060"/>
                </a:solidFill>
                <a:latin typeface="Times New Roman" pitchFamily="18" charset="0"/>
                <a:ea typeface="仿宋_GB2312" pitchFamily="49" charset="-122"/>
                <a:cs typeface="Times New Roman" pitchFamily="18" charset="0"/>
              </a:rPr>
              <a:t>            </a:t>
            </a:r>
            <a:r>
              <a:rPr lang="zh-CN" altLang="en-US" sz="2100" dirty="0" smtClean="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(c1</a:t>
            </a:r>
            <a:r>
              <a:rPr lang="zh-CN" altLang="en-US"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楷体" pitchFamily="49" charset="-122"/>
                <a:ea typeface="楷体" pitchFamily="49" charset="-122"/>
                <a:cs typeface="Times New Roman" pitchFamily="18" charset="0"/>
              </a:rPr>
              <a:t>梅花</a:t>
            </a:r>
            <a:r>
              <a:rPr lang="en-US" altLang="zh-CN"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(c2</a:t>
            </a:r>
            <a:r>
              <a:rPr lang="zh-CN" altLang="en-US"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楷体" pitchFamily="49" charset="-122"/>
                <a:ea typeface="楷体" pitchFamily="49" charset="-122"/>
                <a:cs typeface="Times New Roman" pitchFamily="18" charset="0"/>
              </a:rPr>
              <a:t>梅花</a:t>
            </a:r>
            <a:r>
              <a:rPr lang="en-US" altLang="zh-CN"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(c3</a:t>
            </a:r>
            <a:r>
              <a:rPr lang="zh-CN" altLang="en-US"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楷体" pitchFamily="49" charset="-122"/>
                <a:ea typeface="楷体" pitchFamily="49" charset="-122"/>
                <a:cs typeface="Times New Roman" pitchFamily="18" charset="0"/>
              </a:rPr>
              <a:t>梅花</a:t>
            </a:r>
            <a:r>
              <a:rPr lang="en-US" altLang="zh-CN"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(c4</a:t>
            </a:r>
            <a:r>
              <a:rPr lang="zh-CN" altLang="en-US"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楷体" pitchFamily="49" charset="-122"/>
                <a:ea typeface="楷体" pitchFamily="49" charset="-122"/>
                <a:cs typeface="Times New Roman" pitchFamily="18" charset="0"/>
              </a:rPr>
              <a:t>梅花</a:t>
            </a:r>
            <a:r>
              <a:rPr lang="en-US" altLang="zh-CN"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Times New Roman" pitchFamily="18" charset="0"/>
                <a:ea typeface="楷体_GB2312" pitchFamily="49" charset="-122"/>
                <a:cs typeface="Times New Roman" pitchFamily="18" charset="0"/>
              </a:rPr>
              <a:t>同花</a:t>
            </a:r>
            <a:r>
              <a:rPr lang="en-US" altLang="zh-CN" sz="2100" dirty="0">
                <a:solidFill>
                  <a:srgbClr val="002060"/>
                </a:solidFill>
                <a:latin typeface="Times New Roman" pitchFamily="18" charset="0"/>
                <a:ea typeface="楷体_GB2312" pitchFamily="49" charset="-122"/>
                <a:cs typeface="Times New Roman" pitchFamily="18" charset="0"/>
              </a:rPr>
              <a:t>(c1</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c2</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c3</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c4)</a:t>
            </a:r>
            <a:r>
              <a:rPr lang="en-US" altLang="zh-CN" sz="2100" dirty="0">
                <a:solidFill>
                  <a:srgbClr val="002060"/>
                </a:solidFill>
                <a:latin typeface="Times New Roman" pitchFamily="18" charset="0"/>
                <a:ea typeface="仿宋_GB2312" pitchFamily="49" charset="-122"/>
                <a:cs typeface="Times New Roman" pitchFamily="18" charset="0"/>
              </a:rPr>
              <a:t> </a:t>
            </a:r>
          </a:p>
          <a:p>
            <a:pPr>
              <a:lnSpc>
                <a:spcPct val="150000"/>
              </a:lnSpc>
              <a:buFont typeface="Wingdings" pitchFamily="2" charset="2"/>
              <a:buNone/>
            </a:pPr>
            <a:r>
              <a:rPr lang="en-US" altLang="zh-CN" sz="2400" dirty="0">
                <a:solidFill>
                  <a:srgbClr val="002060"/>
                </a:solidFill>
                <a:latin typeface="Times New Roman" pitchFamily="18" charset="0"/>
                <a:ea typeface="仿宋_GB2312" pitchFamily="49" charset="-122"/>
                <a:cs typeface="Times New Roman" pitchFamily="18" charset="0"/>
              </a:rPr>
              <a:t>     </a:t>
            </a:r>
            <a:r>
              <a:rPr lang="zh-CN" altLang="en-US" sz="2400" dirty="0">
                <a:solidFill>
                  <a:srgbClr val="002060"/>
                </a:solidFill>
                <a:latin typeface="楷体" pitchFamily="49" charset="-122"/>
                <a:ea typeface="楷体" pitchFamily="49" charset="-122"/>
                <a:cs typeface="Times New Roman" pitchFamily="18" charset="0"/>
              </a:rPr>
              <a:t>示例</a:t>
            </a:r>
            <a:r>
              <a:rPr lang="en-US" altLang="zh-CN" sz="2400" dirty="0">
                <a:solidFill>
                  <a:srgbClr val="002060"/>
                </a:solidFill>
                <a:latin typeface="楷体" pitchFamily="49" charset="-122"/>
                <a:ea typeface="楷体" pitchFamily="49" charset="-122"/>
                <a:cs typeface="Times New Roman" pitchFamily="18" charset="0"/>
              </a:rPr>
              <a:t>2</a:t>
            </a:r>
            <a:r>
              <a:rPr lang="zh-CN" altLang="en-US" sz="2400" dirty="0">
                <a:solidFill>
                  <a:srgbClr val="002060"/>
                </a:solidFill>
                <a:latin typeface="Times New Roman" pitchFamily="18" charset="0"/>
                <a:ea typeface="仿宋_GB2312" pitchFamily="49" charset="-122"/>
                <a:cs typeface="Times New Roman" pitchFamily="18" charset="0"/>
              </a:rPr>
              <a:t>：</a:t>
            </a:r>
          </a:p>
          <a:p>
            <a:pPr>
              <a:lnSpc>
                <a:spcPts val="3200"/>
              </a:lnSpc>
              <a:buFont typeface="Wingdings" pitchFamily="2" charset="2"/>
              <a:buNone/>
            </a:pPr>
            <a:r>
              <a:rPr lang="zh-CN" altLang="en-US" sz="2400" dirty="0">
                <a:solidFill>
                  <a:srgbClr val="002060"/>
                </a:solidFill>
                <a:latin typeface="Times New Roman" pitchFamily="18" charset="0"/>
                <a:ea typeface="仿宋_GB2312" pitchFamily="49" charset="-122"/>
                <a:cs typeface="Times New Roman" pitchFamily="18" charset="0"/>
              </a:rPr>
              <a:t> </a:t>
            </a:r>
            <a:r>
              <a:rPr lang="zh-CN" altLang="en-US" sz="2400" dirty="0" smtClean="0">
                <a:solidFill>
                  <a:srgbClr val="002060"/>
                </a:solidFill>
                <a:latin typeface="Times New Roman" pitchFamily="18" charset="0"/>
                <a:ea typeface="仿宋_GB2312" pitchFamily="49" charset="-122"/>
                <a:cs typeface="Times New Roman" pitchFamily="18" charset="0"/>
              </a:rPr>
              <a:t>            </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(c1</a:t>
            </a:r>
            <a:r>
              <a:rPr lang="zh-CN" altLang="en-US"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楷体" pitchFamily="49" charset="-122"/>
                <a:ea typeface="楷体" pitchFamily="49" charset="-122"/>
                <a:cs typeface="Times New Roman" pitchFamily="18" charset="0"/>
              </a:rPr>
              <a:t>红桃</a:t>
            </a:r>
            <a:r>
              <a:rPr lang="en-US" altLang="zh-CN"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(c2</a:t>
            </a:r>
            <a:r>
              <a:rPr lang="zh-CN" altLang="en-US"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楷体" pitchFamily="49" charset="-122"/>
                <a:ea typeface="楷体" pitchFamily="49" charset="-122"/>
                <a:cs typeface="Times New Roman" pitchFamily="18" charset="0"/>
              </a:rPr>
              <a:t>红桃</a:t>
            </a:r>
            <a:r>
              <a:rPr lang="en-US" altLang="zh-CN"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(c3</a:t>
            </a:r>
            <a:r>
              <a:rPr lang="zh-CN" altLang="en-US"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楷体" pitchFamily="49" charset="-122"/>
                <a:ea typeface="楷体" pitchFamily="49" charset="-122"/>
                <a:cs typeface="Times New Roman" pitchFamily="18" charset="0"/>
              </a:rPr>
              <a:t>红桃</a:t>
            </a:r>
            <a:r>
              <a:rPr lang="en-US" altLang="zh-CN"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(c4</a:t>
            </a:r>
            <a:r>
              <a:rPr lang="zh-CN" altLang="en-US"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楷体" pitchFamily="49" charset="-122"/>
                <a:ea typeface="楷体" pitchFamily="49" charset="-122"/>
                <a:cs typeface="Times New Roman" pitchFamily="18" charset="0"/>
              </a:rPr>
              <a:t>红桃</a:t>
            </a:r>
            <a:r>
              <a:rPr lang="en-US" altLang="zh-CN" sz="2100" dirty="0">
                <a:solidFill>
                  <a:srgbClr val="002060"/>
                </a:solidFill>
                <a:latin typeface="Times New Roman" pitchFamily="18" charset="0"/>
                <a:ea typeface="楷体_GB2312" pitchFamily="49" charset="-122"/>
                <a:cs typeface="Times New Roman" pitchFamily="18" charset="0"/>
              </a:rPr>
              <a:t>)→</a:t>
            </a:r>
            <a:r>
              <a:rPr lang="zh-CN" altLang="en-US" sz="2100" dirty="0">
                <a:solidFill>
                  <a:srgbClr val="002060"/>
                </a:solidFill>
                <a:latin typeface="Times New Roman" pitchFamily="18" charset="0"/>
                <a:ea typeface="楷体_GB2312" pitchFamily="49" charset="-122"/>
                <a:cs typeface="Times New Roman" pitchFamily="18" charset="0"/>
              </a:rPr>
              <a:t>同花</a:t>
            </a:r>
            <a:r>
              <a:rPr lang="en-US" altLang="zh-CN" sz="2100" dirty="0">
                <a:solidFill>
                  <a:srgbClr val="002060"/>
                </a:solidFill>
                <a:latin typeface="Times New Roman" pitchFamily="18" charset="0"/>
                <a:ea typeface="楷体_GB2312" pitchFamily="49" charset="-122"/>
                <a:cs typeface="Times New Roman" pitchFamily="18" charset="0"/>
              </a:rPr>
              <a:t>(c1</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c2</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c3</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c4</a:t>
            </a:r>
            <a:r>
              <a:rPr lang="en-US" altLang="zh-CN" sz="2100" dirty="0" smtClean="0">
                <a:solidFill>
                  <a:srgbClr val="002060"/>
                </a:solidFill>
                <a:latin typeface="Times New Roman" pitchFamily="18" charset="0"/>
                <a:ea typeface="楷体_GB2312" pitchFamily="49" charset="-122"/>
                <a:cs typeface="Times New Roman" pitchFamily="18" charset="0"/>
              </a:rPr>
              <a:t>) </a:t>
            </a:r>
            <a:endParaRPr lang="en-US" altLang="zh-CN" sz="2100" dirty="0">
              <a:solidFill>
                <a:srgbClr val="002060"/>
              </a:solidFill>
              <a:latin typeface="Times New Roman" pitchFamily="18" charset="0"/>
              <a:ea typeface="楷体_GB2312" pitchFamily="49" charset="-122"/>
              <a:cs typeface="Times New Roman" pitchFamily="18" charset="0"/>
            </a:endParaRPr>
          </a:p>
          <a:p>
            <a:pPr>
              <a:lnSpc>
                <a:spcPct val="150000"/>
              </a:lnSpc>
              <a:spcBef>
                <a:spcPct val="50000"/>
              </a:spcBef>
              <a:buFont typeface="Wingdings" pitchFamily="2" charset="2"/>
              <a:buNone/>
            </a:pPr>
            <a:r>
              <a:rPr lang="en-US" altLang="zh-CN" sz="2400" dirty="0">
                <a:solidFill>
                  <a:srgbClr val="002060"/>
                </a:solidFill>
                <a:latin typeface="Times New Roman" pitchFamily="18" charset="0"/>
                <a:ea typeface="仿宋_GB2312" pitchFamily="49" charset="-122"/>
                <a:cs typeface="Times New Roman" pitchFamily="18" charset="0"/>
              </a:rPr>
              <a:t>     </a:t>
            </a:r>
            <a:r>
              <a:rPr lang="zh-CN" altLang="en-US" sz="2400" dirty="0" smtClean="0">
                <a:solidFill>
                  <a:srgbClr val="002060"/>
                </a:solidFill>
                <a:latin typeface="Times New Roman" pitchFamily="18" charset="0"/>
                <a:ea typeface="仿宋_GB2312" pitchFamily="49" charset="-122"/>
                <a:cs typeface="Times New Roman" pitchFamily="18" charset="0"/>
              </a:rPr>
              <a:t>学习得到的关于</a:t>
            </a:r>
            <a:r>
              <a:rPr lang="zh-CN" altLang="en-US" sz="2400" dirty="0">
                <a:solidFill>
                  <a:srgbClr val="002060"/>
                </a:solidFill>
                <a:latin typeface="Times New Roman" pitchFamily="18" charset="0"/>
                <a:ea typeface="仿宋_GB2312" pitchFamily="49" charset="-122"/>
                <a:cs typeface="Times New Roman" pitchFamily="18" charset="0"/>
              </a:rPr>
              <a:t>同花的一般性规则</a:t>
            </a:r>
            <a:r>
              <a:rPr lang="en-US" altLang="zh-CN" sz="2400" dirty="0">
                <a:solidFill>
                  <a:srgbClr val="002060"/>
                </a:solidFill>
                <a:latin typeface="Times New Roman" pitchFamily="18" charset="0"/>
                <a:ea typeface="仿宋_GB2312" pitchFamily="49" charset="-122"/>
                <a:cs typeface="Times New Roman" pitchFamily="18" charset="0"/>
              </a:rPr>
              <a:t>: </a:t>
            </a:r>
          </a:p>
          <a:p>
            <a:pPr>
              <a:lnSpc>
                <a:spcPct val="150000"/>
              </a:lnSpc>
              <a:buFont typeface="Wingdings" pitchFamily="2" charset="2"/>
              <a:buNone/>
            </a:pPr>
            <a:r>
              <a:rPr lang="en-US" altLang="zh-CN" sz="2400" dirty="0">
                <a:solidFill>
                  <a:srgbClr val="002060"/>
                </a:solidFill>
                <a:latin typeface="Times New Roman" pitchFamily="18" charset="0"/>
                <a:ea typeface="仿宋_GB2312" pitchFamily="49" charset="-122"/>
                <a:cs typeface="Times New Roman" pitchFamily="18" charset="0"/>
              </a:rPr>
              <a:t>  </a:t>
            </a:r>
            <a:r>
              <a:rPr lang="en-US" altLang="zh-CN" sz="2400" dirty="0" smtClean="0">
                <a:solidFill>
                  <a:srgbClr val="002060"/>
                </a:solidFill>
                <a:latin typeface="Times New Roman" pitchFamily="18" charset="0"/>
                <a:ea typeface="仿宋_GB2312" pitchFamily="49" charset="-122"/>
                <a:cs typeface="Times New Roman" pitchFamily="18" charset="0"/>
              </a:rPr>
              <a:t>            </a:t>
            </a:r>
            <a:r>
              <a:rPr lang="zh-CN" altLang="en-US" sz="2100" dirty="0" smtClean="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(c1</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x)∧</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(c2</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x)∧</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(c3</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x)∧</a:t>
            </a:r>
            <a:r>
              <a:rPr lang="zh-CN" altLang="en-US" sz="2100" dirty="0">
                <a:solidFill>
                  <a:srgbClr val="002060"/>
                </a:solidFill>
                <a:latin typeface="Times New Roman" pitchFamily="18" charset="0"/>
                <a:ea typeface="楷体_GB2312" pitchFamily="49" charset="-122"/>
                <a:cs typeface="Times New Roman" pitchFamily="18" charset="0"/>
              </a:rPr>
              <a:t>花色</a:t>
            </a:r>
            <a:r>
              <a:rPr lang="en-US" altLang="zh-CN" sz="2100" dirty="0">
                <a:solidFill>
                  <a:srgbClr val="002060"/>
                </a:solidFill>
                <a:latin typeface="Times New Roman" pitchFamily="18" charset="0"/>
                <a:ea typeface="楷体_GB2312" pitchFamily="49" charset="-122"/>
                <a:cs typeface="Times New Roman" pitchFamily="18" charset="0"/>
              </a:rPr>
              <a:t>(c4</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x)→</a:t>
            </a:r>
            <a:r>
              <a:rPr lang="zh-CN" altLang="en-US" sz="2100" dirty="0">
                <a:solidFill>
                  <a:srgbClr val="002060"/>
                </a:solidFill>
                <a:latin typeface="Times New Roman" pitchFamily="18" charset="0"/>
                <a:ea typeface="楷体_GB2312" pitchFamily="49" charset="-122"/>
                <a:cs typeface="Times New Roman" pitchFamily="18" charset="0"/>
              </a:rPr>
              <a:t>同花</a:t>
            </a:r>
            <a:r>
              <a:rPr lang="en-US" altLang="zh-CN" sz="2100" dirty="0">
                <a:solidFill>
                  <a:srgbClr val="002060"/>
                </a:solidFill>
                <a:latin typeface="Times New Roman" pitchFamily="18" charset="0"/>
                <a:ea typeface="楷体_GB2312" pitchFamily="49" charset="-122"/>
                <a:cs typeface="Times New Roman" pitchFamily="18" charset="0"/>
              </a:rPr>
              <a:t>(c1</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c2</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c3</a:t>
            </a:r>
            <a:r>
              <a:rPr lang="zh-CN" altLang="en-US" sz="2100" dirty="0">
                <a:solidFill>
                  <a:srgbClr val="002060"/>
                </a:solidFill>
                <a:latin typeface="Times New Roman" pitchFamily="18" charset="0"/>
                <a:ea typeface="楷体_GB2312" pitchFamily="49" charset="-122"/>
                <a:cs typeface="Times New Roman" pitchFamily="18" charset="0"/>
              </a:rPr>
              <a:t>，</a:t>
            </a:r>
            <a:r>
              <a:rPr lang="en-US" altLang="zh-CN" sz="2100" dirty="0">
                <a:solidFill>
                  <a:srgbClr val="002060"/>
                </a:solidFill>
                <a:latin typeface="Times New Roman" pitchFamily="18" charset="0"/>
                <a:ea typeface="楷体_GB2312" pitchFamily="49" charset="-122"/>
                <a:cs typeface="Times New Roman" pitchFamily="18" charset="0"/>
              </a:rPr>
              <a:t>c4)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box(in)">
                                      <p:cBhvr>
                                        <p:cTn id="7" dur="500"/>
                                        <p:tgtEl>
                                          <p:spTgt spid="2560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box(in)">
                                      <p:cBhvr>
                                        <p:cTn id="10" dur="500"/>
                                        <p:tgtEl>
                                          <p:spTgt spid="2560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5603">
                                            <p:txEl>
                                              <p:pRg st="3" end="3"/>
                                            </p:txEl>
                                          </p:spTgt>
                                        </p:tgtEl>
                                        <p:attrNameLst>
                                          <p:attrName>style.visibility</p:attrName>
                                        </p:attrNameLst>
                                      </p:cBhvr>
                                      <p:to>
                                        <p:strVal val="visible"/>
                                      </p:to>
                                    </p:set>
                                    <p:animEffect transition="in" filter="box(in)">
                                      <p:cBhvr>
                                        <p:cTn id="15" dur="500"/>
                                        <p:tgtEl>
                                          <p:spTgt spid="25603">
                                            <p:txEl>
                                              <p:pRg st="3" end="3"/>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25603">
                                            <p:txEl>
                                              <p:pRg st="4" end="4"/>
                                            </p:txEl>
                                          </p:spTgt>
                                        </p:tgtEl>
                                        <p:attrNameLst>
                                          <p:attrName>style.visibility</p:attrName>
                                        </p:attrNameLst>
                                      </p:cBhvr>
                                      <p:to>
                                        <p:strVal val="visible"/>
                                      </p:to>
                                    </p:set>
                                    <p:animEffect transition="in" filter="box(in)">
                                      <p:cBhvr>
                                        <p:cTn id="18" dur="500"/>
                                        <p:tgtEl>
                                          <p:spTgt spid="2560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5603">
                                            <p:txEl>
                                              <p:pRg st="5" end="5"/>
                                            </p:txEl>
                                          </p:spTgt>
                                        </p:tgtEl>
                                        <p:attrNameLst>
                                          <p:attrName>style.visibility</p:attrName>
                                        </p:attrNameLst>
                                      </p:cBhvr>
                                      <p:to>
                                        <p:strVal val="visible"/>
                                      </p:to>
                                    </p:set>
                                    <p:anim calcmode="lin" valueType="num">
                                      <p:cBhvr additive="base">
                                        <p:cTn id="23"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560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603">
                                            <p:txEl>
                                              <p:pRg st="6" end="6"/>
                                            </p:txEl>
                                          </p:spTgt>
                                        </p:tgtEl>
                                        <p:attrNameLst>
                                          <p:attrName>style.visibility</p:attrName>
                                        </p:attrNameLst>
                                      </p:cBhvr>
                                      <p:to>
                                        <p:strVal val="visible"/>
                                      </p:to>
                                    </p:set>
                                    <p:anim calcmode="lin" valueType="num">
                                      <p:cBhvr additive="base">
                                        <p:cTn id="27" dur="500" fill="hold"/>
                                        <p:tgtEl>
                                          <p:spTgt spid="2560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6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785786" y="571480"/>
            <a:ext cx="7643866" cy="5078313"/>
          </a:xfrm>
          <a:prstGeom prst="rect">
            <a:avLst/>
          </a:prstGeom>
          <a:noFill/>
          <a:ln w="9525">
            <a:noFill/>
            <a:miter lim="800000"/>
            <a:headEnd/>
            <a:tailEnd/>
          </a:ln>
          <a:effectLst/>
        </p:spPr>
        <p:txBody>
          <a:bodyPr wrap="square">
            <a:spAutoFit/>
          </a:bodyPr>
          <a:lstStyle/>
          <a:p>
            <a:pPr>
              <a:lnSpc>
                <a:spcPct val="150000"/>
              </a:lnSpc>
            </a:pPr>
            <a:r>
              <a:rPr lang="en-US" sz="2400" dirty="0" smtClean="0">
                <a:solidFill>
                  <a:srgbClr val="0070C0"/>
                </a:solidFill>
                <a:latin typeface="黑体" pitchFamily="49" charset="-122"/>
                <a:ea typeface="黑体" pitchFamily="49" charset="-122"/>
              </a:rPr>
              <a:t>9.2.3 </a:t>
            </a:r>
            <a:r>
              <a:rPr lang="zh-CN" altLang="en-US" sz="2400" dirty="0">
                <a:solidFill>
                  <a:srgbClr val="0070C0"/>
                </a:solidFill>
                <a:latin typeface="黑体" pitchFamily="49" charset="-122"/>
                <a:ea typeface="黑体" pitchFamily="49" charset="-122"/>
              </a:rPr>
              <a:t>演绎学习</a:t>
            </a:r>
          </a:p>
          <a:p>
            <a:pPr algn="just">
              <a:lnSpc>
                <a:spcPct val="150000"/>
              </a:lnSpc>
            </a:pPr>
            <a:r>
              <a:rPr lang="en-US" sz="2400" dirty="0">
                <a:solidFill>
                  <a:srgbClr val="0070C0"/>
                </a:solidFill>
              </a:rPr>
              <a:t>    </a:t>
            </a:r>
            <a:r>
              <a:rPr lang="en-US" sz="2400" dirty="0" smtClean="0">
                <a:solidFill>
                  <a:srgbClr val="0070C0"/>
                </a:solidFill>
              </a:rPr>
              <a:t>   </a:t>
            </a:r>
            <a:r>
              <a:rPr lang="zh-CN" altLang="en-US" sz="2400" dirty="0" smtClean="0">
                <a:solidFill>
                  <a:srgbClr val="002060"/>
                </a:solidFill>
              </a:rPr>
              <a:t>演绎</a:t>
            </a:r>
            <a:r>
              <a:rPr lang="zh-CN" altLang="en-US" sz="2400" dirty="0">
                <a:solidFill>
                  <a:srgbClr val="002060"/>
                </a:solidFill>
              </a:rPr>
              <a:t>学习是基于演绎推理的一种学习。演绎推理是一种保真变换，即若前提真则推出的结论也为真。在演绎学习中，学习系统由给定的知识进行演绎的保真推理，并存储有用的结论。例如，当系统能证明</a:t>
            </a:r>
            <a:r>
              <a:rPr lang="en-US" sz="2400" dirty="0">
                <a:solidFill>
                  <a:srgbClr val="002060"/>
                </a:solidFill>
              </a:rPr>
              <a:t></a:t>
            </a:r>
            <a:r>
              <a:rPr lang="en-US" sz="2400" i="1" dirty="0">
                <a:solidFill>
                  <a:srgbClr val="002060"/>
                </a:solidFill>
              </a:rPr>
              <a:t>A</a:t>
            </a:r>
            <a:r>
              <a:rPr lang="en-US" sz="2400" dirty="0">
                <a:solidFill>
                  <a:srgbClr val="002060"/>
                </a:solidFill>
              </a:rPr>
              <a:t>→</a:t>
            </a:r>
            <a:r>
              <a:rPr lang="en-US" sz="2400" i="1" dirty="0">
                <a:solidFill>
                  <a:srgbClr val="002060"/>
                </a:solidFill>
              </a:rPr>
              <a:t>B</a:t>
            </a:r>
            <a:r>
              <a:rPr lang="zh-CN" altLang="en-US" sz="2400" dirty="0">
                <a:solidFill>
                  <a:srgbClr val="002060"/>
                </a:solidFill>
              </a:rPr>
              <a:t>且</a:t>
            </a:r>
            <a:r>
              <a:rPr lang="en-US" sz="2400" i="1" dirty="0">
                <a:solidFill>
                  <a:srgbClr val="002060"/>
                </a:solidFill>
              </a:rPr>
              <a:t>B</a:t>
            </a:r>
            <a:r>
              <a:rPr lang="en-US" sz="2400" dirty="0">
                <a:solidFill>
                  <a:srgbClr val="002060"/>
                </a:solidFill>
              </a:rPr>
              <a:t>→</a:t>
            </a:r>
            <a:r>
              <a:rPr lang="en-US" sz="2400" i="1" dirty="0">
                <a:solidFill>
                  <a:srgbClr val="002060"/>
                </a:solidFill>
              </a:rPr>
              <a:t>C</a:t>
            </a:r>
            <a:r>
              <a:rPr lang="zh-CN" altLang="en-US" sz="2400" dirty="0">
                <a:solidFill>
                  <a:srgbClr val="002060"/>
                </a:solidFill>
              </a:rPr>
              <a:t>，则可得到规则</a:t>
            </a:r>
            <a:r>
              <a:rPr lang="en-US" sz="2400" i="1" dirty="0">
                <a:solidFill>
                  <a:srgbClr val="002060"/>
                </a:solidFill>
              </a:rPr>
              <a:t>A</a:t>
            </a:r>
            <a:r>
              <a:rPr lang="en-US" sz="2400" dirty="0">
                <a:solidFill>
                  <a:srgbClr val="002060"/>
                </a:solidFill>
              </a:rPr>
              <a:t>→</a:t>
            </a:r>
            <a:r>
              <a:rPr lang="en-US" sz="2400" i="1" dirty="0">
                <a:solidFill>
                  <a:srgbClr val="002060"/>
                </a:solidFill>
              </a:rPr>
              <a:t>C</a:t>
            </a:r>
            <a:r>
              <a:rPr lang="zh-CN" altLang="en-US" sz="2400" dirty="0">
                <a:solidFill>
                  <a:srgbClr val="002060"/>
                </a:solidFill>
              </a:rPr>
              <a:t>，那么以后再要求证</a:t>
            </a:r>
            <a:r>
              <a:rPr lang="en-US" sz="2400" i="1" dirty="0">
                <a:solidFill>
                  <a:srgbClr val="002060"/>
                </a:solidFill>
              </a:rPr>
              <a:t>C</a:t>
            </a:r>
            <a:r>
              <a:rPr lang="zh-CN" altLang="en-US" sz="2400" dirty="0">
                <a:solidFill>
                  <a:srgbClr val="002060"/>
                </a:solidFill>
              </a:rPr>
              <a:t>，就不必再通过规则</a:t>
            </a:r>
            <a:r>
              <a:rPr lang="en-US" sz="2400" i="1" dirty="0">
                <a:solidFill>
                  <a:srgbClr val="002060"/>
                </a:solidFill>
              </a:rPr>
              <a:t>A</a:t>
            </a:r>
            <a:r>
              <a:rPr lang="en-US" sz="2400" dirty="0">
                <a:solidFill>
                  <a:srgbClr val="002060"/>
                </a:solidFill>
              </a:rPr>
              <a:t>→</a:t>
            </a:r>
            <a:r>
              <a:rPr lang="en-US" sz="2400" i="1" dirty="0">
                <a:solidFill>
                  <a:srgbClr val="002060"/>
                </a:solidFill>
              </a:rPr>
              <a:t>B</a:t>
            </a:r>
            <a:r>
              <a:rPr lang="zh-CN" altLang="en-US" sz="2400" dirty="0">
                <a:solidFill>
                  <a:srgbClr val="002060"/>
                </a:solidFill>
              </a:rPr>
              <a:t>和</a:t>
            </a:r>
            <a:r>
              <a:rPr lang="en-US" sz="2400" i="1" dirty="0">
                <a:solidFill>
                  <a:srgbClr val="002060"/>
                </a:solidFill>
              </a:rPr>
              <a:t>B</a:t>
            </a:r>
            <a:r>
              <a:rPr lang="en-US" sz="2400" dirty="0">
                <a:solidFill>
                  <a:srgbClr val="002060"/>
                </a:solidFill>
              </a:rPr>
              <a:t>→</a:t>
            </a:r>
            <a:r>
              <a:rPr lang="en-US" sz="2400" i="1" dirty="0">
                <a:solidFill>
                  <a:srgbClr val="002060"/>
                </a:solidFill>
              </a:rPr>
              <a:t>C</a:t>
            </a:r>
            <a:r>
              <a:rPr lang="zh-CN" altLang="en-US" sz="2400" dirty="0">
                <a:solidFill>
                  <a:srgbClr val="002060"/>
                </a:solidFill>
              </a:rPr>
              <a:t>去证明，而直接应用规则</a:t>
            </a:r>
            <a:r>
              <a:rPr lang="en-US" sz="2400" i="1" dirty="0">
                <a:solidFill>
                  <a:srgbClr val="002060"/>
                </a:solidFill>
              </a:rPr>
              <a:t>A</a:t>
            </a:r>
            <a:r>
              <a:rPr lang="en-US" sz="2400" dirty="0">
                <a:solidFill>
                  <a:srgbClr val="002060"/>
                </a:solidFill>
              </a:rPr>
              <a:t>→</a:t>
            </a:r>
            <a:r>
              <a:rPr lang="en-US" sz="2400" i="1" dirty="0">
                <a:solidFill>
                  <a:srgbClr val="002060"/>
                </a:solidFill>
              </a:rPr>
              <a:t>C</a:t>
            </a:r>
            <a:r>
              <a:rPr lang="zh-CN" altLang="en-US" sz="2400" dirty="0">
                <a:solidFill>
                  <a:srgbClr val="002060"/>
                </a:solidFill>
              </a:rPr>
              <a:t>即可。演绎学习包括知识改造、知识编译、产生宏操作、保持等价的操作和其他保真变换</a:t>
            </a:r>
            <a:r>
              <a:rPr lang="zh-CN" altLang="en-US" sz="2400" dirty="0">
                <a:solidFill>
                  <a:srgbClr val="0070C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additive="base">
                                        <p:cTn id="7" dur="500" fill="hold"/>
                                        <p:tgtEl>
                                          <p:spTgt spid="26628"/>
                                        </p:tgtEl>
                                        <p:attrNameLst>
                                          <p:attrName>ppt_x</p:attrName>
                                        </p:attrNameLst>
                                      </p:cBhvr>
                                      <p:tavLst>
                                        <p:tav tm="0">
                                          <p:val>
                                            <p:strVal val="#ppt_x"/>
                                          </p:val>
                                        </p:tav>
                                        <p:tav tm="100000">
                                          <p:val>
                                            <p:strVal val="#ppt_x"/>
                                          </p:val>
                                        </p:tav>
                                      </p:tavLst>
                                    </p:anim>
                                    <p:anim calcmode="lin" valueType="num">
                                      <p:cBhvr additive="base">
                                        <p:cTn id="8" dur="500" fill="hold"/>
                                        <p:tgtEl>
                                          <p:spTgt spid="266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642910" y="571480"/>
            <a:ext cx="7858180" cy="5186035"/>
          </a:xfrm>
          <a:prstGeom prst="rect">
            <a:avLst/>
          </a:prstGeom>
          <a:noFill/>
          <a:ln w="9525">
            <a:noFill/>
            <a:miter lim="800000"/>
            <a:headEnd/>
            <a:tailEnd/>
          </a:ln>
          <a:effectLst/>
        </p:spPr>
        <p:txBody>
          <a:bodyPr wrap="square">
            <a:spAutoFit/>
          </a:bodyPr>
          <a:lstStyle/>
          <a:p>
            <a:pPr>
              <a:lnSpc>
                <a:spcPct val="150000"/>
              </a:lnSpc>
            </a:pPr>
            <a:r>
              <a:rPr lang="en-US" sz="2400" dirty="0" smtClean="0">
                <a:solidFill>
                  <a:srgbClr val="0070C0"/>
                </a:solidFill>
                <a:latin typeface="黑体" pitchFamily="49" charset="-122"/>
                <a:ea typeface="黑体" pitchFamily="49" charset="-122"/>
              </a:rPr>
              <a:t>9.2.4 </a:t>
            </a:r>
            <a:r>
              <a:rPr lang="zh-CN" altLang="en-US" sz="2400" dirty="0" smtClean="0">
                <a:solidFill>
                  <a:srgbClr val="0070C0"/>
                </a:solidFill>
                <a:latin typeface="黑体" pitchFamily="49" charset="-122"/>
                <a:ea typeface="黑体" pitchFamily="49" charset="-122"/>
              </a:rPr>
              <a:t>类比学习</a:t>
            </a:r>
            <a:endParaRPr lang="zh-CN" altLang="en-US" sz="2400" dirty="0">
              <a:solidFill>
                <a:srgbClr val="0070C0"/>
              </a:solidFill>
              <a:latin typeface="黑体" pitchFamily="49" charset="-122"/>
              <a:ea typeface="黑体" pitchFamily="49" charset="-122"/>
            </a:endParaRPr>
          </a:p>
          <a:p>
            <a:pPr>
              <a:lnSpc>
                <a:spcPct val="150000"/>
              </a:lnSpc>
            </a:pPr>
            <a:r>
              <a:rPr lang="zh-CN" altLang="en-US" sz="2400" dirty="0" smtClean="0">
                <a:solidFill>
                  <a:srgbClr val="0070C0"/>
                </a:solidFill>
              </a:rPr>
              <a:t>    </a:t>
            </a:r>
            <a:r>
              <a:rPr lang="zh-CN" altLang="en-US" sz="2400" dirty="0" smtClean="0">
                <a:solidFill>
                  <a:srgbClr val="002060"/>
                </a:solidFill>
              </a:rPr>
              <a:t>类比学习</a:t>
            </a:r>
            <a:r>
              <a:rPr lang="zh-CN" altLang="en-US" sz="2400" dirty="0">
                <a:solidFill>
                  <a:srgbClr val="002060"/>
                </a:solidFill>
              </a:rPr>
              <a:t>的过程包括以下主要步骤：</a:t>
            </a:r>
          </a:p>
          <a:p>
            <a:pPr algn="just">
              <a:lnSpc>
                <a:spcPct val="140000"/>
              </a:lnSpc>
            </a:pPr>
            <a:r>
              <a:rPr lang="en-US" sz="2300" dirty="0">
                <a:solidFill>
                  <a:srgbClr val="002060"/>
                </a:solidFill>
              </a:rPr>
              <a:t>    (1) </a:t>
            </a:r>
            <a:r>
              <a:rPr lang="zh-CN" altLang="en-US" sz="2300" dirty="0">
                <a:solidFill>
                  <a:srgbClr val="002060"/>
                </a:solidFill>
                <a:latin typeface="方正姚体" pitchFamily="2" charset="-122"/>
                <a:ea typeface="方正姚体" pitchFamily="2" charset="-122"/>
              </a:rPr>
              <a:t>回忆与</a:t>
            </a:r>
            <a:r>
              <a:rPr lang="zh-CN" altLang="en-US" sz="2300" dirty="0" smtClean="0">
                <a:solidFill>
                  <a:srgbClr val="002060"/>
                </a:solidFill>
                <a:latin typeface="方正姚体" pitchFamily="2" charset="-122"/>
                <a:ea typeface="方正姚体" pitchFamily="2" charset="-122"/>
              </a:rPr>
              <a:t>联想  </a:t>
            </a:r>
            <a:r>
              <a:rPr lang="zh-CN" altLang="en-US" sz="2300" dirty="0" smtClean="0">
                <a:solidFill>
                  <a:srgbClr val="002060"/>
                </a:solidFill>
              </a:rPr>
              <a:t>即</a:t>
            </a:r>
            <a:r>
              <a:rPr lang="zh-CN" altLang="en-US" sz="2300" dirty="0">
                <a:solidFill>
                  <a:srgbClr val="002060"/>
                </a:solidFill>
              </a:rPr>
              <a:t>当遇到新情况或新问题时，先通过回忆与联想，找出与之相似的已经解决了的有关问题，以获得有关知识；</a:t>
            </a:r>
          </a:p>
          <a:p>
            <a:pPr algn="just">
              <a:lnSpc>
                <a:spcPct val="140000"/>
              </a:lnSpc>
            </a:pPr>
            <a:r>
              <a:rPr lang="en-US" sz="2300" dirty="0">
                <a:solidFill>
                  <a:srgbClr val="002060"/>
                </a:solidFill>
              </a:rPr>
              <a:t>    (2) </a:t>
            </a:r>
            <a:r>
              <a:rPr lang="zh-CN" altLang="en-US" sz="2300" dirty="0">
                <a:solidFill>
                  <a:srgbClr val="002060"/>
                </a:solidFill>
                <a:latin typeface="方正姚体" pitchFamily="2" charset="-122"/>
                <a:ea typeface="方正姚体" pitchFamily="2" charset="-122"/>
              </a:rPr>
              <a:t>建立对应</a:t>
            </a:r>
            <a:r>
              <a:rPr lang="zh-CN" altLang="en-US" sz="2300" dirty="0" smtClean="0">
                <a:solidFill>
                  <a:srgbClr val="002060"/>
                </a:solidFill>
                <a:latin typeface="方正姚体" pitchFamily="2" charset="-122"/>
                <a:ea typeface="方正姚体" pitchFamily="2" charset="-122"/>
              </a:rPr>
              <a:t>关系  </a:t>
            </a:r>
            <a:r>
              <a:rPr lang="zh-CN" altLang="en-US" sz="2300" dirty="0" smtClean="0">
                <a:solidFill>
                  <a:srgbClr val="002060"/>
                </a:solidFill>
              </a:rPr>
              <a:t>即</a:t>
            </a:r>
            <a:r>
              <a:rPr lang="zh-CN" altLang="en-US" sz="2300" dirty="0">
                <a:solidFill>
                  <a:srgbClr val="002060"/>
                </a:solidFill>
              </a:rPr>
              <a:t>建立相似问题知识和求解问题之间的对应关系，以获得求解问题的知识；</a:t>
            </a:r>
          </a:p>
          <a:p>
            <a:pPr algn="just">
              <a:lnSpc>
                <a:spcPct val="140000"/>
              </a:lnSpc>
            </a:pPr>
            <a:r>
              <a:rPr lang="en-US" sz="2300" dirty="0">
                <a:solidFill>
                  <a:srgbClr val="002060"/>
                </a:solidFill>
              </a:rPr>
              <a:t>    (3) </a:t>
            </a:r>
            <a:r>
              <a:rPr lang="zh-CN" altLang="en-US" sz="2300" dirty="0">
                <a:solidFill>
                  <a:srgbClr val="002060"/>
                </a:solidFill>
                <a:latin typeface="方正姚体" pitchFamily="2" charset="-122"/>
                <a:ea typeface="方正姚体" pitchFamily="2" charset="-122"/>
              </a:rPr>
              <a:t>验证与</a:t>
            </a:r>
            <a:r>
              <a:rPr lang="zh-CN" altLang="en-US" sz="2300" dirty="0" smtClean="0">
                <a:solidFill>
                  <a:srgbClr val="002060"/>
                </a:solidFill>
                <a:latin typeface="方正姚体" pitchFamily="2" charset="-122"/>
                <a:ea typeface="方正姚体" pitchFamily="2" charset="-122"/>
              </a:rPr>
              <a:t>归纳  </a:t>
            </a:r>
            <a:r>
              <a:rPr lang="zh-CN" altLang="en-US" sz="2300" dirty="0" smtClean="0">
                <a:solidFill>
                  <a:srgbClr val="002060"/>
                </a:solidFill>
              </a:rPr>
              <a:t>即</a:t>
            </a:r>
            <a:r>
              <a:rPr lang="zh-CN" altLang="en-US" sz="2300" dirty="0">
                <a:solidFill>
                  <a:srgbClr val="002060"/>
                </a:solidFill>
              </a:rPr>
              <a:t>检验所获知识的有效性，如发现有错，就重复上述步骤进行修正， 直到获得正确的知识。对于正确的知识，经过推广、归纳等过程取得一般性知识。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xEl>
                                              <p:pRg st="1" end="1"/>
                                            </p:txEl>
                                          </p:spTgt>
                                        </p:tgtEl>
                                        <p:attrNameLst>
                                          <p:attrName>style.visibility</p:attrName>
                                        </p:attrNameLst>
                                      </p:cBhvr>
                                      <p:to>
                                        <p:strVal val="visible"/>
                                      </p:to>
                                    </p:set>
                                    <p:animEffect transition="in" filter="blinds(horizontal)">
                                      <p:cBhvr>
                                        <p:cTn id="7" dur="500"/>
                                        <p:tgtEl>
                                          <p:spTgt spid="266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628">
                                            <p:txEl>
                                              <p:pRg st="2" end="2"/>
                                            </p:txEl>
                                          </p:spTgt>
                                        </p:tgtEl>
                                        <p:attrNameLst>
                                          <p:attrName>style.visibility</p:attrName>
                                        </p:attrNameLst>
                                      </p:cBhvr>
                                      <p:to>
                                        <p:strVal val="visible"/>
                                      </p:to>
                                    </p:set>
                                    <p:anim calcmode="lin" valueType="num">
                                      <p:cBhvr additive="base">
                                        <p:cTn id="12" dur="500" fill="hold"/>
                                        <p:tgtEl>
                                          <p:spTgt spid="26628">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66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628">
                                            <p:txEl>
                                              <p:pRg st="3" end="3"/>
                                            </p:txEl>
                                          </p:spTgt>
                                        </p:tgtEl>
                                        <p:attrNameLst>
                                          <p:attrName>style.visibility</p:attrName>
                                        </p:attrNameLst>
                                      </p:cBhvr>
                                      <p:to>
                                        <p:strVal val="visible"/>
                                      </p:to>
                                    </p:set>
                                    <p:anim calcmode="lin" valueType="num">
                                      <p:cBhvr additive="base">
                                        <p:cTn id="18" dur="500" fill="hold"/>
                                        <p:tgtEl>
                                          <p:spTgt spid="26628">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62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628">
                                            <p:txEl>
                                              <p:pRg st="4" end="4"/>
                                            </p:txEl>
                                          </p:spTgt>
                                        </p:tgtEl>
                                        <p:attrNameLst>
                                          <p:attrName>style.visibility</p:attrName>
                                        </p:attrNameLst>
                                      </p:cBhvr>
                                      <p:to>
                                        <p:strVal val="visible"/>
                                      </p:to>
                                    </p:set>
                                    <p:anim calcmode="lin" valueType="num">
                                      <p:cBhvr additive="base">
                                        <p:cTn id="24" dur="500" fill="hold"/>
                                        <p:tgtEl>
                                          <p:spTgt spid="26628">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62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857224" y="571480"/>
            <a:ext cx="7643866" cy="5386090"/>
          </a:xfrm>
          <a:prstGeom prst="rect">
            <a:avLst/>
          </a:prstGeom>
          <a:noFill/>
          <a:ln w="9525">
            <a:noFill/>
            <a:miter lim="800000"/>
            <a:headEnd/>
            <a:tailEnd/>
          </a:ln>
          <a:effectLst/>
        </p:spPr>
        <p:txBody>
          <a:bodyPr wrap="square">
            <a:spAutoFit/>
          </a:bodyPr>
          <a:lstStyle/>
          <a:p>
            <a:pPr>
              <a:lnSpc>
                <a:spcPct val="150000"/>
              </a:lnSpc>
            </a:pPr>
            <a:r>
              <a:rPr lang="zh-CN" altLang="en-US" sz="2400" dirty="0" smtClean="0">
                <a:solidFill>
                  <a:srgbClr val="0070C0"/>
                </a:solidFill>
                <a:sym typeface="Symbol"/>
              </a:rPr>
              <a:t></a:t>
            </a:r>
            <a:r>
              <a:rPr lang="zh-CN" altLang="en-US" sz="2400" dirty="0" smtClean="0">
                <a:solidFill>
                  <a:srgbClr val="002060"/>
                </a:solidFill>
              </a:rPr>
              <a:t>设</a:t>
            </a:r>
            <a:r>
              <a:rPr lang="zh-CN" altLang="en-US" sz="2400" dirty="0">
                <a:solidFill>
                  <a:srgbClr val="002060"/>
                </a:solidFill>
              </a:rPr>
              <a:t>对象的知识是用框架集来表示，则类比学习可描述</a:t>
            </a:r>
            <a:r>
              <a:rPr lang="zh-CN" altLang="en-US" sz="2400" dirty="0" smtClean="0">
                <a:solidFill>
                  <a:srgbClr val="002060"/>
                </a:solidFill>
              </a:rPr>
              <a:t>为 把</a:t>
            </a:r>
            <a:r>
              <a:rPr lang="zh-CN" altLang="en-US" sz="2400" dirty="0">
                <a:solidFill>
                  <a:srgbClr val="002060"/>
                </a:solidFill>
              </a:rPr>
              <a:t>原框架中若干个槽的值传递给另一个目标框架的一些槽中去，</a:t>
            </a:r>
          </a:p>
          <a:p>
            <a:pPr algn="just">
              <a:lnSpc>
                <a:spcPct val="150000"/>
              </a:lnSpc>
              <a:spcBef>
                <a:spcPts val="1200"/>
              </a:spcBef>
            </a:pPr>
            <a:r>
              <a:rPr lang="zh-CN" altLang="en-US" sz="2400" dirty="0" smtClean="0">
                <a:solidFill>
                  <a:srgbClr val="002060"/>
                </a:solidFill>
                <a:sym typeface="Symbol"/>
              </a:rPr>
              <a:t></a:t>
            </a:r>
            <a:r>
              <a:rPr lang="zh-CN" altLang="en-US" sz="2400" dirty="0" smtClean="0">
                <a:solidFill>
                  <a:srgbClr val="002060"/>
                </a:solidFill>
              </a:rPr>
              <a:t>案例</a:t>
            </a:r>
            <a:r>
              <a:rPr lang="zh-CN" altLang="en-US" sz="2400" dirty="0">
                <a:solidFill>
                  <a:srgbClr val="002060"/>
                </a:solidFill>
              </a:rPr>
              <a:t>（范例）学习就是一种典型的类比学习。案例学习利用问题之间的某种相似关系，将已有成功案例的参数、模型、或者方法等用于解决类似的问题。这方面已有不少成功的案例。</a:t>
            </a:r>
          </a:p>
          <a:p>
            <a:pPr>
              <a:lnSpc>
                <a:spcPct val="150000"/>
              </a:lnSpc>
              <a:spcBef>
                <a:spcPts val="1200"/>
              </a:spcBef>
            </a:pPr>
            <a:r>
              <a:rPr lang="zh-CN" altLang="en-US" sz="2400" dirty="0" smtClean="0">
                <a:solidFill>
                  <a:srgbClr val="002060"/>
                </a:solidFill>
                <a:sym typeface="Symbol"/>
              </a:rPr>
              <a:t></a:t>
            </a:r>
            <a:r>
              <a:rPr lang="zh-CN" altLang="en-US" sz="2400" dirty="0" smtClean="0">
                <a:solidFill>
                  <a:srgbClr val="002060"/>
                </a:solidFill>
              </a:rPr>
              <a:t>近年来</a:t>
            </a:r>
            <a:r>
              <a:rPr lang="zh-CN" altLang="en-US" sz="2400" dirty="0">
                <a:solidFill>
                  <a:srgbClr val="002060"/>
                </a:solidFill>
              </a:rPr>
              <a:t>在神经网络学习中兴起的迁移学习（</a:t>
            </a:r>
            <a:r>
              <a:rPr lang="en-US" sz="2400" dirty="0">
                <a:solidFill>
                  <a:srgbClr val="002060"/>
                </a:solidFill>
              </a:rPr>
              <a:t>transfer learning</a:t>
            </a:r>
            <a:r>
              <a:rPr lang="zh-CN" altLang="en-US" sz="2400" dirty="0">
                <a:solidFill>
                  <a:srgbClr val="002060"/>
                </a:solidFill>
              </a:rPr>
              <a:t>）也是一种类比学习。</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672406" y="386662"/>
            <a:ext cx="7858180" cy="5496376"/>
          </a:xfrm>
          <a:prstGeom prst="rect">
            <a:avLst/>
          </a:prstGeom>
          <a:noFill/>
          <a:ln w="9525">
            <a:noFill/>
            <a:miter lim="800000"/>
            <a:headEnd/>
            <a:tailEnd/>
          </a:ln>
          <a:effectLst/>
        </p:spPr>
        <p:txBody>
          <a:bodyPr wrap="square">
            <a:spAutoFit/>
          </a:bodyPr>
          <a:lstStyle/>
          <a:p>
            <a:pPr>
              <a:lnSpc>
                <a:spcPct val="150000"/>
              </a:lnSpc>
            </a:pPr>
            <a:r>
              <a:rPr lang="en-US" sz="2400" dirty="0" smtClean="0">
                <a:solidFill>
                  <a:srgbClr val="0070C0"/>
                </a:solidFill>
                <a:latin typeface="黑体" pitchFamily="49" charset="-122"/>
                <a:ea typeface="黑体" pitchFamily="49" charset="-122"/>
              </a:rPr>
              <a:t>9.2.5 </a:t>
            </a:r>
            <a:r>
              <a:rPr lang="zh-CN" altLang="en-US" sz="2400" dirty="0">
                <a:solidFill>
                  <a:srgbClr val="0070C0"/>
                </a:solidFill>
                <a:latin typeface="黑体" pitchFamily="49" charset="-122"/>
                <a:ea typeface="黑体" pitchFamily="49" charset="-122"/>
              </a:rPr>
              <a:t>解释（分析）学习</a:t>
            </a:r>
          </a:p>
          <a:p>
            <a:pPr>
              <a:lnSpc>
                <a:spcPts val="3500"/>
              </a:lnSpc>
              <a:spcBef>
                <a:spcPts val="600"/>
              </a:spcBef>
            </a:pPr>
            <a:r>
              <a:rPr lang="en-US" sz="2300" dirty="0">
                <a:solidFill>
                  <a:srgbClr val="0070C0"/>
                </a:solidFill>
              </a:rPr>
              <a:t>   </a:t>
            </a:r>
            <a:r>
              <a:rPr lang="en-US" sz="2300" dirty="0" smtClean="0">
                <a:solidFill>
                  <a:srgbClr val="0070C0"/>
                </a:solidFill>
              </a:rPr>
              <a:t>    </a:t>
            </a:r>
            <a:r>
              <a:rPr lang="zh-CN" altLang="en-US" sz="2300" dirty="0">
                <a:solidFill>
                  <a:srgbClr val="002060"/>
                </a:solidFill>
              </a:rPr>
              <a:t>解释学习（</a:t>
            </a:r>
            <a:r>
              <a:rPr lang="en-US" sz="2300" dirty="0">
                <a:solidFill>
                  <a:srgbClr val="002060"/>
                </a:solidFill>
              </a:rPr>
              <a:t>Explanation-Based Learning, EBL</a:t>
            </a:r>
            <a:r>
              <a:rPr lang="zh-CN" altLang="en-US" sz="2300" dirty="0">
                <a:solidFill>
                  <a:srgbClr val="002060"/>
                </a:solidFill>
              </a:rPr>
              <a:t>）就是只用一个实例，通过运用领域知识，对实例的详细分析来构造解释结构，然后对解释进行推广而得到一个关于实例的更一般性描述的学习方法。解释学习的一般框架是：</a:t>
            </a:r>
          </a:p>
          <a:p>
            <a:pPr>
              <a:lnSpc>
                <a:spcPct val="150000"/>
              </a:lnSpc>
            </a:pPr>
            <a:r>
              <a:rPr lang="en-US" sz="2300" dirty="0">
                <a:solidFill>
                  <a:srgbClr val="002060"/>
                </a:solidFill>
              </a:rPr>
              <a:t>    </a:t>
            </a:r>
            <a:r>
              <a:rPr lang="zh-CN" altLang="en-US" sz="2300" b="1" dirty="0">
                <a:solidFill>
                  <a:srgbClr val="002060"/>
                </a:solidFill>
              </a:rPr>
              <a:t>给定</a:t>
            </a:r>
            <a:r>
              <a:rPr lang="zh-CN" altLang="en-US" sz="2300" dirty="0">
                <a:solidFill>
                  <a:srgbClr val="002060"/>
                </a:solidFill>
              </a:rPr>
              <a:t>：</a:t>
            </a:r>
            <a:r>
              <a:rPr lang="zh-CN" altLang="en-US" sz="2300" dirty="0">
                <a:solidFill>
                  <a:srgbClr val="002060"/>
                </a:solidFill>
                <a:latin typeface="方正姚体" pitchFamily="2" charset="-122"/>
                <a:ea typeface="方正姚体" pitchFamily="2" charset="-122"/>
              </a:rPr>
              <a:t>领域知识、目标概念、训练实例和操作性准则</a:t>
            </a:r>
            <a:r>
              <a:rPr lang="zh-CN" altLang="en-US" sz="2300" dirty="0">
                <a:solidFill>
                  <a:srgbClr val="002060"/>
                </a:solidFill>
              </a:rPr>
              <a:t>。</a:t>
            </a:r>
          </a:p>
          <a:p>
            <a:pPr>
              <a:lnSpc>
                <a:spcPct val="150000"/>
              </a:lnSpc>
            </a:pPr>
            <a:r>
              <a:rPr lang="en-US" sz="2300" dirty="0">
                <a:solidFill>
                  <a:srgbClr val="002060"/>
                </a:solidFill>
              </a:rPr>
              <a:t>    </a:t>
            </a:r>
            <a:r>
              <a:rPr lang="zh-CN" altLang="en-US" sz="2300" b="1" dirty="0">
                <a:solidFill>
                  <a:srgbClr val="002060"/>
                </a:solidFill>
              </a:rPr>
              <a:t>找出</a:t>
            </a:r>
            <a:r>
              <a:rPr lang="zh-CN" altLang="en-US" sz="2300" dirty="0">
                <a:solidFill>
                  <a:srgbClr val="002060"/>
                </a:solidFill>
              </a:rPr>
              <a:t>：</a:t>
            </a:r>
            <a:r>
              <a:rPr lang="zh-CN" altLang="en-US" sz="2300" dirty="0">
                <a:solidFill>
                  <a:srgbClr val="002060"/>
                </a:solidFill>
                <a:latin typeface="方正姚体" pitchFamily="2" charset="-122"/>
                <a:ea typeface="方正姚体" pitchFamily="2" charset="-122"/>
              </a:rPr>
              <a:t>满足操作性准则的关于目标概念的充分条件</a:t>
            </a:r>
            <a:r>
              <a:rPr lang="zh-CN" altLang="en-US" sz="2300" dirty="0" smtClean="0">
                <a:solidFill>
                  <a:srgbClr val="002060"/>
                </a:solidFill>
              </a:rPr>
              <a:t>。</a:t>
            </a:r>
            <a:endParaRPr lang="en-US" altLang="zh-CN" sz="2300" dirty="0" smtClean="0">
              <a:solidFill>
                <a:srgbClr val="002060"/>
              </a:solidFill>
            </a:endParaRPr>
          </a:p>
          <a:p>
            <a:pPr algn="just">
              <a:lnSpc>
                <a:spcPts val="3500"/>
              </a:lnSpc>
              <a:spcBef>
                <a:spcPts val="1200"/>
              </a:spcBef>
            </a:pPr>
            <a:r>
              <a:rPr lang="zh-CN" altLang="en-US" sz="2300" dirty="0" smtClean="0">
                <a:solidFill>
                  <a:srgbClr val="002060"/>
                </a:solidFill>
              </a:rPr>
              <a:t>        解释</a:t>
            </a:r>
            <a:r>
              <a:rPr lang="zh-CN" altLang="en-US" sz="2300" dirty="0">
                <a:solidFill>
                  <a:srgbClr val="002060"/>
                </a:solidFill>
              </a:rPr>
              <a:t>学习的学习过程是：首先运用领域知识找出训练实例为什么是目标概念的证明（即</a:t>
            </a:r>
            <a:r>
              <a:rPr lang="zh-CN" altLang="en-US" sz="2300" dirty="0">
                <a:solidFill>
                  <a:srgbClr val="C00000"/>
                </a:solidFill>
              </a:rPr>
              <a:t>解释</a:t>
            </a:r>
            <a:r>
              <a:rPr lang="zh-CN" altLang="en-US" sz="2300" dirty="0">
                <a:solidFill>
                  <a:srgbClr val="002060"/>
                </a:solidFill>
              </a:rPr>
              <a:t>），然后按操作性准则对解释进行推广，从而得出关于目标概念的学习描述。</a:t>
            </a:r>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xEl>
                                              <p:pRg st="1" end="1"/>
                                            </p:txEl>
                                          </p:spTgt>
                                        </p:tgtEl>
                                        <p:attrNameLst>
                                          <p:attrName>style.visibility</p:attrName>
                                        </p:attrNameLst>
                                      </p:cBhvr>
                                      <p:to>
                                        <p:strVal val="visible"/>
                                      </p:to>
                                    </p:set>
                                    <p:animEffect transition="in" filter="blinds(horizontal)">
                                      <p:cBhvr>
                                        <p:cTn id="7" dur="500"/>
                                        <p:tgtEl>
                                          <p:spTgt spid="2662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628">
                                            <p:txEl>
                                              <p:pRg st="2" end="2"/>
                                            </p:txEl>
                                          </p:spTgt>
                                        </p:tgtEl>
                                        <p:attrNameLst>
                                          <p:attrName>style.visibility</p:attrName>
                                        </p:attrNameLst>
                                      </p:cBhvr>
                                      <p:to>
                                        <p:strVal val="visible"/>
                                      </p:to>
                                    </p:set>
                                    <p:animEffect transition="in" filter="blinds(horizontal)">
                                      <p:cBhvr>
                                        <p:cTn id="10" dur="500"/>
                                        <p:tgtEl>
                                          <p:spTgt spid="26628">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6628">
                                            <p:txEl>
                                              <p:pRg st="3" end="3"/>
                                            </p:txEl>
                                          </p:spTgt>
                                        </p:tgtEl>
                                        <p:attrNameLst>
                                          <p:attrName>style.visibility</p:attrName>
                                        </p:attrNameLst>
                                      </p:cBhvr>
                                      <p:to>
                                        <p:strVal val="visible"/>
                                      </p:to>
                                    </p:set>
                                    <p:animEffect transition="in" filter="blinds(horizontal)">
                                      <p:cBhvr>
                                        <p:cTn id="13" dur="500"/>
                                        <p:tgtEl>
                                          <p:spTgt spid="2662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6628">
                                            <p:txEl>
                                              <p:pRg st="4" end="4"/>
                                            </p:txEl>
                                          </p:spTgt>
                                        </p:tgtEl>
                                        <p:attrNameLst>
                                          <p:attrName>style.visibility</p:attrName>
                                        </p:attrNameLst>
                                      </p:cBhvr>
                                      <p:to>
                                        <p:strVal val="visible"/>
                                      </p:to>
                                    </p:set>
                                    <p:animEffect transition="in" filter="blinds(horizontal)">
                                      <p:cBhvr>
                                        <p:cTn id="18" dur="500"/>
                                        <p:tgtEl>
                                          <p:spTgt spid="266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857224" y="571480"/>
            <a:ext cx="7572428" cy="4893647"/>
          </a:xfrm>
          <a:prstGeom prst="rect">
            <a:avLst/>
          </a:prstGeom>
          <a:noFill/>
          <a:ln w="9525">
            <a:noFill/>
            <a:miter lim="800000"/>
            <a:headEnd/>
            <a:tailEnd/>
          </a:ln>
          <a:effectLst/>
        </p:spPr>
        <p:txBody>
          <a:bodyPr wrap="square">
            <a:spAutoFit/>
          </a:bodyPr>
          <a:lstStyle/>
          <a:p>
            <a:pPr>
              <a:lnSpc>
                <a:spcPct val="150000"/>
              </a:lnSpc>
            </a:pPr>
            <a:r>
              <a:rPr lang="zh-CN" altLang="en-US" sz="2400" dirty="0">
                <a:solidFill>
                  <a:srgbClr val="002060"/>
                </a:solidFill>
              </a:rPr>
              <a:t>假设要学习的目标概念是： </a:t>
            </a:r>
          </a:p>
          <a:p>
            <a:pPr>
              <a:lnSpc>
                <a:spcPct val="150000"/>
              </a:lnSpc>
            </a:pPr>
            <a:r>
              <a:rPr lang="zh-CN" altLang="en-US" sz="2400" dirty="0" smtClean="0">
                <a:solidFill>
                  <a:srgbClr val="002060"/>
                </a:solidFill>
              </a:rPr>
              <a:t>               </a:t>
            </a:r>
            <a:r>
              <a:rPr lang="zh-CN" altLang="en-US" sz="2400" dirty="0" smtClean="0">
                <a:solidFill>
                  <a:srgbClr val="002060"/>
                </a:solidFill>
                <a:latin typeface="楷体" pitchFamily="49" charset="-122"/>
                <a:ea typeface="楷体" pitchFamily="49" charset="-122"/>
              </a:rPr>
              <a:t>年青人</a:t>
            </a:r>
            <a:r>
              <a:rPr lang="zh-CN" altLang="en-US" sz="2400" dirty="0">
                <a:solidFill>
                  <a:srgbClr val="002060"/>
                </a:solidFill>
                <a:latin typeface="楷体" pitchFamily="49" charset="-122"/>
                <a:ea typeface="楷体" pitchFamily="49" charset="-122"/>
              </a:rPr>
              <a:t>总比年纪大的人更充满活力。</a:t>
            </a:r>
          </a:p>
          <a:p>
            <a:pPr>
              <a:lnSpc>
                <a:spcPct val="150000"/>
              </a:lnSpc>
            </a:pPr>
            <a:r>
              <a:rPr lang="zh-CN" altLang="en-US" sz="2400" dirty="0">
                <a:solidFill>
                  <a:srgbClr val="002060"/>
                </a:solidFill>
              </a:rPr>
              <a:t>并且已知如下事实：</a:t>
            </a:r>
          </a:p>
          <a:p>
            <a:pPr>
              <a:lnSpc>
                <a:spcPct val="150000"/>
              </a:lnSpc>
            </a:pPr>
            <a:r>
              <a:rPr lang="en-US" sz="2400" dirty="0">
                <a:solidFill>
                  <a:srgbClr val="002060"/>
                </a:solidFill>
              </a:rPr>
              <a:t>    (1) </a:t>
            </a:r>
            <a:r>
              <a:rPr lang="zh-CN" altLang="en-US" sz="2400" dirty="0">
                <a:solidFill>
                  <a:srgbClr val="002060"/>
                </a:solidFill>
              </a:rPr>
              <a:t>一个实例： </a:t>
            </a:r>
            <a:r>
              <a:rPr lang="zh-CN" altLang="en-US" sz="2400" dirty="0">
                <a:solidFill>
                  <a:srgbClr val="002060"/>
                </a:solidFill>
                <a:latin typeface="楷体" pitchFamily="49" charset="-122"/>
                <a:ea typeface="楷体" pitchFamily="49" charset="-122"/>
              </a:rPr>
              <a:t>张三比他的父亲更充满活力。</a:t>
            </a:r>
          </a:p>
          <a:p>
            <a:pPr>
              <a:lnSpc>
                <a:spcPct val="150000"/>
              </a:lnSpc>
            </a:pPr>
            <a:r>
              <a:rPr lang="en-US" sz="2400" dirty="0">
                <a:solidFill>
                  <a:srgbClr val="002060"/>
                </a:solidFill>
              </a:rPr>
              <a:t>    (2) </a:t>
            </a:r>
            <a:r>
              <a:rPr lang="zh-CN" altLang="en-US" sz="2400" dirty="0">
                <a:solidFill>
                  <a:srgbClr val="002060"/>
                </a:solidFill>
              </a:rPr>
              <a:t>一组领域知识：</a:t>
            </a:r>
            <a:r>
              <a:rPr lang="zh-CN" altLang="en-US" sz="2400" dirty="0">
                <a:solidFill>
                  <a:srgbClr val="002060"/>
                </a:solidFill>
                <a:latin typeface="楷体" pitchFamily="49" charset="-122"/>
                <a:ea typeface="楷体" pitchFamily="49" charset="-122"/>
              </a:rPr>
              <a:t>假设这一组领域知识能证明给出的实例就是目标概念的例子。</a:t>
            </a:r>
          </a:p>
          <a:p>
            <a:pPr>
              <a:lnSpc>
                <a:spcPct val="150000"/>
              </a:lnSpc>
            </a:pPr>
            <a:r>
              <a:rPr lang="zh-CN" altLang="en-US" sz="2400" dirty="0" smtClean="0">
                <a:solidFill>
                  <a:srgbClr val="002060"/>
                </a:solidFill>
              </a:rPr>
              <a:t>    由</a:t>
            </a:r>
            <a:r>
              <a:rPr lang="zh-CN" altLang="en-US" sz="2400" dirty="0" smtClean="0">
                <a:solidFill>
                  <a:srgbClr val="C00000"/>
                </a:solidFill>
              </a:rPr>
              <a:t>解释</a:t>
            </a:r>
            <a:r>
              <a:rPr lang="zh-CN" altLang="en-US" sz="2400" dirty="0" smtClean="0">
                <a:solidFill>
                  <a:srgbClr val="002060"/>
                </a:solidFill>
              </a:rPr>
              <a:t>学习，可</a:t>
            </a:r>
            <a:r>
              <a:rPr lang="zh-CN" altLang="en-US" sz="2400" dirty="0">
                <a:solidFill>
                  <a:srgbClr val="002060"/>
                </a:solidFill>
              </a:rPr>
              <a:t>得出结论：</a:t>
            </a:r>
          </a:p>
          <a:p>
            <a:pPr>
              <a:lnSpc>
                <a:spcPct val="150000"/>
              </a:lnSpc>
            </a:pPr>
            <a:r>
              <a:rPr lang="zh-CN" altLang="en-US" sz="2400" dirty="0" smtClean="0">
                <a:solidFill>
                  <a:srgbClr val="002060"/>
                </a:solidFill>
              </a:rPr>
              <a:t>    </a:t>
            </a:r>
            <a:r>
              <a:rPr lang="zh-CN" altLang="en-US" sz="2400" dirty="0" smtClean="0">
                <a:solidFill>
                  <a:srgbClr val="002060"/>
                </a:solidFill>
                <a:latin typeface="楷体" pitchFamily="49" charset="-122"/>
                <a:ea typeface="楷体" pitchFamily="49" charset="-122"/>
              </a:rPr>
              <a:t>任何</a:t>
            </a:r>
            <a:r>
              <a:rPr lang="zh-CN" altLang="en-US" sz="2400" dirty="0">
                <a:solidFill>
                  <a:srgbClr val="002060"/>
                </a:solidFill>
                <a:latin typeface="楷体" pitchFamily="49" charset="-122"/>
                <a:ea typeface="楷体" pitchFamily="49" charset="-122"/>
              </a:rPr>
              <a:t>一个儿子都比他的父亲更充满活力。</a:t>
            </a:r>
          </a:p>
          <a:p>
            <a:endParaRPr lang="zh-CN" altLang="en-US" sz="2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857224" y="512489"/>
            <a:ext cx="7643866" cy="4893647"/>
          </a:xfrm>
          <a:prstGeom prst="rect">
            <a:avLst/>
          </a:prstGeom>
          <a:noFill/>
          <a:ln w="9525">
            <a:noFill/>
            <a:miter lim="800000"/>
            <a:headEnd/>
            <a:tailEnd/>
          </a:ln>
          <a:effectLst/>
        </p:spPr>
        <p:txBody>
          <a:bodyPr wrap="square">
            <a:spAutoFit/>
          </a:bodyPr>
          <a:lstStyle/>
          <a:p>
            <a:pPr>
              <a:lnSpc>
                <a:spcPct val="150000"/>
              </a:lnSpc>
              <a:spcBef>
                <a:spcPts val="1200"/>
              </a:spcBef>
            </a:pPr>
            <a:r>
              <a:rPr lang="en-US" sz="2400" dirty="0" smtClean="0">
                <a:solidFill>
                  <a:srgbClr val="0070C0"/>
                </a:solidFill>
                <a:latin typeface="黑体" pitchFamily="49" charset="-122"/>
                <a:ea typeface="黑体" pitchFamily="49" charset="-122"/>
              </a:rPr>
              <a:t>9.2.6 </a:t>
            </a:r>
            <a:r>
              <a:rPr lang="zh-CN" altLang="en-US" sz="2400" dirty="0">
                <a:solidFill>
                  <a:srgbClr val="0070C0"/>
                </a:solidFill>
                <a:latin typeface="黑体" pitchFamily="49" charset="-122"/>
                <a:ea typeface="黑体" pitchFamily="49" charset="-122"/>
              </a:rPr>
              <a:t>发现学习</a:t>
            </a:r>
          </a:p>
          <a:p>
            <a:pPr>
              <a:lnSpc>
                <a:spcPct val="150000"/>
              </a:lnSpc>
            </a:pPr>
            <a:r>
              <a:rPr lang="en-US" sz="2300" dirty="0">
                <a:solidFill>
                  <a:srgbClr val="0070C0"/>
                </a:solidFill>
              </a:rPr>
              <a:t>    </a:t>
            </a:r>
            <a:r>
              <a:rPr lang="en-US" sz="2300" dirty="0" smtClean="0">
                <a:solidFill>
                  <a:srgbClr val="0070C0"/>
                </a:solidFill>
              </a:rPr>
              <a:t>    </a:t>
            </a:r>
            <a:r>
              <a:rPr lang="zh-CN" altLang="en-US" sz="2300" dirty="0" smtClean="0">
                <a:solidFill>
                  <a:srgbClr val="002060"/>
                </a:solidFill>
              </a:rPr>
              <a:t>发现学习</a:t>
            </a:r>
            <a:r>
              <a:rPr lang="zh-CN" altLang="en-US" sz="2300" dirty="0">
                <a:solidFill>
                  <a:srgbClr val="002060"/>
                </a:solidFill>
              </a:rPr>
              <a:t>则是系统直接从（数据）环境中归纳总结出规律性知识的一种学习。即发现学习是指机器获取知识无须外部拥有该知识的实体的帮助，甚至蕴含在客观现象中的这类知识至今尚未被人所知，因此发现学习也是一种归纳学习，而且是一种高级的学习过程（这与心理学中的发现学习概念是一致的）。它要求系统具有复杂的问题求解能力，包括概念聚类、结构分类、数据拟合、建立系统行为等。下面仅就这方面的研究作一点简要介绍</a:t>
            </a:r>
            <a:r>
              <a:rPr lang="zh-CN" altLang="en-US" sz="2300" dirty="0" smtClean="0">
                <a:solidFill>
                  <a:srgbClr val="002060"/>
                </a:solidFill>
              </a:rPr>
              <a:t>。</a:t>
            </a:r>
            <a:endParaRPr lang="zh-CN" altLang="en-US" sz="2300" dirty="0">
              <a:solidFill>
                <a:srgbClr val="002060"/>
              </a:solidFill>
            </a:endParaRPr>
          </a:p>
        </p:txBody>
      </p:sp>
      <p:sp>
        <p:nvSpPr>
          <p:cNvPr id="3" name="动作按钮: 后退或前一项 2">
            <a:hlinkClick r:id="rId2" action="ppaction://hlinksldjump" highlightClick="1"/>
          </p:cNvPr>
          <p:cNvSpPr/>
          <p:nvPr/>
        </p:nvSpPr>
        <p:spPr>
          <a:xfrm>
            <a:off x="7706494" y="6185586"/>
            <a:ext cx="720000" cy="14400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092310" y="1898632"/>
            <a:ext cx="6006030" cy="950976"/>
          </a:xfrm>
          <a:prstGeom prst="rect">
            <a:avLst/>
          </a:prstGeom>
          <a:solidFill>
            <a:schemeClr val="accent1">
              <a:alpha val="100000"/>
            </a:schemeClr>
          </a:solidFill>
        </p:spPr>
      </p:sp>
      <p:sp>
        <p:nvSpPr>
          <p:cNvPr id="3" name="TextBox 3"/>
          <p:cNvSpPr txBox="1"/>
          <p:nvPr/>
        </p:nvSpPr>
        <p:spPr>
          <a:xfrm>
            <a:off x="2600439" y="2111201"/>
            <a:ext cx="5415519" cy="723212"/>
          </a:xfrm>
          <a:prstGeom prst="rect">
            <a:avLst/>
          </a:prstGeom>
        </p:spPr>
        <p:txBody>
          <a:bodyPr vert="horz" wrap="square" lIns="85725" tIns="42863" rIns="85725" bIns="42863" rtlCol="0" anchor="t" anchorCtr="0">
            <a:spAutoFit/>
          </a:bodyPr>
          <a:lstStyle/>
          <a:p>
            <a:pPr algn="ctr" defTabSz="685800" fontAlgn="auto">
              <a:lnSpc>
                <a:spcPct val="120000"/>
              </a:lnSpc>
              <a:spcBef>
                <a:spcPts val="0"/>
              </a:spcBef>
              <a:spcAft>
                <a:spcPts val="0"/>
              </a:spcAft>
            </a:pPr>
            <a:r>
              <a:rPr lang="en-US" dirty="0">
                <a:solidFill>
                  <a:srgbClr val="002060"/>
                </a:solidFill>
                <a:latin typeface="Microsoft Yahei"/>
                <a:ea typeface="Microsoft Yahei"/>
                <a:cs typeface="Microsoft Yahei"/>
              </a:rPr>
              <a:t>机器学习的起源可以追溯到20世纪50年代，当时科学家们开始研究如何让计算机从数据中学习。</a:t>
            </a:r>
          </a:p>
        </p:txBody>
      </p:sp>
      <p:sp>
        <p:nvSpPr>
          <p:cNvPr id="4" name="AutoShape 4"/>
          <p:cNvSpPr/>
          <p:nvPr/>
        </p:nvSpPr>
        <p:spPr>
          <a:xfrm>
            <a:off x="1118273" y="3129895"/>
            <a:ext cx="6006030" cy="950976"/>
          </a:xfrm>
          <a:prstGeom prst="rect">
            <a:avLst/>
          </a:prstGeom>
          <a:solidFill>
            <a:schemeClr val="accent2">
              <a:alpha val="100000"/>
            </a:schemeClr>
          </a:solidFill>
        </p:spPr>
      </p:sp>
      <p:sp>
        <p:nvSpPr>
          <p:cNvPr id="5" name="TextBox 5"/>
          <p:cNvSpPr txBox="1"/>
          <p:nvPr/>
        </p:nvSpPr>
        <p:spPr>
          <a:xfrm>
            <a:off x="1232897" y="3351607"/>
            <a:ext cx="5415519" cy="723212"/>
          </a:xfrm>
          <a:prstGeom prst="rect">
            <a:avLst/>
          </a:prstGeom>
        </p:spPr>
        <p:txBody>
          <a:bodyPr vert="horz" wrap="square" lIns="85725" tIns="42863" rIns="85725" bIns="42863" rtlCol="0" anchor="t" anchorCtr="0">
            <a:spAutoFit/>
          </a:bodyPr>
          <a:lstStyle/>
          <a:p>
            <a:pPr algn="ct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在随后的几十年里，机器学习经历了多个发展阶段，包括符号学习、统计学习、神经网络等</a:t>
            </a:r>
            <a:r>
              <a:rPr lang="en-US" dirty="0">
                <a:solidFill>
                  <a:srgbClr val="002060"/>
                </a:solidFill>
                <a:latin typeface="Microsoft Yahei"/>
                <a:ea typeface="Microsoft Yahei"/>
                <a:cs typeface="Microsoft Yahei"/>
              </a:rPr>
              <a:t>。</a:t>
            </a:r>
          </a:p>
        </p:txBody>
      </p:sp>
      <p:pic>
        <p:nvPicPr>
          <p:cNvPr id="6" name="Picture 6"/>
          <p:cNvPicPr>
            <a:picLocks noChangeAspect="1"/>
          </p:cNvPicPr>
          <p:nvPr/>
        </p:nvPicPr>
        <p:blipFill>
          <a:blip r:embed="rId3"/>
          <a:srcRect t="14429" b="14429"/>
          <a:stretch>
            <a:fillRect/>
          </a:stretch>
        </p:blipFill>
        <p:spPr>
          <a:xfrm>
            <a:off x="404333" y="1898632"/>
            <a:ext cx="1692042" cy="950976"/>
          </a:xfrm>
          <a:prstGeom prst="rect">
            <a:avLst/>
          </a:prstGeom>
        </p:spPr>
      </p:pic>
      <p:pic>
        <p:nvPicPr>
          <p:cNvPr id="7" name="Picture 7"/>
          <p:cNvPicPr>
            <a:picLocks noChangeAspect="1"/>
          </p:cNvPicPr>
          <p:nvPr/>
        </p:nvPicPr>
        <p:blipFill>
          <a:blip r:embed="rId4"/>
          <a:srcRect t="12531" b="12531"/>
          <a:stretch>
            <a:fillRect/>
          </a:stretch>
        </p:blipFill>
        <p:spPr>
          <a:xfrm>
            <a:off x="7115159" y="3129895"/>
            <a:ext cx="1692042" cy="950976"/>
          </a:xfrm>
          <a:prstGeom prst="rect">
            <a:avLst/>
          </a:prstGeom>
        </p:spPr>
      </p:pic>
      <p:sp>
        <p:nvSpPr>
          <p:cNvPr id="8" name="AutoShape 8"/>
          <p:cNvSpPr/>
          <p:nvPr/>
        </p:nvSpPr>
        <p:spPr>
          <a:xfrm>
            <a:off x="2096557" y="4355321"/>
            <a:ext cx="6006030" cy="950976"/>
          </a:xfrm>
          <a:prstGeom prst="rect">
            <a:avLst/>
          </a:prstGeom>
          <a:solidFill>
            <a:schemeClr val="accent1">
              <a:alpha val="100000"/>
            </a:schemeClr>
          </a:solidFill>
        </p:spPr>
      </p:sp>
      <p:sp>
        <p:nvSpPr>
          <p:cNvPr id="9" name="TextBox 9"/>
          <p:cNvSpPr txBox="1"/>
          <p:nvPr/>
        </p:nvSpPr>
        <p:spPr>
          <a:xfrm>
            <a:off x="2604686" y="4567889"/>
            <a:ext cx="5415519" cy="723212"/>
          </a:xfrm>
          <a:prstGeom prst="rect">
            <a:avLst/>
          </a:prstGeom>
        </p:spPr>
        <p:txBody>
          <a:bodyPr vert="horz" wrap="square" lIns="85725" tIns="42863" rIns="85725" bIns="42863" rtlCol="0" anchor="t" anchorCtr="0">
            <a:spAutoFit/>
          </a:bodyPr>
          <a:lstStyle/>
          <a:p>
            <a:pPr algn="ct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近年来，随着深度学习技术的兴起和大数据时代的到来，机器学习得到了空前的关注和发展</a:t>
            </a:r>
            <a:r>
              <a:rPr lang="en-US" dirty="0">
                <a:solidFill>
                  <a:srgbClr val="002060"/>
                </a:solidFill>
                <a:latin typeface="Microsoft Yahei"/>
                <a:ea typeface="Microsoft Yahei"/>
                <a:cs typeface="Microsoft Yahei"/>
              </a:rPr>
              <a:t>。</a:t>
            </a:r>
          </a:p>
        </p:txBody>
      </p:sp>
      <p:pic>
        <p:nvPicPr>
          <p:cNvPr id="10" name="Picture 10"/>
          <p:cNvPicPr>
            <a:picLocks noChangeAspect="1"/>
          </p:cNvPicPr>
          <p:nvPr/>
        </p:nvPicPr>
        <p:blipFill>
          <a:blip r:embed="rId5"/>
          <a:srcRect t="21899" b="21899"/>
          <a:stretch>
            <a:fillRect/>
          </a:stretch>
        </p:blipFill>
        <p:spPr>
          <a:xfrm>
            <a:off x="408579" y="4355321"/>
            <a:ext cx="1692042" cy="950976"/>
          </a:xfrm>
          <a:prstGeom prst="rect">
            <a:avLst/>
          </a:prstGeom>
        </p:spPr>
      </p:pic>
      <p:grpSp>
        <p:nvGrpSpPr>
          <p:cNvPr id="11" name="Group 11"/>
          <p:cNvGrpSpPr/>
          <p:nvPr/>
        </p:nvGrpSpPr>
        <p:grpSpPr>
          <a:xfrm>
            <a:off x="341223" y="927659"/>
            <a:ext cx="7980847" cy="672300"/>
            <a:chOff x="454963" y="93878"/>
            <a:chExt cx="10641129" cy="896400"/>
          </a:xfrm>
        </p:grpSpPr>
        <p:sp>
          <p:nvSpPr>
            <p:cNvPr id="12" name="AutoShape 12"/>
            <p:cNvSpPr/>
            <p:nvPr/>
          </p:nvSpPr>
          <p:spPr>
            <a:xfrm>
              <a:off x="454963" y="331168"/>
              <a:ext cx="84147" cy="84147"/>
            </a:xfrm>
            <a:prstGeom prst="ellipse">
              <a:avLst/>
            </a:prstGeom>
            <a:solidFill>
              <a:schemeClr val="accent1">
                <a:alpha val="100000"/>
              </a:schemeClr>
            </a:solidFill>
          </p:spPr>
        </p:sp>
        <p:sp>
          <p:nvSpPr>
            <p:cNvPr id="13" name="AutoShape 13"/>
            <p:cNvSpPr/>
            <p:nvPr/>
          </p:nvSpPr>
          <p:spPr>
            <a:xfrm>
              <a:off x="575049" y="337743"/>
              <a:ext cx="78137" cy="78137"/>
            </a:xfrm>
            <a:prstGeom prst="ellipse">
              <a:avLst/>
            </a:prstGeom>
            <a:solidFill>
              <a:schemeClr val="accent1">
                <a:alpha val="80000"/>
              </a:schemeClr>
            </a:solidFill>
          </p:spPr>
        </p:sp>
        <p:sp>
          <p:nvSpPr>
            <p:cNvPr id="14" name="AutoShape 14"/>
            <p:cNvSpPr/>
            <p:nvPr/>
          </p:nvSpPr>
          <p:spPr>
            <a:xfrm>
              <a:off x="689125" y="339460"/>
              <a:ext cx="74704" cy="74704"/>
            </a:xfrm>
            <a:prstGeom prst="ellipse">
              <a:avLst/>
            </a:prstGeom>
            <a:solidFill>
              <a:schemeClr val="accent1">
                <a:alpha val="60000"/>
              </a:schemeClr>
            </a:solidFill>
          </p:spPr>
        </p:sp>
        <p:sp>
          <p:nvSpPr>
            <p:cNvPr id="15" name="AutoShape 15"/>
            <p:cNvSpPr/>
            <p:nvPr/>
          </p:nvSpPr>
          <p:spPr>
            <a:xfrm>
              <a:off x="799768" y="348430"/>
              <a:ext cx="69238" cy="69238"/>
            </a:xfrm>
            <a:prstGeom prst="ellipse">
              <a:avLst/>
            </a:prstGeom>
            <a:solidFill>
              <a:schemeClr val="accent1">
                <a:alpha val="40000"/>
              </a:schemeClr>
            </a:solidFill>
          </p:spPr>
        </p:sp>
        <p:sp>
          <p:nvSpPr>
            <p:cNvPr id="16" name="AutoShape 16"/>
            <p:cNvSpPr/>
            <p:nvPr/>
          </p:nvSpPr>
          <p:spPr>
            <a:xfrm>
              <a:off x="904945" y="344297"/>
              <a:ext cx="65594" cy="65594"/>
            </a:xfrm>
            <a:prstGeom prst="ellipse">
              <a:avLst/>
            </a:prstGeom>
            <a:solidFill>
              <a:schemeClr val="accent1">
                <a:alpha val="20000"/>
              </a:schemeClr>
            </a:solidFill>
          </p:spPr>
        </p:sp>
        <p:sp>
          <p:nvSpPr>
            <p:cNvPr id="17" name="AutoShape 17"/>
            <p:cNvSpPr/>
            <p:nvPr/>
          </p:nvSpPr>
          <p:spPr>
            <a:xfrm>
              <a:off x="454963" y="448942"/>
              <a:ext cx="84147" cy="84147"/>
            </a:xfrm>
            <a:prstGeom prst="ellipse">
              <a:avLst/>
            </a:prstGeom>
            <a:solidFill>
              <a:schemeClr val="accent1">
                <a:alpha val="100000"/>
              </a:schemeClr>
            </a:solidFill>
          </p:spPr>
        </p:sp>
        <p:sp>
          <p:nvSpPr>
            <p:cNvPr id="18" name="AutoShape 18"/>
            <p:cNvSpPr/>
            <p:nvPr/>
          </p:nvSpPr>
          <p:spPr>
            <a:xfrm>
              <a:off x="575049" y="455517"/>
              <a:ext cx="78137" cy="78137"/>
            </a:xfrm>
            <a:prstGeom prst="ellipse">
              <a:avLst/>
            </a:prstGeom>
            <a:solidFill>
              <a:schemeClr val="accent1">
                <a:alpha val="80000"/>
              </a:schemeClr>
            </a:solidFill>
          </p:spPr>
        </p:sp>
        <p:sp>
          <p:nvSpPr>
            <p:cNvPr id="19" name="AutoShape 19"/>
            <p:cNvSpPr/>
            <p:nvPr/>
          </p:nvSpPr>
          <p:spPr>
            <a:xfrm>
              <a:off x="689125" y="457233"/>
              <a:ext cx="74704" cy="74704"/>
            </a:xfrm>
            <a:prstGeom prst="ellipse">
              <a:avLst/>
            </a:prstGeom>
            <a:solidFill>
              <a:schemeClr val="accent1">
                <a:alpha val="60000"/>
              </a:schemeClr>
            </a:solidFill>
          </p:spPr>
        </p:sp>
        <p:sp>
          <p:nvSpPr>
            <p:cNvPr id="20" name="AutoShape 20"/>
            <p:cNvSpPr/>
            <p:nvPr/>
          </p:nvSpPr>
          <p:spPr>
            <a:xfrm>
              <a:off x="799768" y="466203"/>
              <a:ext cx="69238" cy="69238"/>
            </a:xfrm>
            <a:prstGeom prst="ellipse">
              <a:avLst/>
            </a:prstGeom>
            <a:solidFill>
              <a:schemeClr val="accent1">
                <a:alpha val="40000"/>
              </a:schemeClr>
            </a:solidFill>
          </p:spPr>
        </p:sp>
        <p:sp>
          <p:nvSpPr>
            <p:cNvPr id="21" name="AutoShape 21"/>
            <p:cNvSpPr/>
            <p:nvPr/>
          </p:nvSpPr>
          <p:spPr>
            <a:xfrm>
              <a:off x="904945" y="462070"/>
              <a:ext cx="65594" cy="65594"/>
            </a:xfrm>
            <a:prstGeom prst="ellipse">
              <a:avLst/>
            </a:prstGeom>
            <a:solidFill>
              <a:schemeClr val="accent1">
                <a:alpha val="20000"/>
              </a:schemeClr>
            </a:solidFill>
          </p:spPr>
        </p:sp>
        <p:sp>
          <p:nvSpPr>
            <p:cNvPr id="22" name="AutoShape 22"/>
            <p:cNvSpPr/>
            <p:nvPr/>
          </p:nvSpPr>
          <p:spPr>
            <a:xfrm>
              <a:off x="454963" y="566715"/>
              <a:ext cx="84147" cy="84147"/>
            </a:xfrm>
            <a:prstGeom prst="ellipse">
              <a:avLst/>
            </a:prstGeom>
            <a:solidFill>
              <a:schemeClr val="accent1">
                <a:alpha val="100000"/>
              </a:schemeClr>
            </a:solidFill>
          </p:spPr>
        </p:sp>
        <p:sp>
          <p:nvSpPr>
            <p:cNvPr id="23" name="AutoShape 23"/>
            <p:cNvSpPr/>
            <p:nvPr/>
          </p:nvSpPr>
          <p:spPr>
            <a:xfrm>
              <a:off x="575049" y="573291"/>
              <a:ext cx="78137" cy="78137"/>
            </a:xfrm>
            <a:prstGeom prst="ellipse">
              <a:avLst/>
            </a:prstGeom>
            <a:solidFill>
              <a:schemeClr val="accent1">
                <a:alpha val="80000"/>
              </a:schemeClr>
            </a:solidFill>
          </p:spPr>
        </p:sp>
        <p:sp>
          <p:nvSpPr>
            <p:cNvPr id="24" name="AutoShape 24"/>
            <p:cNvSpPr/>
            <p:nvPr/>
          </p:nvSpPr>
          <p:spPr>
            <a:xfrm>
              <a:off x="689125" y="575007"/>
              <a:ext cx="74704" cy="74704"/>
            </a:xfrm>
            <a:prstGeom prst="ellipse">
              <a:avLst/>
            </a:prstGeom>
            <a:solidFill>
              <a:schemeClr val="accent1">
                <a:alpha val="60000"/>
              </a:schemeClr>
            </a:solidFill>
          </p:spPr>
        </p:sp>
        <p:sp>
          <p:nvSpPr>
            <p:cNvPr id="25" name="AutoShape 25"/>
            <p:cNvSpPr/>
            <p:nvPr/>
          </p:nvSpPr>
          <p:spPr>
            <a:xfrm>
              <a:off x="799768" y="583977"/>
              <a:ext cx="69238" cy="69238"/>
            </a:xfrm>
            <a:prstGeom prst="ellipse">
              <a:avLst/>
            </a:prstGeom>
            <a:solidFill>
              <a:schemeClr val="accent1">
                <a:alpha val="40000"/>
              </a:schemeClr>
            </a:solidFill>
          </p:spPr>
        </p:sp>
        <p:sp>
          <p:nvSpPr>
            <p:cNvPr id="26" name="AutoShape 26"/>
            <p:cNvSpPr/>
            <p:nvPr/>
          </p:nvSpPr>
          <p:spPr>
            <a:xfrm>
              <a:off x="904945" y="579844"/>
              <a:ext cx="65594" cy="65594"/>
            </a:xfrm>
            <a:prstGeom prst="ellipse">
              <a:avLst/>
            </a:prstGeom>
            <a:solidFill>
              <a:schemeClr val="accent1">
                <a:alpha val="20000"/>
              </a:schemeClr>
            </a:solidFill>
          </p:spPr>
        </p:sp>
        <p:sp>
          <p:nvSpPr>
            <p:cNvPr id="27" name="AutoShape 27"/>
            <p:cNvSpPr/>
            <p:nvPr/>
          </p:nvSpPr>
          <p:spPr>
            <a:xfrm>
              <a:off x="454963" y="684489"/>
              <a:ext cx="84147" cy="84147"/>
            </a:xfrm>
            <a:prstGeom prst="ellipse">
              <a:avLst/>
            </a:prstGeom>
            <a:solidFill>
              <a:schemeClr val="accent1">
                <a:alpha val="100000"/>
              </a:schemeClr>
            </a:solidFill>
          </p:spPr>
        </p:sp>
        <p:sp>
          <p:nvSpPr>
            <p:cNvPr id="28" name="AutoShape 28"/>
            <p:cNvSpPr/>
            <p:nvPr/>
          </p:nvSpPr>
          <p:spPr>
            <a:xfrm>
              <a:off x="575049" y="691064"/>
              <a:ext cx="78137" cy="78137"/>
            </a:xfrm>
            <a:prstGeom prst="ellipse">
              <a:avLst/>
            </a:prstGeom>
            <a:solidFill>
              <a:schemeClr val="accent1">
                <a:alpha val="80000"/>
              </a:schemeClr>
            </a:solidFill>
          </p:spPr>
        </p:sp>
        <p:sp>
          <p:nvSpPr>
            <p:cNvPr id="29" name="AutoShape 29"/>
            <p:cNvSpPr/>
            <p:nvPr/>
          </p:nvSpPr>
          <p:spPr>
            <a:xfrm>
              <a:off x="689125" y="692781"/>
              <a:ext cx="74704" cy="74704"/>
            </a:xfrm>
            <a:prstGeom prst="ellipse">
              <a:avLst/>
            </a:prstGeom>
            <a:solidFill>
              <a:schemeClr val="accent1">
                <a:alpha val="60000"/>
              </a:schemeClr>
            </a:solidFill>
          </p:spPr>
        </p:sp>
        <p:sp>
          <p:nvSpPr>
            <p:cNvPr id="30" name="AutoShape 30"/>
            <p:cNvSpPr/>
            <p:nvPr/>
          </p:nvSpPr>
          <p:spPr>
            <a:xfrm>
              <a:off x="799768" y="701751"/>
              <a:ext cx="69238" cy="69238"/>
            </a:xfrm>
            <a:prstGeom prst="ellipse">
              <a:avLst/>
            </a:prstGeom>
            <a:solidFill>
              <a:schemeClr val="accent1">
                <a:alpha val="40000"/>
              </a:schemeClr>
            </a:solidFill>
          </p:spPr>
        </p:sp>
        <p:sp>
          <p:nvSpPr>
            <p:cNvPr id="31" name="AutoShape 31"/>
            <p:cNvSpPr/>
            <p:nvPr/>
          </p:nvSpPr>
          <p:spPr>
            <a:xfrm>
              <a:off x="904945" y="697618"/>
              <a:ext cx="65594" cy="65594"/>
            </a:xfrm>
            <a:prstGeom prst="ellipse">
              <a:avLst/>
            </a:prstGeom>
            <a:solidFill>
              <a:schemeClr val="accent1">
                <a:alpha val="20000"/>
              </a:schemeClr>
            </a:solidFill>
          </p:spPr>
        </p:sp>
        <p:sp>
          <p:nvSpPr>
            <p:cNvPr id="32" name="TextBox 32"/>
            <p:cNvSpPr txBox="1"/>
            <p:nvPr/>
          </p:nvSpPr>
          <p:spPr>
            <a:xfrm>
              <a:off x="1094842" y="93878"/>
              <a:ext cx="10001250" cy="896400"/>
            </a:xfrm>
            <a:prstGeom prst="rect">
              <a:avLst/>
            </a:prstGeom>
          </p:spPr>
          <p:txBody>
            <a:bodyPr vert="horz" wrap="square" lIns="92869" tIns="92869" rIns="42863" bIns="92869" rtlCol="0" anchor="t" anchorCtr="0">
              <a:spAutoFit/>
            </a:bodyPr>
            <a:lstStyle/>
            <a:p>
              <a:pPr defTabSz="685800" fontAlgn="auto">
                <a:lnSpc>
                  <a:spcPct val="140000"/>
                </a:lnSpc>
                <a:spcBef>
                  <a:spcPts val="0"/>
                </a:spcBef>
                <a:spcAft>
                  <a:spcPts val="0"/>
                </a:spcAft>
              </a:pPr>
              <a:r>
                <a:rPr lang="en-US" sz="2250" b="1">
                  <a:solidFill>
                    <a:srgbClr val="689E5F">
                      <a:alpha val="100000"/>
                    </a:srgbClr>
                  </a:solidFill>
                  <a:latin typeface="Microsoft Yahei"/>
                  <a:ea typeface="Microsoft Yahei"/>
                  <a:cs typeface="Microsoft Yahei"/>
                </a:rPr>
                <a:t>机器学习的历史与发展</a:t>
              </a:r>
            </a:p>
          </p:txBody>
        </p:sp>
      </p:grpSp>
    </p:spTree>
    <p:extLst>
      <p:ext uri="{BB962C8B-B14F-4D97-AF65-F5344CB8AC3E}">
        <p14:creationId xmlns:p14="http://schemas.microsoft.com/office/powerpoint/2010/main" val="148989982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descr="Rectangle: Click to edit Master text styles&#10;Second level&#10;Third level&#10;Fourth level&#10;Fifth level"/>
          <p:cNvSpPr>
            <a:spLocks noGrp="1" noChangeArrowheads="1"/>
          </p:cNvSpPr>
          <p:nvPr>
            <p:ph idx="1"/>
          </p:nvPr>
        </p:nvSpPr>
        <p:spPr>
          <a:xfrm>
            <a:off x="515938" y="1352413"/>
            <a:ext cx="8088312" cy="4949825"/>
          </a:xfrm>
        </p:spPr>
        <p:txBody>
          <a:bodyPr>
            <a:normAutofit fontScale="92500" lnSpcReduction="20000"/>
          </a:bodyPr>
          <a:lstStyle/>
          <a:p>
            <a:pPr marL="609600" indent="-609600">
              <a:lnSpc>
                <a:spcPct val="110000"/>
              </a:lnSpc>
            </a:pPr>
            <a:r>
              <a:rPr lang="en-US" altLang="zh-CN" dirty="0" smtClean="0">
                <a:effectLst/>
              </a:rPr>
              <a:t>Decision </a:t>
            </a:r>
            <a:r>
              <a:rPr lang="en-US" altLang="zh-CN" dirty="0">
                <a:effectLst/>
              </a:rPr>
              <a:t>Tree </a:t>
            </a:r>
            <a:r>
              <a:rPr lang="en-US" altLang="zh-CN" dirty="0" smtClean="0">
                <a:effectLst/>
              </a:rPr>
              <a:t>Learning</a:t>
            </a:r>
          </a:p>
          <a:p>
            <a:pPr marL="1066800" lvl="1" indent="-609600">
              <a:lnSpc>
                <a:spcPct val="110000"/>
              </a:lnSpc>
            </a:pPr>
            <a:r>
              <a:rPr lang="zh-CN" altLang="en-US" dirty="0" smtClean="0"/>
              <a:t>应用最广的归纳推理算法之一。</a:t>
            </a:r>
            <a:endParaRPr lang="en-US" altLang="zh-CN" dirty="0" smtClean="0"/>
          </a:p>
          <a:p>
            <a:pPr marL="1066800" lvl="1" indent="-609600">
              <a:lnSpc>
                <a:spcPct val="110000"/>
              </a:lnSpc>
            </a:pPr>
            <a:r>
              <a:rPr lang="zh-CN" altLang="en-US" dirty="0" smtClean="0"/>
              <a:t>是一种逼近离散值函数的方法。</a:t>
            </a:r>
            <a:endParaRPr lang="en-US" altLang="zh-CN" dirty="0" smtClean="0"/>
          </a:p>
          <a:p>
            <a:pPr marL="1066800" lvl="1" indent="-609600">
              <a:lnSpc>
                <a:spcPct val="110000"/>
              </a:lnSpc>
            </a:pPr>
            <a:r>
              <a:rPr lang="zh-CN" altLang="en-US" dirty="0" smtClean="0"/>
              <a:t>在这种方法中学习到的函数被表示为一颗决策树。</a:t>
            </a:r>
            <a:endParaRPr lang="en-US" altLang="zh-CN" dirty="0" smtClean="0"/>
          </a:p>
          <a:p>
            <a:pPr marL="1066800" lvl="1" indent="-609600">
              <a:lnSpc>
                <a:spcPct val="110000"/>
              </a:lnSpc>
            </a:pPr>
            <a:r>
              <a:rPr lang="zh-CN" altLang="en-US" dirty="0" smtClean="0"/>
              <a:t>学习得到的决策树也能再被表示为多个</a:t>
            </a:r>
            <a:r>
              <a:rPr lang="en-US" altLang="zh-CN" dirty="0" smtClean="0"/>
              <a:t>if-then</a:t>
            </a:r>
            <a:r>
              <a:rPr lang="zh-CN" altLang="en-US" dirty="0" smtClean="0"/>
              <a:t>规则，以提高可读性。</a:t>
            </a:r>
          </a:p>
          <a:p>
            <a:pPr marL="609600" indent="-609600" eaLnBrk="1" hangingPunct="1">
              <a:lnSpc>
                <a:spcPct val="110000"/>
              </a:lnSpc>
            </a:pPr>
            <a:r>
              <a:rPr lang="zh-CN" altLang="en-US" sz="2800" dirty="0" smtClean="0"/>
              <a:t>决策树学习方法对噪声数据有很好的健壮性且能够学习析取表达式。</a:t>
            </a:r>
          </a:p>
          <a:p>
            <a:pPr marL="609600" indent="-609600" eaLnBrk="1" hangingPunct="1">
              <a:lnSpc>
                <a:spcPct val="110000"/>
              </a:lnSpc>
            </a:pPr>
            <a:r>
              <a:rPr lang="zh-CN" altLang="en-US" sz="2800" dirty="0" smtClean="0"/>
              <a:t>决策树学习算法有很多，</a:t>
            </a:r>
            <a:endParaRPr lang="en-US" altLang="zh-CN" sz="2800" dirty="0" smtClean="0"/>
          </a:p>
          <a:p>
            <a:pPr marL="1066800" lvl="1" indent="-609600">
              <a:lnSpc>
                <a:spcPct val="110000"/>
              </a:lnSpc>
            </a:pPr>
            <a:r>
              <a:rPr lang="zh-CN" altLang="en-US" dirty="0" smtClean="0"/>
              <a:t>比如</a:t>
            </a:r>
            <a:r>
              <a:rPr lang="en-US" altLang="zh-CN" dirty="0" smtClean="0"/>
              <a:t>ID3</a:t>
            </a:r>
            <a:r>
              <a:rPr lang="zh-CN" altLang="en-US" dirty="0" smtClean="0"/>
              <a:t>、</a:t>
            </a:r>
            <a:r>
              <a:rPr lang="en-US" altLang="zh-CN" dirty="0" smtClean="0"/>
              <a:t>C4.5</a:t>
            </a:r>
            <a:r>
              <a:rPr lang="zh-CN" altLang="en-US" dirty="0" smtClean="0"/>
              <a:t>、</a:t>
            </a:r>
            <a:r>
              <a:rPr lang="en-US" altLang="zh-CN" dirty="0" smtClean="0"/>
              <a:t>CART</a:t>
            </a:r>
            <a:r>
              <a:rPr lang="zh-CN" altLang="en-US" dirty="0" smtClean="0"/>
              <a:t>等等。</a:t>
            </a:r>
            <a:endParaRPr lang="en-US" altLang="zh-CN" dirty="0" smtClean="0"/>
          </a:p>
          <a:p>
            <a:pPr marL="1066800" lvl="1" indent="-609600">
              <a:lnSpc>
                <a:spcPct val="110000"/>
              </a:lnSpc>
            </a:pPr>
            <a:r>
              <a:rPr lang="zh-CN" altLang="en-US" dirty="0" smtClean="0"/>
              <a:t>这些决策树学习方法搜索一个完整表示的假设空间，从而避免了受限假设空间的不足。</a:t>
            </a:r>
            <a:endParaRPr lang="en-US" altLang="zh-CN" dirty="0" smtClean="0"/>
          </a:p>
          <a:p>
            <a:pPr marL="1066800" lvl="1" indent="-609600">
              <a:lnSpc>
                <a:spcPct val="110000"/>
              </a:lnSpc>
            </a:pPr>
            <a:r>
              <a:rPr lang="zh-CN" altLang="en-US" dirty="0" smtClean="0"/>
              <a:t>决策树学习的归纳偏置是优先选择较小的树。 </a:t>
            </a:r>
          </a:p>
        </p:txBody>
      </p:sp>
      <p:sp>
        <p:nvSpPr>
          <p:cNvPr id="4" name="灯片编号占位符 5"/>
          <p:cNvSpPr>
            <a:spLocks noGrp="1"/>
          </p:cNvSpPr>
          <p:nvPr>
            <p:ph type="sldNum" sz="quarter" idx="12"/>
          </p:nvPr>
        </p:nvSpPr>
        <p:spPr/>
        <p:txBody>
          <a:bodyP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BB11B25-B566-4DB0-BBB4-0B4A9BF1EFCB}" type="slidenum">
              <a:rPr kumimoji="0" lang="en-US" altLang="zh-CN" sz="1200" b="0" i="0" u="none" strike="noStrike" kern="1200" cap="none" spc="0" normalizeH="0" baseline="0" noProof="0">
                <a:ln>
                  <a:noFill/>
                </a:ln>
                <a:solidFill>
                  <a:srgbClr val="D38E27"/>
                </a:solidFill>
                <a:effectLst/>
                <a:uLnTx/>
                <a:uFillTx/>
                <a:latin typeface="Tahoma" panose="020B060403050404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altLang="zh-CN" sz="1200" b="0" i="0" u="none" strike="noStrike" kern="1200" cap="none" spc="0" normalizeH="0" baseline="0" noProof="0">
              <a:ln>
                <a:noFill/>
              </a:ln>
              <a:solidFill>
                <a:srgbClr val="D38E27"/>
              </a:solidFill>
              <a:effectLst/>
              <a:uLnTx/>
              <a:uFillTx/>
              <a:latin typeface="Tahoma" panose="020B0604030504040204" pitchFamily="34" charset="0"/>
              <a:ea typeface="宋体" panose="02010600030101010101" pitchFamily="2" charset="-122"/>
              <a:cs typeface="+mn-cs"/>
            </a:endParaRPr>
          </a:p>
        </p:txBody>
      </p:sp>
      <p:sp>
        <p:nvSpPr>
          <p:cNvPr id="5" name="矩形 4"/>
          <p:cNvSpPr/>
          <p:nvPr/>
        </p:nvSpPr>
        <p:spPr>
          <a:xfrm>
            <a:off x="2483768" y="260648"/>
            <a:ext cx="2698175" cy="738664"/>
          </a:xfrm>
          <a:prstGeom prst="rect">
            <a:avLst/>
          </a:prstGeom>
        </p:spPr>
        <p:txBody>
          <a:bodyPr wrap="none">
            <a:spAutoFit/>
          </a:bodyPr>
          <a:lstStyle/>
          <a:p>
            <a:pPr marL="342900" lvl="0" indent="-342900" algn="ctr">
              <a:lnSpc>
                <a:spcPct val="150000"/>
              </a:lnSpc>
              <a:spcBef>
                <a:spcPct val="20000"/>
              </a:spcBef>
              <a:buClr>
                <a:srgbClr val="0066CC"/>
              </a:buClr>
            </a:pPr>
            <a:r>
              <a:rPr lang="en-US" altLang="zh-CN" sz="2800" kern="0" dirty="0">
                <a:solidFill>
                  <a:srgbClr val="0070C0"/>
                </a:solidFill>
                <a:latin typeface="黑体" pitchFamily="49" charset="-122"/>
                <a:ea typeface="黑体" pitchFamily="49" charset="-122"/>
              </a:rPr>
              <a:t>9.3 </a:t>
            </a:r>
            <a:r>
              <a:rPr lang="zh-CN" altLang="en-US" sz="2800" kern="0" dirty="0">
                <a:solidFill>
                  <a:srgbClr val="0070C0"/>
                </a:solidFill>
                <a:latin typeface="黑体" pitchFamily="49" charset="-122"/>
                <a:ea typeface="黑体" pitchFamily="49" charset="-122"/>
              </a:rPr>
              <a:t>决策树学习</a:t>
            </a:r>
          </a:p>
        </p:txBody>
      </p:sp>
    </p:spTree>
    <p:extLst>
      <p:ext uri="{BB962C8B-B14F-4D97-AF65-F5344CB8AC3E}">
        <p14:creationId xmlns:p14="http://schemas.microsoft.com/office/powerpoint/2010/main" val="154474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 calcmode="lin" valueType="num">
                                      <p:cBhvr additive="base">
                                        <p:cTn id="7" dur="500" fill="hold"/>
                                        <p:tgtEl>
                                          <p:spTgt spid="1239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39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3907">
                                            <p:txEl>
                                              <p:pRg st="1" end="1"/>
                                            </p:txEl>
                                          </p:spTgt>
                                        </p:tgtEl>
                                        <p:attrNameLst>
                                          <p:attrName>style.visibility</p:attrName>
                                        </p:attrNameLst>
                                      </p:cBhvr>
                                      <p:to>
                                        <p:strVal val="visible"/>
                                      </p:to>
                                    </p:set>
                                    <p:anim calcmode="lin" valueType="num">
                                      <p:cBhvr additive="base">
                                        <p:cTn id="13" dur="500" fill="hold"/>
                                        <p:tgtEl>
                                          <p:spTgt spid="1239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39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3907">
                                            <p:txEl>
                                              <p:pRg st="2" end="2"/>
                                            </p:txEl>
                                          </p:spTgt>
                                        </p:tgtEl>
                                        <p:attrNameLst>
                                          <p:attrName>style.visibility</p:attrName>
                                        </p:attrNameLst>
                                      </p:cBhvr>
                                      <p:to>
                                        <p:strVal val="visible"/>
                                      </p:to>
                                    </p:set>
                                    <p:anim calcmode="lin" valueType="num">
                                      <p:cBhvr additive="base">
                                        <p:cTn id="19" dur="500" fill="hold"/>
                                        <p:tgtEl>
                                          <p:spTgt spid="1239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39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3907">
                                            <p:txEl>
                                              <p:pRg st="3" end="3"/>
                                            </p:txEl>
                                          </p:spTgt>
                                        </p:tgtEl>
                                        <p:attrNameLst>
                                          <p:attrName>style.visibility</p:attrName>
                                        </p:attrNameLst>
                                      </p:cBhvr>
                                      <p:to>
                                        <p:strVal val="visible"/>
                                      </p:to>
                                    </p:set>
                                    <p:anim calcmode="lin" valueType="num">
                                      <p:cBhvr additive="base">
                                        <p:cTn id="25" dur="500" fill="hold"/>
                                        <p:tgtEl>
                                          <p:spTgt spid="12390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39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3907">
                                            <p:txEl>
                                              <p:pRg st="4" end="4"/>
                                            </p:txEl>
                                          </p:spTgt>
                                        </p:tgtEl>
                                        <p:attrNameLst>
                                          <p:attrName>style.visibility</p:attrName>
                                        </p:attrNameLst>
                                      </p:cBhvr>
                                      <p:to>
                                        <p:strVal val="visible"/>
                                      </p:to>
                                    </p:set>
                                    <p:anim calcmode="lin" valueType="num">
                                      <p:cBhvr additive="base">
                                        <p:cTn id="31" dur="500" fill="hold"/>
                                        <p:tgtEl>
                                          <p:spTgt spid="12390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39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3907">
                                            <p:txEl>
                                              <p:pRg st="5" end="5"/>
                                            </p:txEl>
                                          </p:spTgt>
                                        </p:tgtEl>
                                        <p:attrNameLst>
                                          <p:attrName>style.visibility</p:attrName>
                                        </p:attrNameLst>
                                      </p:cBhvr>
                                      <p:to>
                                        <p:strVal val="visible"/>
                                      </p:to>
                                    </p:set>
                                    <p:anim calcmode="lin" valueType="num">
                                      <p:cBhvr additive="base">
                                        <p:cTn id="37" dur="500" fill="hold"/>
                                        <p:tgtEl>
                                          <p:spTgt spid="12390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390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3907">
                                            <p:txEl>
                                              <p:pRg st="6" end="6"/>
                                            </p:txEl>
                                          </p:spTgt>
                                        </p:tgtEl>
                                        <p:attrNameLst>
                                          <p:attrName>style.visibility</p:attrName>
                                        </p:attrNameLst>
                                      </p:cBhvr>
                                      <p:to>
                                        <p:strVal val="visible"/>
                                      </p:to>
                                    </p:set>
                                    <p:anim calcmode="lin" valueType="num">
                                      <p:cBhvr additive="base">
                                        <p:cTn id="43" dur="500" fill="hold"/>
                                        <p:tgtEl>
                                          <p:spTgt spid="12390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390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3907">
                                            <p:txEl>
                                              <p:pRg st="7" end="7"/>
                                            </p:txEl>
                                          </p:spTgt>
                                        </p:tgtEl>
                                        <p:attrNameLst>
                                          <p:attrName>style.visibility</p:attrName>
                                        </p:attrNameLst>
                                      </p:cBhvr>
                                      <p:to>
                                        <p:strVal val="visible"/>
                                      </p:to>
                                    </p:set>
                                    <p:anim calcmode="lin" valueType="num">
                                      <p:cBhvr additive="base">
                                        <p:cTn id="49" dur="500" fill="hold"/>
                                        <p:tgtEl>
                                          <p:spTgt spid="12390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390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3907">
                                            <p:txEl>
                                              <p:pRg st="8" end="8"/>
                                            </p:txEl>
                                          </p:spTgt>
                                        </p:tgtEl>
                                        <p:attrNameLst>
                                          <p:attrName>style.visibility</p:attrName>
                                        </p:attrNameLst>
                                      </p:cBhvr>
                                      <p:to>
                                        <p:strVal val="visible"/>
                                      </p:to>
                                    </p:set>
                                    <p:anim calcmode="lin" valueType="num">
                                      <p:cBhvr additive="base">
                                        <p:cTn id="55" dur="500" fill="hold"/>
                                        <p:tgtEl>
                                          <p:spTgt spid="12390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2390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23907">
                                            <p:txEl>
                                              <p:pRg st="9" end="9"/>
                                            </p:txEl>
                                          </p:spTgt>
                                        </p:tgtEl>
                                        <p:attrNameLst>
                                          <p:attrName>style.visibility</p:attrName>
                                        </p:attrNameLst>
                                      </p:cBhvr>
                                      <p:to>
                                        <p:strVal val="visible"/>
                                      </p:to>
                                    </p:set>
                                    <p:anim calcmode="lin" valueType="num">
                                      <p:cBhvr additive="base">
                                        <p:cTn id="61" dur="500" fill="hold"/>
                                        <p:tgtEl>
                                          <p:spTgt spid="123907">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2390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Rot="1" noChangeArrowheads="1"/>
          </p:cNvSpPr>
          <p:nvPr>
            <p:ph type="body" idx="4294967295"/>
          </p:nvPr>
        </p:nvSpPr>
        <p:spPr>
          <a:xfrm>
            <a:off x="384352" y="295872"/>
            <a:ext cx="4835720" cy="6167459"/>
          </a:xfrm>
        </p:spPr>
        <p:txBody>
          <a:bodyPr/>
          <a:lstStyle/>
          <a:p>
            <a:pPr algn="ctr">
              <a:lnSpc>
                <a:spcPct val="150000"/>
              </a:lnSpc>
              <a:buFont typeface="Wingdings" pitchFamily="2" charset="2"/>
              <a:buNone/>
            </a:pPr>
            <a:r>
              <a:rPr lang="en-US" altLang="zh-CN" sz="2800" dirty="0" smtClean="0">
                <a:solidFill>
                  <a:srgbClr val="0070C0"/>
                </a:solidFill>
                <a:latin typeface="黑体" pitchFamily="49" charset="-122"/>
                <a:ea typeface="黑体" pitchFamily="49" charset="-122"/>
              </a:rPr>
              <a:t>9.3 </a:t>
            </a:r>
            <a:r>
              <a:rPr lang="zh-CN" altLang="en-US" sz="2800" dirty="0">
                <a:solidFill>
                  <a:srgbClr val="0070C0"/>
                </a:solidFill>
                <a:latin typeface="黑体" pitchFamily="49" charset="-122"/>
                <a:ea typeface="黑体" pitchFamily="49" charset="-122"/>
              </a:rPr>
              <a:t>决策树学习</a:t>
            </a:r>
          </a:p>
          <a:p>
            <a:pPr>
              <a:spcBef>
                <a:spcPts val="0"/>
              </a:spcBef>
              <a:buFont typeface="Wingdings" pitchFamily="2" charset="2"/>
              <a:buNone/>
            </a:pPr>
            <a:r>
              <a:rPr lang="zh-CN" altLang="en-US" sz="2800" dirty="0"/>
              <a:t>   </a:t>
            </a:r>
            <a:r>
              <a:rPr lang="en-US" altLang="zh-CN" sz="2400" b="1" dirty="0">
                <a:solidFill>
                  <a:srgbClr val="0070C0"/>
                </a:solidFill>
                <a:latin typeface="楷体_GB2312" pitchFamily="49" charset="-122"/>
                <a:ea typeface="楷体_GB2312" pitchFamily="49" charset="-122"/>
              </a:rPr>
              <a:t>1</a:t>
            </a:r>
            <a:r>
              <a:rPr lang="zh-CN" altLang="en-US" sz="2400" b="1" dirty="0">
                <a:solidFill>
                  <a:srgbClr val="0070C0"/>
                </a:solidFill>
                <a:latin typeface="楷体_GB2312" pitchFamily="49" charset="-122"/>
                <a:ea typeface="楷体_GB2312" pitchFamily="49" charset="-122"/>
              </a:rPr>
              <a:t>．</a:t>
            </a:r>
            <a:r>
              <a:rPr lang="zh-CN" altLang="en-US" sz="2400" b="1" dirty="0">
                <a:solidFill>
                  <a:srgbClr val="0070C0"/>
                </a:solidFill>
                <a:latin typeface="楷体" pitchFamily="49" charset="-122"/>
                <a:ea typeface="楷体" pitchFamily="49" charset="-122"/>
              </a:rPr>
              <a:t>什么是决策树</a:t>
            </a:r>
          </a:p>
          <a:p>
            <a:pPr algn="just">
              <a:buFont typeface="Wingdings" pitchFamily="2" charset="2"/>
              <a:buNone/>
            </a:pPr>
            <a:r>
              <a:rPr lang="zh-CN" altLang="en-US" sz="2400" dirty="0" smtClean="0">
                <a:solidFill>
                  <a:srgbClr val="0070C0"/>
                </a:solidFill>
                <a:latin typeface="楷体" pitchFamily="49" charset="-122"/>
                <a:ea typeface="楷体" pitchFamily="49" charset="-122"/>
                <a:cs typeface="Times New Roman" pitchFamily="18" charset="0"/>
              </a:rPr>
              <a:t>      </a:t>
            </a:r>
            <a:r>
              <a:rPr lang="zh-CN" altLang="en-US" sz="2400" dirty="0" smtClean="0">
                <a:solidFill>
                  <a:srgbClr val="C00000"/>
                </a:solidFill>
                <a:latin typeface="楷体" pitchFamily="49" charset="-122"/>
                <a:ea typeface="楷体" pitchFamily="49" charset="-122"/>
                <a:cs typeface="Times New Roman" pitchFamily="18" charset="0"/>
              </a:rPr>
              <a:t>决策树</a:t>
            </a:r>
            <a:r>
              <a:rPr lang="zh-CN" altLang="en-US" sz="2400" dirty="0" smtClean="0">
                <a:solidFill>
                  <a:srgbClr val="002060"/>
                </a:solidFill>
                <a:latin typeface="楷体" pitchFamily="49" charset="-122"/>
                <a:ea typeface="楷体" pitchFamily="49" charset="-122"/>
                <a:cs typeface="Times New Roman" pitchFamily="18" charset="0"/>
              </a:rPr>
              <a:t>：是</a:t>
            </a:r>
            <a:r>
              <a:rPr lang="zh-CN" altLang="en-US" sz="2400" dirty="0">
                <a:solidFill>
                  <a:srgbClr val="002060"/>
                </a:solidFill>
                <a:latin typeface="楷体" pitchFamily="49" charset="-122"/>
                <a:ea typeface="楷体" pitchFamily="49" charset="-122"/>
                <a:cs typeface="Times New Roman" pitchFamily="18" charset="0"/>
              </a:rPr>
              <a:t>由对象的若干属性、属性值和有关决策组成的一棵树</a:t>
            </a:r>
            <a:r>
              <a:rPr lang="zh-CN" altLang="en-US" sz="2400" dirty="0" smtClean="0">
                <a:solidFill>
                  <a:srgbClr val="002060"/>
                </a:solidFill>
                <a:latin typeface="楷体" pitchFamily="49" charset="-122"/>
                <a:ea typeface="楷体" pitchFamily="49" charset="-122"/>
                <a:cs typeface="Times New Roman" pitchFamily="18" charset="0"/>
              </a:rPr>
              <a:t>。</a:t>
            </a:r>
            <a:endParaRPr lang="en-US" altLang="zh-CN" sz="2400" dirty="0" smtClean="0">
              <a:solidFill>
                <a:srgbClr val="002060"/>
              </a:solidFill>
              <a:latin typeface="楷体" pitchFamily="49" charset="-122"/>
              <a:ea typeface="楷体" pitchFamily="49" charset="-122"/>
              <a:cs typeface="Times New Roman" pitchFamily="18" charset="0"/>
            </a:endParaRPr>
          </a:p>
          <a:p>
            <a:pPr algn="just">
              <a:buFont typeface="Wingdings" pitchFamily="2" charset="2"/>
              <a:buNone/>
            </a:pPr>
            <a:r>
              <a:rPr lang="zh-CN" altLang="en-US" sz="2400" dirty="0" smtClean="0">
                <a:solidFill>
                  <a:srgbClr val="002060"/>
                </a:solidFill>
                <a:latin typeface="楷体" pitchFamily="49" charset="-122"/>
                <a:ea typeface="楷体" pitchFamily="49" charset="-122"/>
                <a:cs typeface="Times New Roman" pitchFamily="18" charset="0"/>
              </a:rPr>
              <a:t>节点：为属性</a:t>
            </a:r>
            <a:endParaRPr lang="en-US" altLang="zh-CN" sz="2400" dirty="0" smtClean="0">
              <a:solidFill>
                <a:srgbClr val="002060"/>
              </a:solidFill>
              <a:latin typeface="楷体" pitchFamily="49" charset="-122"/>
              <a:ea typeface="楷体" pitchFamily="49" charset="-122"/>
              <a:cs typeface="Times New Roman" pitchFamily="18" charset="0"/>
            </a:endParaRPr>
          </a:p>
          <a:p>
            <a:pPr algn="just">
              <a:buFont typeface="Wingdings" pitchFamily="2" charset="2"/>
              <a:buNone/>
            </a:pPr>
            <a:r>
              <a:rPr lang="zh-CN" altLang="en-US" sz="2400" dirty="0" smtClean="0">
                <a:solidFill>
                  <a:srgbClr val="002060"/>
                </a:solidFill>
                <a:latin typeface="楷体" pitchFamily="49" charset="-122"/>
                <a:ea typeface="楷体" pitchFamily="49" charset="-122"/>
                <a:cs typeface="Times New Roman" pitchFamily="18" charset="0"/>
              </a:rPr>
              <a:t>分枝：相应</a:t>
            </a:r>
            <a:r>
              <a:rPr lang="zh-CN" altLang="en-US" sz="2400" dirty="0">
                <a:solidFill>
                  <a:srgbClr val="002060"/>
                </a:solidFill>
                <a:latin typeface="楷体" pitchFamily="49" charset="-122"/>
                <a:ea typeface="楷体" pitchFamily="49" charset="-122"/>
                <a:cs typeface="Times New Roman" pitchFamily="18" charset="0"/>
              </a:rPr>
              <a:t>的属性</a:t>
            </a:r>
            <a:r>
              <a:rPr lang="zh-CN" altLang="en-US" sz="2400" dirty="0" smtClean="0">
                <a:solidFill>
                  <a:srgbClr val="002060"/>
                </a:solidFill>
                <a:latin typeface="楷体" pitchFamily="49" charset="-122"/>
                <a:ea typeface="楷体" pitchFamily="49" charset="-122"/>
                <a:cs typeface="Times New Roman" pitchFamily="18" charset="0"/>
              </a:rPr>
              <a:t>值。</a:t>
            </a:r>
            <a:endParaRPr lang="en-US" altLang="zh-CN" sz="2400" dirty="0" smtClean="0">
              <a:solidFill>
                <a:srgbClr val="002060"/>
              </a:solidFill>
              <a:latin typeface="楷体" pitchFamily="49" charset="-122"/>
              <a:ea typeface="楷体" pitchFamily="49" charset="-122"/>
              <a:cs typeface="Times New Roman" pitchFamily="18" charset="0"/>
            </a:endParaRPr>
          </a:p>
          <a:p>
            <a:pPr algn="just">
              <a:buFont typeface="Wingdings" pitchFamily="2" charset="2"/>
              <a:buNone/>
            </a:pPr>
            <a:r>
              <a:rPr lang="zh-CN" altLang="en-US" sz="2400" dirty="0" smtClean="0">
                <a:solidFill>
                  <a:srgbClr val="002060"/>
                </a:solidFill>
                <a:latin typeface="楷体" pitchFamily="49" charset="-122"/>
                <a:ea typeface="楷体" pitchFamily="49" charset="-122"/>
                <a:cs typeface="Times New Roman" pitchFamily="18" charset="0"/>
              </a:rPr>
              <a:t>从</a:t>
            </a:r>
            <a:r>
              <a:rPr lang="zh-CN" altLang="en-US" sz="2400" dirty="0">
                <a:solidFill>
                  <a:srgbClr val="002060"/>
                </a:solidFill>
                <a:latin typeface="楷体" pitchFamily="49" charset="-122"/>
                <a:ea typeface="楷体" pitchFamily="49" charset="-122"/>
                <a:cs typeface="Times New Roman" pitchFamily="18" charset="0"/>
              </a:rPr>
              <a:t>同一节点出发的各个分枝之间是逻辑“或”关系</a:t>
            </a:r>
            <a:r>
              <a:rPr lang="zh-CN" altLang="en-US" sz="2400" dirty="0" smtClean="0">
                <a:solidFill>
                  <a:srgbClr val="002060"/>
                </a:solidFill>
                <a:latin typeface="楷体" pitchFamily="49" charset="-122"/>
                <a:ea typeface="楷体" pitchFamily="49" charset="-122"/>
                <a:cs typeface="Times New Roman" pitchFamily="18" charset="0"/>
              </a:rPr>
              <a:t>；</a:t>
            </a:r>
            <a:endParaRPr lang="en-US" altLang="zh-CN" sz="2400" dirty="0" smtClean="0">
              <a:solidFill>
                <a:srgbClr val="002060"/>
              </a:solidFill>
              <a:latin typeface="楷体" pitchFamily="49" charset="-122"/>
              <a:ea typeface="楷体" pitchFamily="49" charset="-122"/>
              <a:cs typeface="Times New Roman" pitchFamily="18" charset="0"/>
            </a:endParaRPr>
          </a:p>
          <a:p>
            <a:pPr algn="just">
              <a:buFont typeface="Wingdings" pitchFamily="2" charset="2"/>
              <a:buNone/>
            </a:pPr>
            <a:r>
              <a:rPr lang="zh-CN" altLang="en-US" sz="2400" dirty="0" smtClean="0">
                <a:solidFill>
                  <a:srgbClr val="002060"/>
                </a:solidFill>
                <a:latin typeface="楷体" pitchFamily="49" charset="-122"/>
                <a:ea typeface="楷体" pitchFamily="49" charset="-122"/>
                <a:cs typeface="Times New Roman" pitchFamily="18" charset="0"/>
              </a:rPr>
              <a:t>根节点：对象</a:t>
            </a:r>
            <a:r>
              <a:rPr lang="zh-CN" altLang="en-US" sz="2400" dirty="0">
                <a:solidFill>
                  <a:srgbClr val="002060"/>
                </a:solidFill>
                <a:latin typeface="楷体" pitchFamily="49" charset="-122"/>
                <a:ea typeface="楷体" pitchFamily="49" charset="-122"/>
                <a:cs typeface="Times New Roman" pitchFamily="18" charset="0"/>
              </a:rPr>
              <a:t>的某一个属性</a:t>
            </a:r>
            <a:r>
              <a:rPr lang="zh-CN" altLang="en-US" sz="2400" dirty="0" smtClean="0">
                <a:solidFill>
                  <a:srgbClr val="002060"/>
                </a:solidFill>
                <a:latin typeface="楷体" pitchFamily="49" charset="-122"/>
                <a:ea typeface="楷体" pitchFamily="49" charset="-122"/>
                <a:cs typeface="Times New Roman" pitchFamily="18" charset="0"/>
              </a:rPr>
              <a:t>；</a:t>
            </a:r>
            <a:endParaRPr lang="en-US" altLang="zh-CN" sz="2400" dirty="0" smtClean="0">
              <a:solidFill>
                <a:srgbClr val="002060"/>
              </a:solidFill>
              <a:latin typeface="楷体" pitchFamily="49" charset="-122"/>
              <a:ea typeface="楷体" pitchFamily="49" charset="-122"/>
              <a:cs typeface="Times New Roman" pitchFamily="18" charset="0"/>
            </a:endParaRPr>
          </a:p>
          <a:p>
            <a:pPr algn="just">
              <a:buNone/>
            </a:pPr>
            <a:r>
              <a:rPr lang="zh-CN" altLang="en-US" sz="2400" dirty="0" smtClean="0">
                <a:solidFill>
                  <a:srgbClr val="002060"/>
                </a:solidFill>
                <a:latin typeface="楷体" pitchFamily="49" charset="-122"/>
                <a:ea typeface="楷体" pitchFamily="49" charset="-122"/>
                <a:cs typeface="Times New Roman" pitchFamily="18" charset="0"/>
              </a:rPr>
              <a:t>决策：叶子节点</a:t>
            </a:r>
            <a:r>
              <a:rPr lang="en-US" altLang="zh-CN" sz="2400" dirty="0">
                <a:solidFill>
                  <a:srgbClr val="002060"/>
                </a:solidFill>
                <a:latin typeface="楷体" pitchFamily="49" charset="-122"/>
                <a:ea typeface="楷体" pitchFamily="49" charset="-122"/>
                <a:cs typeface="Times New Roman" pitchFamily="18" charset="0"/>
              </a:rPr>
              <a:t>.</a:t>
            </a:r>
            <a:r>
              <a:rPr lang="zh-CN" altLang="en-US" sz="2400" dirty="0" smtClean="0">
                <a:solidFill>
                  <a:srgbClr val="002060"/>
                </a:solidFill>
                <a:latin typeface="楷体" pitchFamily="49" charset="-122"/>
                <a:ea typeface="楷体" pitchFamily="49" charset="-122"/>
                <a:cs typeface="Times New Roman" pitchFamily="18" charset="0"/>
              </a:rPr>
              <a:t>从</a:t>
            </a:r>
            <a:r>
              <a:rPr lang="zh-CN" altLang="en-US" sz="2400" dirty="0">
                <a:solidFill>
                  <a:srgbClr val="002060"/>
                </a:solidFill>
                <a:latin typeface="楷体" pitchFamily="49" charset="-122"/>
                <a:ea typeface="楷体" pitchFamily="49" charset="-122"/>
                <a:cs typeface="Times New Roman" pitchFamily="18" charset="0"/>
              </a:rPr>
              <a:t>根节点到每一个叶子节点的所有节点和边，按顺序串连成一条分枝路径，位于同一条分枝路径上的各个“属性</a:t>
            </a:r>
            <a:r>
              <a:rPr lang="en-US" altLang="zh-CN" sz="2400" dirty="0">
                <a:solidFill>
                  <a:srgbClr val="002060"/>
                </a:solidFill>
                <a:latin typeface="楷体" pitchFamily="49" charset="-122"/>
                <a:ea typeface="楷体" pitchFamily="49" charset="-122"/>
                <a:cs typeface="Times New Roman" pitchFamily="18" charset="0"/>
              </a:rPr>
              <a:t>-</a:t>
            </a:r>
            <a:r>
              <a:rPr lang="zh-CN" altLang="en-US" sz="2400" dirty="0">
                <a:solidFill>
                  <a:srgbClr val="002060"/>
                </a:solidFill>
                <a:latin typeface="楷体" pitchFamily="49" charset="-122"/>
                <a:ea typeface="楷体" pitchFamily="49" charset="-122"/>
                <a:cs typeface="Times New Roman" pitchFamily="18" charset="0"/>
              </a:rPr>
              <a:t>值”对之间是逻辑“与”</a:t>
            </a:r>
            <a:r>
              <a:rPr lang="zh-CN" altLang="en-US" sz="2400" dirty="0" smtClean="0">
                <a:solidFill>
                  <a:srgbClr val="002060"/>
                </a:solidFill>
                <a:latin typeface="楷体" pitchFamily="49" charset="-122"/>
                <a:ea typeface="楷体" pitchFamily="49" charset="-122"/>
                <a:cs typeface="Times New Roman" pitchFamily="18" charset="0"/>
              </a:rPr>
              <a:t>关系</a:t>
            </a:r>
            <a:endParaRPr lang="zh-CN" altLang="en-US" sz="2400" dirty="0">
              <a:solidFill>
                <a:srgbClr val="002060"/>
              </a:solidFill>
              <a:latin typeface="楷体" pitchFamily="49" charset="-122"/>
              <a:ea typeface="楷体" pitchFamily="49" charset="-122"/>
              <a:cs typeface="Times New Roman" pitchFamily="18" charset="0"/>
            </a:endParaRPr>
          </a:p>
        </p:txBody>
      </p:sp>
      <p:pic>
        <p:nvPicPr>
          <p:cNvPr id="3" name="Picture 1"/>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5220072" y="2420888"/>
            <a:ext cx="3770394"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 calcmode="lin" valueType="num">
                                      <p:cBhvr additive="base">
                                        <p:cTn id="7"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13" dur="500"/>
                                        <p:tgtEl>
                                          <p:spTgt spid="2765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651">
                                            <p:txEl>
                                              <p:pRg st="3" end="3"/>
                                            </p:txEl>
                                          </p:spTgt>
                                        </p:tgtEl>
                                        <p:attrNameLst>
                                          <p:attrName>style.visibility</p:attrName>
                                        </p:attrNameLst>
                                      </p:cBhvr>
                                      <p:to>
                                        <p:strVal val="visible"/>
                                      </p:to>
                                    </p:set>
                                    <p:animEffect transition="in" filter="blinds(horizontal)">
                                      <p:cBhvr>
                                        <p:cTn id="18" dur="500"/>
                                        <p:tgtEl>
                                          <p:spTgt spid="2765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animEffect transition="in" filter="blinds(horizontal)">
                                      <p:cBhvr>
                                        <p:cTn id="23" dur="500"/>
                                        <p:tgtEl>
                                          <p:spTgt spid="2765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7651">
                                            <p:txEl>
                                              <p:pRg st="5" end="5"/>
                                            </p:txEl>
                                          </p:spTgt>
                                        </p:tgtEl>
                                        <p:attrNameLst>
                                          <p:attrName>style.visibility</p:attrName>
                                        </p:attrNameLst>
                                      </p:cBhvr>
                                      <p:to>
                                        <p:strVal val="visible"/>
                                      </p:to>
                                    </p:set>
                                    <p:animEffect transition="in" filter="blinds(horizontal)">
                                      <p:cBhvr>
                                        <p:cTn id="28" dur="500"/>
                                        <p:tgtEl>
                                          <p:spTgt spid="27651">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7651">
                                            <p:txEl>
                                              <p:pRg st="6" end="6"/>
                                            </p:txEl>
                                          </p:spTgt>
                                        </p:tgtEl>
                                        <p:attrNameLst>
                                          <p:attrName>style.visibility</p:attrName>
                                        </p:attrNameLst>
                                      </p:cBhvr>
                                      <p:to>
                                        <p:strVal val="visible"/>
                                      </p:to>
                                    </p:set>
                                    <p:animEffect transition="in" filter="blinds(horizontal)">
                                      <p:cBhvr>
                                        <p:cTn id="33" dur="500"/>
                                        <p:tgtEl>
                                          <p:spTgt spid="27651">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7651">
                                            <p:txEl>
                                              <p:pRg st="7" end="7"/>
                                            </p:txEl>
                                          </p:spTgt>
                                        </p:tgtEl>
                                        <p:attrNameLst>
                                          <p:attrName>style.visibility</p:attrName>
                                        </p:attrNameLst>
                                      </p:cBhvr>
                                      <p:to>
                                        <p:strVal val="visible"/>
                                      </p:to>
                                    </p:set>
                                    <p:animEffect transition="in" filter="blinds(horizontal)">
                                      <p:cBhvr>
                                        <p:cTn id="38" dur="500"/>
                                        <p:tgtEl>
                                          <p:spTgt spid="276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639749" y="571480"/>
            <a:ext cx="8504251" cy="461665"/>
          </a:xfrm>
          <a:prstGeom prst="rect">
            <a:avLst/>
          </a:prstGeom>
          <a:noFill/>
          <a:ln w="9525">
            <a:noFill/>
            <a:miter lim="800000"/>
            <a:headEnd/>
            <a:tailEnd/>
          </a:ln>
          <a:effectLst/>
        </p:spPr>
        <p:txBody>
          <a:bodyPr wrap="square">
            <a:spAutoFit/>
          </a:bodyPr>
          <a:lstStyle/>
          <a:p>
            <a:r>
              <a:rPr kumimoji="1" lang="zh-CN" altLang="en-US" sz="2400" dirty="0" smtClean="0">
                <a:solidFill>
                  <a:srgbClr val="0070C0"/>
                </a:solidFill>
                <a:latin typeface="黑体" pitchFamily="49" charset="-122"/>
                <a:ea typeface="黑体" pitchFamily="49" charset="-122"/>
              </a:rPr>
              <a:t>例</a:t>
            </a:r>
            <a:r>
              <a:rPr kumimoji="1" lang="en-US" altLang="zh-CN" sz="2400" b="1" dirty="0" smtClean="0">
                <a:solidFill>
                  <a:srgbClr val="0070C0"/>
                </a:solidFill>
                <a:latin typeface="Times New Roman" pitchFamily="18" charset="0"/>
                <a:cs typeface="Times New Roman" pitchFamily="18" charset="0"/>
              </a:rPr>
              <a:t>9-2</a:t>
            </a:r>
            <a:r>
              <a:rPr kumimoji="1" lang="en-US" altLang="zh-CN" sz="2400" b="1" dirty="0" smtClean="0">
                <a:solidFill>
                  <a:srgbClr val="0070C0"/>
                </a:solidFill>
                <a:latin typeface="Times New Roman" pitchFamily="18" charset="0"/>
              </a:rPr>
              <a:t> </a:t>
            </a:r>
            <a:r>
              <a:rPr kumimoji="1" lang="zh-CN" altLang="en-US" sz="2400" b="1" dirty="0">
                <a:solidFill>
                  <a:srgbClr val="0070C0"/>
                </a:solidFill>
                <a:latin typeface="Times New Roman" pitchFamily="18" charset="0"/>
              </a:rPr>
              <a:t>　下</a:t>
            </a:r>
            <a:r>
              <a:rPr kumimoji="1" lang="zh-CN" altLang="en-US" sz="2400" dirty="0" smtClean="0">
                <a:solidFill>
                  <a:srgbClr val="0070C0"/>
                </a:solidFill>
                <a:latin typeface="宋体" pitchFamily="2" charset="-122"/>
              </a:rPr>
              <a:t>图是</a:t>
            </a:r>
            <a:r>
              <a:rPr kumimoji="1" lang="zh-CN" altLang="en-US" sz="2400" dirty="0">
                <a:solidFill>
                  <a:srgbClr val="0070C0"/>
                </a:solidFill>
                <a:latin typeface="宋体" pitchFamily="2" charset="-122"/>
              </a:rPr>
              <a:t>机场指挥台关于飞机起飞的简单决策树</a:t>
            </a:r>
            <a:r>
              <a:rPr kumimoji="1" lang="zh-CN" altLang="en-US" sz="2400" dirty="0" smtClean="0">
                <a:solidFill>
                  <a:srgbClr val="0070C0"/>
                </a:solidFill>
                <a:latin typeface="宋体" pitchFamily="2" charset="-122"/>
              </a:rPr>
              <a:t>。</a:t>
            </a:r>
            <a:endParaRPr kumimoji="1" lang="zh-CN" altLang="en-US" sz="2400" dirty="0">
              <a:solidFill>
                <a:srgbClr val="0070C0"/>
              </a:solidFill>
              <a:latin typeface="Times New Roman" pitchFamily="18" charset="0"/>
            </a:endParaRPr>
          </a:p>
        </p:txBody>
      </p:sp>
      <p:pic>
        <p:nvPicPr>
          <p:cNvPr id="57345" name="Picture 1"/>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500166" y="1214422"/>
            <a:ext cx="6000792" cy="530949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857224" y="642918"/>
            <a:ext cx="1530333" cy="2973122"/>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30000"/>
              </a:lnSpc>
            </a:pPr>
            <a:r>
              <a:rPr kumimoji="1" lang="zh-CN" altLang="en-US" sz="2400" dirty="0" smtClean="0">
                <a:solidFill>
                  <a:srgbClr val="0070C0"/>
                </a:solidFill>
                <a:latin typeface="黑体" pitchFamily="49" charset="-122"/>
                <a:ea typeface="黑体" pitchFamily="49" charset="-122"/>
              </a:rPr>
              <a:t>例 </a:t>
            </a:r>
            <a:r>
              <a:rPr kumimoji="1" lang="en-US" altLang="zh-CN" sz="2400" b="1" dirty="0" smtClean="0">
                <a:solidFill>
                  <a:srgbClr val="0070C0"/>
                </a:solidFill>
                <a:latin typeface="Times New Roman" pitchFamily="18" charset="0"/>
                <a:cs typeface="Times New Roman" pitchFamily="18" charset="0"/>
              </a:rPr>
              <a:t>9-3</a:t>
            </a:r>
            <a:r>
              <a:rPr kumimoji="1" lang="en-US" altLang="zh-CN" sz="2400" dirty="0" smtClean="0">
                <a:solidFill>
                  <a:srgbClr val="0070C0"/>
                </a:solidFill>
                <a:latin typeface="Times New Roman" pitchFamily="18" charset="0"/>
              </a:rPr>
              <a:t> </a:t>
            </a:r>
            <a:r>
              <a:rPr kumimoji="1" lang="zh-CN" altLang="en-US" sz="2400" dirty="0">
                <a:solidFill>
                  <a:srgbClr val="0070C0"/>
                </a:solidFill>
                <a:latin typeface="Times New Roman" pitchFamily="18" charset="0"/>
              </a:rPr>
              <a:t>　</a:t>
            </a:r>
            <a:r>
              <a:rPr kumimoji="1" lang="zh-CN" altLang="en-US" sz="2400" dirty="0" smtClean="0">
                <a:solidFill>
                  <a:srgbClr val="0070C0"/>
                </a:solidFill>
                <a:latin typeface="Times New Roman" pitchFamily="18" charset="0"/>
              </a:rPr>
              <a:t>右</a:t>
            </a:r>
            <a:r>
              <a:rPr kumimoji="1" lang="zh-CN" altLang="en-US" sz="2400" dirty="0" smtClean="0">
                <a:solidFill>
                  <a:srgbClr val="0070C0"/>
                </a:solidFill>
                <a:latin typeface="宋体" pitchFamily="2" charset="-122"/>
              </a:rPr>
              <a:t>图</a:t>
            </a:r>
            <a:r>
              <a:rPr kumimoji="1" lang="zh-CN" altLang="en-US" sz="2400" dirty="0">
                <a:solidFill>
                  <a:srgbClr val="0070C0"/>
                </a:solidFill>
                <a:latin typeface="宋体" pitchFamily="2" charset="-122"/>
              </a:rPr>
              <a:t>是一个描述</a:t>
            </a:r>
            <a:r>
              <a:rPr kumimoji="1" lang="zh-CN" altLang="en-US" sz="2400" dirty="0">
                <a:solidFill>
                  <a:srgbClr val="0070C0"/>
                </a:solidFill>
                <a:latin typeface="Times New Roman"/>
              </a:rPr>
              <a:t>“</a:t>
            </a:r>
            <a:r>
              <a:rPr kumimoji="1" lang="zh-CN" altLang="en-US" sz="2400" dirty="0">
                <a:solidFill>
                  <a:srgbClr val="0070C0"/>
                </a:solidFill>
                <a:latin typeface="宋体" pitchFamily="2" charset="-122"/>
              </a:rPr>
              <a:t>兔子</a:t>
            </a:r>
            <a:r>
              <a:rPr kumimoji="1" lang="zh-CN" altLang="en-US" sz="2400" dirty="0">
                <a:solidFill>
                  <a:srgbClr val="0070C0"/>
                </a:solidFill>
                <a:latin typeface="Times New Roman"/>
              </a:rPr>
              <a:t>”</a:t>
            </a:r>
            <a:r>
              <a:rPr kumimoji="1" lang="zh-CN" altLang="en-US" sz="2400" dirty="0">
                <a:solidFill>
                  <a:srgbClr val="0070C0"/>
                </a:solidFill>
                <a:latin typeface="宋体" pitchFamily="2" charset="-122"/>
              </a:rPr>
              <a:t>概念的决策树。</a:t>
            </a:r>
            <a:r>
              <a:rPr kumimoji="1" lang="zh-CN" altLang="en-US" sz="2400" dirty="0">
                <a:solidFill>
                  <a:srgbClr val="0070C0"/>
                </a:solidFill>
                <a:latin typeface="Times New Roman" pitchFamily="18" charset="0"/>
              </a:rPr>
              <a:t> </a:t>
            </a:r>
          </a:p>
        </p:txBody>
      </p:sp>
      <p:pic>
        <p:nvPicPr>
          <p:cNvPr id="56321" name="Picture 1"/>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3143240" y="571480"/>
            <a:ext cx="4714908" cy="569187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p:cNvSpPr>
            <a:spLocks noGrp="1" noRot="1" noChangeArrowheads="1"/>
          </p:cNvSpPr>
          <p:nvPr>
            <p:ph type="body" idx="4294967295"/>
          </p:nvPr>
        </p:nvSpPr>
        <p:spPr>
          <a:xfrm>
            <a:off x="-14808" y="119531"/>
            <a:ext cx="4658816" cy="5685734"/>
          </a:xfrm>
        </p:spPr>
        <p:txBody>
          <a:bodyPr/>
          <a:lstStyle/>
          <a:p>
            <a:pPr>
              <a:lnSpc>
                <a:spcPct val="150000"/>
              </a:lnSpc>
              <a:buFont typeface="Wingdings" pitchFamily="2" charset="2"/>
              <a:buNone/>
            </a:pPr>
            <a:r>
              <a:rPr lang="en-US" altLang="zh-CN" sz="2800" dirty="0" smtClean="0">
                <a:solidFill>
                  <a:srgbClr val="0070C0"/>
                </a:solidFill>
                <a:latin typeface="楷体_GB2312" pitchFamily="49" charset="-122"/>
                <a:ea typeface="楷体_GB2312" pitchFamily="49" charset="-122"/>
              </a:rPr>
              <a:t>  </a:t>
            </a:r>
            <a:r>
              <a:rPr lang="en-US" altLang="zh-CN" sz="2400" dirty="0" smtClean="0">
                <a:solidFill>
                  <a:srgbClr val="0070C0"/>
                </a:solidFill>
                <a:latin typeface="黑体" pitchFamily="49" charset="-122"/>
                <a:ea typeface="黑体" pitchFamily="49" charset="-122"/>
              </a:rPr>
              <a:t>9.3.2 </a:t>
            </a:r>
            <a:r>
              <a:rPr lang="zh-CN" altLang="en-US" sz="2400" dirty="0" smtClean="0">
                <a:solidFill>
                  <a:srgbClr val="0070C0"/>
                </a:solidFill>
                <a:latin typeface="黑体" pitchFamily="49" charset="-122"/>
                <a:ea typeface="黑体" pitchFamily="49" charset="-122"/>
              </a:rPr>
              <a:t>怎样学习决策树</a:t>
            </a:r>
          </a:p>
          <a:p>
            <a:pPr>
              <a:lnSpc>
                <a:spcPct val="90000"/>
              </a:lnSpc>
              <a:buFont typeface="Wingdings" pitchFamily="2" charset="2"/>
              <a:buNone/>
            </a:pPr>
            <a:r>
              <a:rPr lang="zh-CN" altLang="en-US" sz="2800" dirty="0" smtClean="0"/>
              <a:t>   </a:t>
            </a:r>
            <a:r>
              <a:rPr lang="zh-CN" altLang="en-US" sz="2400" spc="-150" dirty="0" smtClean="0">
                <a:solidFill>
                  <a:srgbClr val="0070C0"/>
                </a:solidFill>
                <a:latin typeface="方正姚体" pitchFamily="2" charset="-122"/>
                <a:ea typeface="方正姚体" pitchFamily="2" charset="-122"/>
              </a:rPr>
              <a:t>决策树学习的基本方法和步骤</a:t>
            </a:r>
            <a:r>
              <a:rPr lang="zh-CN" altLang="en-US" sz="2400" dirty="0" smtClean="0">
                <a:solidFill>
                  <a:srgbClr val="0070C0"/>
                </a:solidFill>
                <a:latin typeface="仿宋_GB2312" pitchFamily="49" charset="-122"/>
                <a:ea typeface="仿宋_GB2312" pitchFamily="49" charset="-122"/>
              </a:rPr>
              <a:t>：</a:t>
            </a:r>
          </a:p>
          <a:p>
            <a:r>
              <a:rPr lang="en-US" altLang="zh-CN" sz="2000" dirty="0" smtClean="0">
                <a:solidFill>
                  <a:srgbClr val="002060"/>
                </a:solidFill>
                <a:latin typeface="仿宋_GB2312" pitchFamily="49" charset="-122"/>
                <a:ea typeface="仿宋_GB2312" pitchFamily="49" charset="-122"/>
              </a:rPr>
              <a:t>1.</a:t>
            </a:r>
            <a:r>
              <a:rPr lang="zh-CN" altLang="en-US" sz="2000" dirty="0" smtClean="0">
                <a:solidFill>
                  <a:srgbClr val="002060"/>
                </a:solidFill>
                <a:latin typeface="仿宋_GB2312" pitchFamily="49" charset="-122"/>
                <a:ea typeface="仿宋_GB2312" pitchFamily="49" charset="-122"/>
              </a:rPr>
              <a:t>选取</a:t>
            </a:r>
            <a:r>
              <a:rPr lang="zh-CN" altLang="en-US" sz="2000" dirty="0">
                <a:solidFill>
                  <a:srgbClr val="002060"/>
                </a:solidFill>
                <a:latin typeface="仿宋_GB2312" pitchFamily="49" charset="-122"/>
                <a:ea typeface="仿宋_GB2312" pitchFamily="49" charset="-122"/>
              </a:rPr>
              <a:t>一个属性，按这个属性的不同取值对实例集进行分类；并以该属性作为根节点，以这个属性的诸取值作为根节点的分枝，进行画树。</a:t>
            </a:r>
          </a:p>
          <a:p>
            <a:pPr>
              <a:spcBef>
                <a:spcPct val="50000"/>
              </a:spcBef>
            </a:pPr>
            <a:r>
              <a:rPr lang="en-US" altLang="zh-CN" sz="2000" dirty="0" smtClean="0">
                <a:solidFill>
                  <a:srgbClr val="002060"/>
                </a:solidFill>
                <a:latin typeface="仿宋_GB2312" pitchFamily="49" charset="-122"/>
                <a:ea typeface="仿宋_GB2312" pitchFamily="49" charset="-122"/>
              </a:rPr>
              <a:t>2.</a:t>
            </a:r>
            <a:r>
              <a:rPr lang="zh-CN" altLang="en-US" sz="2000" dirty="0" smtClean="0">
                <a:solidFill>
                  <a:srgbClr val="002060"/>
                </a:solidFill>
                <a:latin typeface="仿宋_GB2312" pitchFamily="49" charset="-122"/>
                <a:ea typeface="仿宋_GB2312" pitchFamily="49" charset="-122"/>
              </a:rPr>
              <a:t>考察</a:t>
            </a:r>
            <a:r>
              <a:rPr lang="zh-CN" altLang="en-US" sz="2000" dirty="0">
                <a:solidFill>
                  <a:srgbClr val="002060"/>
                </a:solidFill>
                <a:latin typeface="仿宋_GB2312" pitchFamily="49" charset="-122"/>
                <a:ea typeface="仿宋_GB2312" pitchFamily="49" charset="-122"/>
              </a:rPr>
              <a:t>所得的每一个子类，看其中的实例的结论是否完全相同。如果完全相同，则以这个相同的结论作为相应分枝路径末端的叶子节点；否则，选取一个非父节点的属性，按这个属性的不同取值对该子集进行分类，并以该属性作为节点，以这个属性的诸取值作为节点的分枝，继续进行画树。</a:t>
            </a:r>
          </a:p>
          <a:p>
            <a:pPr>
              <a:spcBef>
                <a:spcPct val="50000"/>
              </a:spcBef>
            </a:pPr>
            <a:r>
              <a:rPr lang="en-US" altLang="zh-CN" sz="2000" dirty="0" smtClean="0">
                <a:solidFill>
                  <a:srgbClr val="002060"/>
                </a:solidFill>
                <a:latin typeface="仿宋_GB2312" pitchFamily="49" charset="-122"/>
                <a:ea typeface="仿宋_GB2312" pitchFamily="49" charset="-122"/>
              </a:rPr>
              <a:t>3.</a:t>
            </a:r>
            <a:r>
              <a:rPr lang="zh-CN" altLang="en-US" sz="2000" dirty="0" smtClean="0">
                <a:solidFill>
                  <a:srgbClr val="002060"/>
                </a:solidFill>
                <a:latin typeface="仿宋_GB2312" pitchFamily="49" charset="-122"/>
                <a:ea typeface="仿宋_GB2312" pitchFamily="49" charset="-122"/>
              </a:rPr>
              <a:t>如此</a:t>
            </a:r>
            <a:r>
              <a:rPr lang="zh-CN" altLang="en-US" sz="2000" dirty="0">
                <a:solidFill>
                  <a:srgbClr val="002060"/>
                </a:solidFill>
                <a:latin typeface="仿宋_GB2312" pitchFamily="49" charset="-122"/>
                <a:ea typeface="仿宋_GB2312" pitchFamily="49" charset="-122"/>
              </a:rPr>
              <a:t>继续，直到所分的子集全都满足：实例结论完全相同，而得到所有的叶子节点为止。 </a:t>
            </a:r>
          </a:p>
        </p:txBody>
      </p:sp>
      <p:sp>
        <p:nvSpPr>
          <p:cNvPr id="3" name="Rectangle 3" descr="Rectangle: Click to edit Master text styles&#10;Second level&#10;Third level&#10;Fourth level&#10;Fifth level"/>
          <p:cNvSpPr txBox="1">
            <a:spLocks noChangeArrowheads="1"/>
          </p:cNvSpPr>
          <p:nvPr/>
        </p:nvSpPr>
        <p:spPr>
          <a:xfrm>
            <a:off x="4427985" y="1340769"/>
            <a:ext cx="4824536" cy="446449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楷体" panose="02010609060101010101" pitchFamily="49" charset="-122"/>
              <a:buChar char="★"/>
              <a:defRPr sz="2800" b="1" kern="1200" cap="none" spc="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u"/>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l"/>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marR="0" lvl="0" indent="-533400" algn="l" defTabSz="914400" rtl="0" eaLnBrk="1" fontAlgn="auto" latinLnBrk="0" hangingPunct="1">
              <a:lnSpc>
                <a:spcPct val="90000"/>
              </a:lnSpc>
              <a:spcBef>
                <a:spcPts val="1000"/>
              </a:spcBef>
              <a:spcAft>
                <a:spcPts val="0"/>
              </a:spcAft>
              <a:buClrTx/>
              <a:buSzTx/>
              <a:buFont typeface="楷体" panose="02010609060101010101" pitchFamily="49" charset="-122"/>
              <a:buChar char="★"/>
              <a:tabLst/>
              <a:defRPr/>
            </a:pPr>
            <a:r>
              <a:rPr kumimoji="0" lang="zh-CN" altLang="en-US" sz="2400" b="1" i="0" u="none" strike="noStrike" kern="1200" cap="none" spc="0" normalizeH="0" baseline="0" noProof="0" dirty="0" smtClean="0">
                <a:ln w="1905"/>
                <a:gradFill>
                  <a:gsLst>
                    <a:gs pos="0">
                      <a:srgbClr val="9C6A6A">
                        <a:shade val="20000"/>
                        <a:satMod val="200000"/>
                      </a:srgbClr>
                    </a:gs>
                    <a:gs pos="78000">
                      <a:srgbClr val="9C6A6A">
                        <a:tint val="90000"/>
                        <a:shade val="89000"/>
                        <a:satMod val="220000"/>
                      </a:srgbClr>
                    </a:gs>
                    <a:gs pos="100000">
                      <a:srgbClr val="9C6A6A">
                        <a:tint val="12000"/>
                        <a:satMod val="255000"/>
                      </a:srgbClr>
                    </a:gs>
                  </a:gsLst>
                  <a:lin ang="5400000"/>
                </a:gradFill>
                <a:effectLst>
                  <a:innerShdw blurRad="69850" dist="43180" dir="5400000">
                    <a:srgbClr val="000000">
                      <a:alpha val="65000"/>
                    </a:srgbClr>
                  </a:innerShdw>
                </a:effectLst>
                <a:uLnTx/>
                <a:uFillTx/>
                <a:latin typeface="微软雅黑"/>
                <a:ea typeface="微软雅黑"/>
                <a:cs typeface="+mn-cs"/>
              </a:rPr>
              <a:t>决策树通过把实例从根节点排列</a:t>
            </a:r>
            <a:r>
              <a:rPr kumimoji="0" lang="en-US" altLang="zh-CN" sz="2400" b="1" i="0" u="none" strike="noStrike" kern="1200" cap="none" spc="0" normalizeH="0" baseline="0" noProof="0" dirty="0" smtClean="0">
                <a:ln w="1905"/>
                <a:gradFill>
                  <a:gsLst>
                    <a:gs pos="0">
                      <a:srgbClr val="9C6A6A">
                        <a:shade val="20000"/>
                        <a:satMod val="200000"/>
                      </a:srgbClr>
                    </a:gs>
                    <a:gs pos="78000">
                      <a:srgbClr val="9C6A6A">
                        <a:tint val="90000"/>
                        <a:shade val="89000"/>
                        <a:satMod val="220000"/>
                      </a:srgbClr>
                    </a:gs>
                    <a:gs pos="100000">
                      <a:srgbClr val="9C6A6A">
                        <a:tint val="12000"/>
                        <a:satMod val="255000"/>
                      </a:srgbClr>
                    </a:gs>
                  </a:gsLst>
                  <a:lin ang="5400000"/>
                </a:gradFill>
                <a:effectLst>
                  <a:innerShdw blurRad="69850" dist="43180" dir="5400000">
                    <a:srgbClr val="000000">
                      <a:alpha val="65000"/>
                    </a:srgbClr>
                  </a:innerShdw>
                </a:effectLst>
                <a:uLnTx/>
                <a:uFillTx/>
                <a:latin typeface="微软雅黑"/>
                <a:ea typeface="微软雅黑"/>
                <a:cs typeface="+mn-cs"/>
              </a:rPr>
              <a:t>(sort)</a:t>
            </a:r>
            <a:r>
              <a:rPr kumimoji="0" lang="zh-CN" altLang="en-US" sz="2400" b="1" i="0" u="none" strike="noStrike" kern="1200" cap="none" spc="0" normalizeH="0" baseline="0" noProof="0" dirty="0" smtClean="0">
                <a:ln w="1905"/>
                <a:gradFill>
                  <a:gsLst>
                    <a:gs pos="0">
                      <a:srgbClr val="9C6A6A">
                        <a:shade val="20000"/>
                        <a:satMod val="200000"/>
                      </a:srgbClr>
                    </a:gs>
                    <a:gs pos="78000">
                      <a:srgbClr val="9C6A6A">
                        <a:tint val="90000"/>
                        <a:shade val="89000"/>
                        <a:satMod val="220000"/>
                      </a:srgbClr>
                    </a:gs>
                    <a:gs pos="100000">
                      <a:srgbClr val="9C6A6A">
                        <a:tint val="12000"/>
                        <a:satMod val="255000"/>
                      </a:srgbClr>
                    </a:gs>
                  </a:gsLst>
                  <a:lin ang="5400000"/>
                </a:gradFill>
                <a:effectLst>
                  <a:innerShdw blurRad="69850" dist="43180" dir="5400000">
                    <a:srgbClr val="000000">
                      <a:alpha val="65000"/>
                    </a:srgbClr>
                  </a:innerShdw>
                </a:effectLst>
                <a:uLnTx/>
                <a:uFillTx/>
                <a:latin typeface="微软雅黑"/>
                <a:ea typeface="微软雅黑"/>
                <a:cs typeface="+mn-cs"/>
              </a:rPr>
              <a:t>到某个叶子节点来分类实例，叶子节点即为实例所属的分类。</a:t>
            </a:r>
          </a:p>
          <a:p>
            <a:pPr marL="533400" marR="0" lvl="0" indent="-533400" algn="l" defTabSz="914400" rtl="0" eaLnBrk="1" fontAlgn="auto" latinLnBrk="0" hangingPunct="1">
              <a:lnSpc>
                <a:spcPct val="90000"/>
              </a:lnSpc>
              <a:spcBef>
                <a:spcPts val="1000"/>
              </a:spcBef>
              <a:spcAft>
                <a:spcPts val="0"/>
              </a:spcAft>
              <a:buClrTx/>
              <a:buSzTx/>
              <a:buFont typeface="楷体" panose="02010609060101010101" pitchFamily="49" charset="-122"/>
              <a:buChar char="★"/>
              <a:tabLst/>
              <a:defRPr/>
            </a:pPr>
            <a:r>
              <a:rPr kumimoji="0" lang="zh-CN" altLang="en-US" sz="2400" b="1" i="0" u="none" strike="noStrike" kern="1200" cap="none" spc="0" normalizeH="0" baseline="0" noProof="0" dirty="0" smtClean="0">
                <a:ln w="1905"/>
                <a:gradFill>
                  <a:gsLst>
                    <a:gs pos="0">
                      <a:srgbClr val="9C6A6A">
                        <a:shade val="20000"/>
                        <a:satMod val="200000"/>
                      </a:srgbClr>
                    </a:gs>
                    <a:gs pos="78000">
                      <a:srgbClr val="9C6A6A">
                        <a:tint val="90000"/>
                        <a:shade val="89000"/>
                        <a:satMod val="220000"/>
                      </a:srgbClr>
                    </a:gs>
                    <a:gs pos="100000">
                      <a:srgbClr val="9C6A6A">
                        <a:tint val="12000"/>
                        <a:satMod val="255000"/>
                      </a:srgbClr>
                    </a:gs>
                  </a:gsLst>
                  <a:lin ang="5400000"/>
                </a:gradFill>
                <a:effectLst>
                  <a:innerShdw blurRad="69850" dist="43180" dir="5400000">
                    <a:srgbClr val="000000">
                      <a:alpha val="65000"/>
                    </a:srgbClr>
                  </a:innerShdw>
                </a:effectLst>
                <a:uLnTx/>
                <a:uFillTx/>
                <a:latin typeface="微软雅黑"/>
                <a:ea typeface="微软雅黑"/>
                <a:cs typeface="+mn-cs"/>
              </a:rPr>
              <a:t>树上的每一个节点说明了对实例的某个属性</a:t>
            </a:r>
            <a:r>
              <a:rPr kumimoji="0" lang="en-US" altLang="zh-CN" sz="2400" b="1" i="0" u="none" strike="noStrike" kern="1200" cap="none" spc="0" normalizeH="0" baseline="0" noProof="0" dirty="0" smtClean="0">
                <a:ln w="1905"/>
                <a:gradFill>
                  <a:gsLst>
                    <a:gs pos="0">
                      <a:srgbClr val="9C6A6A">
                        <a:shade val="20000"/>
                        <a:satMod val="200000"/>
                      </a:srgbClr>
                    </a:gs>
                    <a:gs pos="78000">
                      <a:srgbClr val="9C6A6A">
                        <a:tint val="90000"/>
                        <a:shade val="89000"/>
                        <a:satMod val="220000"/>
                      </a:srgbClr>
                    </a:gs>
                    <a:gs pos="100000">
                      <a:srgbClr val="9C6A6A">
                        <a:tint val="12000"/>
                        <a:satMod val="255000"/>
                      </a:srgbClr>
                    </a:gs>
                  </a:gsLst>
                  <a:lin ang="5400000"/>
                </a:gradFill>
                <a:effectLst>
                  <a:innerShdw blurRad="69850" dist="43180" dir="5400000">
                    <a:srgbClr val="000000">
                      <a:alpha val="65000"/>
                    </a:srgbClr>
                  </a:innerShdw>
                </a:effectLst>
                <a:uLnTx/>
                <a:uFillTx/>
                <a:latin typeface="微软雅黑"/>
                <a:ea typeface="微软雅黑"/>
                <a:cs typeface="+mn-cs"/>
              </a:rPr>
              <a:t>(attribute)</a:t>
            </a:r>
            <a:r>
              <a:rPr kumimoji="0" lang="zh-CN" altLang="en-US" sz="2400" b="1" i="0" u="none" strike="noStrike" kern="1200" cap="none" spc="0" normalizeH="0" baseline="0" noProof="0" dirty="0" smtClean="0">
                <a:ln w="1905"/>
                <a:gradFill>
                  <a:gsLst>
                    <a:gs pos="0">
                      <a:srgbClr val="9C6A6A">
                        <a:shade val="20000"/>
                        <a:satMod val="200000"/>
                      </a:srgbClr>
                    </a:gs>
                    <a:gs pos="78000">
                      <a:srgbClr val="9C6A6A">
                        <a:tint val="90000"/>
                        <a:shade val="89000"/>
                        <a:satMod val="220000"/>
                      </a:srgbClr>
                    </a:gs>
                    <a:gs pos="100000">
                      <a:srgbClr val="9C6A6A">
                        <a:tint val="12000"/>
                        <a:satMod val="255000"/>
                      </a:srgbClr>
                    </a:gs>
                  </a:gsLst>
                  <a:lin ang="5400000"/>
                </a:gradFill>
                <a:effectLst>
                  <a:innerShdw blurRad="69850" dist="43180" dir="5400000">
                    <a:srgbClr val="000000">
                      <a:alpha val="65000"/>
                    </a:srgbClr>
                  </a:innerShdw>
                </a:effectLst>
                <a:uLnTx/>
                <a:uFillTx/>
                <a:latin typeface="微软雅黑"/>
                <a:ea typeface="微软雅黑"/>
                <a:cs typeface="+mn-cs"/>
              </a:rPr>
              <a:t>的测试，并且该节点的每一个后继分枝对应于该属性的一个可能值。</a:t>
            </a:r>
          </a:p>
          <a:p>
            <a:pPr marL="533400" marR="0" lvl="0" indent="-533400" algn="l" defTabSz="914400" rtl="0" eaLnBrk="1" fontAlgn="auto" latinLnBrk="0" hangingPunct="1">
              <a:lnSpc>
                <a:spcPct val="90000"/>
              </a:lnSpc>
              <a:spcBef>
                <a:spcPts val="1000"/>
              </a:spcBef>
              <a:spcAft>
                <a:spcPts val="0"/>
              </a:spcAft>
              <a:buClrTx/>
              <a:buSzTx/>
              <a:buFont typeface="楷体" panose="02010609060101010101" pitchFamily="49" charset="-122"/>
              <a:buChar char="★"/>
              <a:tabLst/>
              <a:defRPr/>
            </a:pPr>
            <a:r>
              <a:rPr kumimoji="0" lang="zh-CN" altLang="en-US" sz="2400" b="1" i="0" u="none" strike="noStrike" kern="1200" cap="none" spc="0" normalizeH="0" baseline="0" noProof="0" dirty="0" smtClean="0">
                <a:ln w="1905"/>
                <a:gradFill>
                  <a:gsLst>
                    <a:gs pos="0">
                      <a:srgbClr val="9C6A6A">
                        <a:shade val="20000"/>
                        <a:satMod val="200000"/>
                      </a:srgbClr>
                    </a:gs>
                    <a:gs pos="78000">
                      <a:srgbClr val="9C6A6A">
                        <a:tint val="90000"/>
                        <a:shade val="89000"/>
                        <a:satMod val="220000"/>
                      </a:srgbClr>
                    </a:gs>
                    <a:gs pos="100000">
                      <a:srgbClr val="9C6A6A">
                        <a:tint val="12000"/>
                        <a:satMod val="255000"/>
                      </a:srgbClr>
                    </a:gs>
                  </a:gsLst>
                  <a:lin ang="5400000"/>
                </a:gradFill>
                <a:effectLst>
                  <a:innerShdw blurRad="69850" dist="43180" dir="5400000">
                    <a:srgbClr val="000000">
                      <a:alpha val="65000"/>
                    </a:srgbClr>
                  </a:innerShdw>
                </a:effectLst>
                <a:uLnTx/>
                <a:uFillTx/>
                <a:latin typeface="微软雅黑"/>
                <a:ea typeface="微软雅黑"/>
                <a:cs typeface="+mn-cs"/>
              </a:rPr>
              <a:t>分类实例的方法是</a:t>
            </a:r>
          </a:p>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u"/>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a:ea typeface="微软雅黑"/>
                <a:cs typeface="+mn-cs"/>
              </a:rPr>
              <a:t>从这颗树的根节点开始，测试这个节点指定的属性；</a:t>
            </a:r>
          </a:p>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u"/>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a:ea typeface="微软雅黑"/>
                <a:cs typeface="+mn-cs"/>
              </a:rPr>
              <a:t>然后按照给定实例的该属性值对应的树枝向下移动；</a:t>
            </a:r>
          </a:p>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u"/>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a:ea typeface="微软雅黑"/>
                <a:cs typeface="+mn-cs"/>
              </a:rPr>
              <a:t>然后这个过程再以新节点为根的子树上重复。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fade">
                                      <p:cBhvr>
                                        <p:cTn id="7" dur="1000"/>
                                        <p:tgtEl>
                                          <p:spTgt spid="28675">
                                            <p:txEl>
                                              <p:pRg st="0" end="0"/>
                                            </p:txEl>
                                          </p:spTgt>
                                        </p:tgtEl>
                                      </p:cBhvr>
                                    </p:animEffect>
                                    <p:anim calcmode="lin" valueType="num">
                                      <p:cBhvr>
                                        <p:cTn id="8" dur="10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6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675">
                                            <p:txEl>
                                              <p:pRg st="1" end="1"/>
                                            </p:txEl>
                                          </p:spTgt>
                                        </p:tgtEl>
                                        <p:attrNameLst>
                                          <p:attrName>style.visibility</p:attrName>
                                        </p:attrNameLst>
                                      </p:cBhvr>
                                      <p:to>
                                        <p:strVal val="visible"/>
                                      </p:to>
                                    </p:set>
                                    <p:animEffect transition="in" filter="fade">
                                      <p:cBhvr>
                                        <p:cTn id="14" dur="1000"/>
                                        <p:tgtEl>
                                          <p:spTgt spid="28675">
                                            <p:txEl>
                                              <p:pRg st="1" end="1"/>
                                            </p:txEl>
                                          </p:spTgt>
                                        </p:tgtEl>
                                      </p:cBhvr>
                                    </p:animEffect>
                                    <p:anim calcmode="lin" valueType="num">
                                      <p:cBhvr>
                                        <p:cTn id="15" dur="1000" fill="hold"/>
                                        <p:tgtEl>
                                          <p:spTgt spid="286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86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8675">
                                            <p:txEl>
                                              <p:pRg st="2" end="2"/>
                                            </p:txEl>
                                          </p:spTgt>
                                        </p:tgtEl>
                                        <p:attrNameLst>
                                          <p:attrName>style.visibility</p:attrName>
                                        </p:attrNameLst>
                                      </p:cBhvr>
                                      <p:to>
                                        <p:strVal val="visible"/>
                                      </p:to>
                                    </p:set>
                                    <p:animEffect transition="in" filter="fade">
                                      <p:cBhvr>
                                        <p:cTn id="21" dur="1000"/>
                                        <p:tgtEl>
                                          <p:spTgt spid="28675">
                                            <p:txEl>
                                              <p:pRg st="2" end="2"/>
                                            </p:txEl>
                                          </p:spTgt>
                                        </p:tgtEl>
                                      </p:cBhvr>
                                    </p:animEffect>
                                    <p:anim calcmode="lin" valueType="num">
                                      <p:cBhvr>
                                        <p:cTn id="22" dur="1000" fill="hold"/>
                                        <p:tgtEl>
                                          <p:spTgt spid="286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86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8675">
                                            <p:txEl>
                                              <p:pRg st="3" end="3"/>
                                            </p:txEl>
                                          </p:spTgt>
                                        </p:tgtEl>
                                        <p:attrNameLst>
                                          <p:attrName>style.visibility</p:attrName>
                                        </p:attrNameLst>
                                      </p:cBhvr>
                                      <p:to>
                                        <p:strVal val="visible"/>
                                      </p:to>
                                    </p:set>
                                    <p:animEffect transition="in" filter="fade">
                                      <p:cBhvr>
                                        <p:cTn id="28" dur="1000"/>
                                        <p:tgtEl>
                                          <p:spTgt spid="28675">
                                            <p:txEl>
                                              <p:pRg st="3" end="3"/>
                                            </p:txEl>
                                          </p:spTgt>
                                        </p:tgtEl>
                                      </p:cBhvr>
                                    </p:animEffect>
                                    <p:anim calcmode="lin" valueType="num">
                                      <p:cBhvr>
                                        <p:cTn id="29" dur="1000" fill="hold"/>
                                        <p:tgtEl>
                                          <p:spTgt spid="286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86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8675">
                                            <p:txEl>
                                              <p:pRg st="4" end="4"/>
                                            </p:txEl>
                                          </p:spTgt>
                                        </p:tgtEl>
                                        <p:attrNameLst>
                                          <p:attrName>style.visibility</p:attrName>
                                        </p:attrNameLst>
                                      </p:cBhvr>
                                      <p:to>
                                        <p:strVal val="visible"/>
                                      </p:to>
                                    </p:set>
                                    <p:animEffect transition="in" filter="fade">
                                      <p:cBhvr>
                                        <p:cTn id="35" dur="1000"/>
                                        <p:tgtEl>
                                          <p:spTgt spid="28675">
                                            <p:txEl>
                                              <p:pRg st="4" end="4"/>
                                            </p:txEl>
                                          </p:spTgt>
                                        </p:tgtEl>
                                      </p:cBhvr>
                                    </p:animEffect>
                                    <p:anim calcmode="lin" valueType="num">
                                      <p:cBhvr>
                                        <p:cTn id="36" dur="1000" fill="hold"/>
                                        <p:tgtEl>
                                          <p:spTgt spid="286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86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 calcmode="lin" valueType="num">
                                      <p:cBhvr additive="base">
                                        <p:cTn id="4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 calcmode="lin" valueType="num">
                                      <p:cBhvr additive="base">
                                        <p:cTn id="4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 calcmode="lin" valueType="num">
                                      <p:cBhvr additive="base">
                                        <p:cTn id="5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3" end="3"/>
                                            </p:txEl>
                                          </p:spTgt>
                                        </p:tgtEl>
                                        <p:attrNameLst>
                                          <p:attrName>style.visibility</p:attrName>
                                        </p:attrNameLst>
                                      </p:cBhvr>
                                      <p:to>
                                        <p:strVal val="visible"/>
                                      </p:to>
                                    </p:set>
                                    <p:anim calcmode="lin" valueType="num">
                                      <p:cBhvr additive="base">
                                        <p:cTn id="6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4" end="4"/>
                                            </p:txEl>
                                          </p:spTgt>
                                        </p:tgtEl>
                                        <p:attrNameLst>
                                          <p:attrName>style.visibility</p:attrName>
                                        </p:attrNameLst>
                                      </p:cBhvr>
                                      <p:to>
                                        <p:strVal val="visible"/>
                                      </p:to>
                                    </p:set>
                                    <p:anim calcmode="lin" valueType="num">
                                      <p:cBhvr additive="base">
                                        <p:cTn id="6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 calcmode="lin" valueType="num">
                                      <p:cBhvr additive="base">
                                        <p:cTn id="7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249" name="Picture 1"/>
          <p:cNvPicPr>
            <a:picLocks noChangeAspect="1" noChangeArrowheads="1"/>
          </p:cNvPicPr>
          <p:nvPr/>
        </p:nvPicPr>
        <p:blipFill>
          <a:blip r:embed="rId2"/>
          <a:srcRect/>
          <a:stretch>
            <a:fillRect/>
          </a:stretch>
        </p:blipFill>
        <p:spPr bwMode="auto">
          <a:xfrm>
            <a:off x="-305599" y="1700808"/>
            <a:ext cx="9342095" cy="5040560"/>
          </a:xfrm>
          <a:prstGeom prst="rect">
            <a:avLst/>
          </a:prstGeom>
          <a:noFill/>
          <a:ln w="9525">
            <a:noFill/>
            <a:miter lim="800000"/>
            <a:headEnd/>
            <a:tailEnd/>
          </a:ln>
          <a:effectLst/>
        </p:spPr>
      </p:pic>
      <p:sp>
        <p:nvSpPr>
          <p:cNvPr id="3" name="Rectangle 3"/>
          <p:cNvSpPr txBox="1">
            <a:spLocks noRot="1" noChangeArrowheads="1"/>
          </p:cNvSpPr>
          <p:nvPr/>
        </p:nvSpPr>
        <p:spPr bwMode="auto">
          <a:xfrm>
            <a:off x="92449" y="-99392"/>
            <a:ext cx="8944047" cy="16561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itchFamily="2" charset="2"/>
              <a:buChar char="Ø"/>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fontAlgn="base">
              <a:spcBef>
                <a:spcPct val="20000"/>
              </a:spcBef>
              <a:spcAft>
                <a:spcPct val="0"/>
              </a:spcAft>
              <a:buClr>
                <a:schemeClr val="tx2"/>
              </a:buClr>
              <a:buSzPct val="90000"/>
              <a:buFont typeface="Wingdings" pitchFamily="2" charset="2"/>
              <a:buChar char="Ø"/>
              <a:defRPr sz="2000">
                <a:solidFill>
                  <a:schemeClr val="tx1"/>
                </a:solidFill>
                <a:latin typeface="+mn-lt"/>
                <a:ea typeface="+mn-ea"/>
              </a:defRPr>
            </a:lvl4pPr>
            <a:lvl5pPr marL="20574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a:lnSpc>
                <a:spcPct val="150000"/>
              </a:lnSpc>
              <a:buFont typeface="Wingdings" pitchFamily="2" charset="2"/>
              <a:buNone/>
            </a:pPr>
            <a:r>
              <a:rPr lang="en-US" altLang="zh-CN" kern="0" dirty="0" smtClean="0"/>
              <a:t>  </a:t>
            </a:r>
            <a:r>
              <a:rPr lang="en-US" altLang="zh-CN" sz="1400" kern="0" dirty="0" smtClean="0">
                <a:solidFill>
                  <a:srgbClr val="FF6600"/>
                </a:solidFill>
              </a:rPr>
              <a:t>● </a:t>
            </a:r>
            <a:r>
              <a:rPr lang="zh-CN" altLang="en-US" sz="2400" b="1" kern="0" dirty="0" smtClean="0">
                <a:solidFill>
                  <a:srgbClr val="0070C0"/>
                </a:solidFill>
                <a:latin typeface="楷体_GB2312" pitchFamily="49" charset="-122"/>
                <a:ea typeface="楷体_GB2312" pitchFamily="49" charset="-122"/>
              </a:rPr>
              <a:t>决策树学习举例</a:t>
            </a:r>
          </a:p>
          <a:p>
            <a:pPr algn="just">
              <a:spcBef>
                <a:spcPts val="0"/>
              </a:spcBef>
              <a:buFont typeface="Wingdings" pitchFamily="2" charset="2"/>
              <a:buNone/>
            </a:pPr>
            <a:r>
              <a:rPr lang="zh-CN" altLang="en-US" sz="2400" kern="0" dirty="0" smtClean="0">
                <a:solidFill>
                  <a:srgbClr val="0070C0"/>
                </a:solidFill>
                <a:latin typeface="仿宋_GB2312" pitchFamily="49" charset="-122"/>
                <a:ea typeface="仿宋_GB2312" pitchFamily="49" charset="-122"/>
              </a:rPr>
              <a:t>      </a:t>
            </a:r>
            <a:r>
              <a:rPr lang="zh-CN" altLang="en-US" sz="2000" kern="0" dirty="0" smtClean="0">
                <a:solidFill>
                  <a:srgbClr val="002060"/>
                </a:solidFill>
                <a:latin typeface="仿宋_GB2312" pitchFamily="49" charset="-122"/>
                <a:ea typeface="仿宋_GB2312" pitchFamily="49" charset="-122"/>
              </a:rPr>
              <a:t>设表</a:t>
            </a:r>
            <a:r>
              <a:rPr lang="en-US" altLang="zh-CN" sz="2000" kern="0" dirty="0" smtClean="0">
                <a:solidFill>
                  <a:srgbClr val="002060"/>
                </a:solidFill>
                <a:latin typeface="Times New Roman" pitchFamily="18" charset="0"/>
                <a:ea typeface="仿宋_GB2312" pitchFamily="49" charset="-122"/>
                <a:cs typeface="Times New Roman" pitchFamily="18" charset="0"/>
              </a:rPr>
              <a:t>9-1 </a:t>
            </a:r>
            <a:r>
              <a:rPr lang="zh-CN" altLang="en-US" sz="2000" kern="0" dirty="0" smtClean="0">
                <a:solidFill>
                  <a:srgbClr val="002060"/>
                </a:solidFill>
                <a:latin typeface="仿宋_GB2312" pitchFamily="49" charset="-122"/>
                <a:ea typeface="仿宋_GB2312" pitchFamily="49" charset="-122"/>
              </a:rPr>
              <a:t>所示的是某保险公司的汽车驾驶保险类别划分的部分事例。我们将这张表作为一个实例集，用决策树学习来归纳该保险公司的汽车驾驶保险类别划分规则。 </a:t>
            </a:r>
            <a:endParaRPr lang="zh-CN" altLang="en-US" sz="2000" kern="0" dirty="0">
              <a:solidFill>
                <a:srgbClr val="002060"/>
              </a:solidFill>
              <a:latin typeface="仿宋_GB2312" pitchFamily="49" charset="-122"/>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Rot="1" noChangeArrowheads="1"/>
          </p:cNvSpPr>
          <p:nvPr>
            <p:ph type="body" idx="4294967295"/>
          </p:nvPr>
        </p:nvSpPr>
        <p:spPr>
          <a:xfrm>
            <a:off x="0" y="188640"/>
            <a:ext cx="8494185" cy="6409010"/>
          </a:xfrm>
        </p:spPr>
        <p:txBody>
          <a:bodyPr/>
          <a:lstStyle/>
          <a:p>
            <a:pPr>
              <a:lnSpc>
                <a:spcPct val="120000"/>
              </a:lnSpc>
              <a:buFont typeface="Wingdings" pitchFamily="2" charset="2"/>
              <a:buNone/>
            </a:pPr>
            <a:r>
              <a:rPr lang="en-US" altLang="zh-CN" sz="2800" dirty="0">
                <a:solidFill>
                  <a:srgbClr val="002060"/>
                </a:solidFill>
                <a:latin typeface="仿宋_GB2312" charset="-122"/>
                <a:ea typeface="仿宋_GB2312" charset="-122"/>
              </a:rPr>
              <a:t>   </a:t>
            </a:r>
            <a:r>
              <a:rPr lang="zh-CN" altLang="en-US" sz="2400" dirty="0">
                <a:solidFill>
                  <a:srgbClr val="002060"/>
                </a:solidFill>
                <a:latin typeface="+mn-ea"/>
              </a:rPr>
              <a:t>将实例集简记为</a:t>
            </a:r>
          </a:p>
          <a:p>
            <a:pPr>
              <a:lnSpc>
                <a:spcPct val="150000"/>
              </a:lnSpc>
              <a:buFont typeface="Wingdings" pitchFamily="2" charset="2"/>
              <a:buNone/>
            </a:pPr>
            <a:r>
              <a:rPr lang="en-US" altLang="zh-CN" sz="2400" dirty="0" smtClean="0">
                <a:solidFill>
                  <a:srgbClr val="002060"/>
                </a:solidFill>
                <a:latin typeface="+mn-ea"/>
              </a:rPr>
              <a:t>  S </a:t>
            </a:r>
            <a:r>
              <a:rPr lang="en-US" altLang="zh-CN" sz="2400" dirty="0" smtClean="0">
                <a:solidFill>
                  <a:srgbClr val="002060"/>
                </a:solidFill>
                <a:latin typeface="Times New Roman" pitchFamily="18" charset="0"/>
                <a:cs typeface="Times New Roman" pitchFamily="18" charset="0"/>
              </a:rPr>
              <a:t>= {(</a:t>
            </a:r>
            <a:r>
              <a:rPr lang="en-US" altLang="zh-CN" sz="2400" dirty="0">
                <a:solidFill>
                  <a:srgbClr val="002060"/>
                </a:solidFill>
                <a:latin typeface="Times New Roman" pitchFamily="18" charset="0"/>
                <a:cs typeface="Times New Roman" pitchFamily="18" charset="0"/>
              </a:rPr>
              <a:t>1,C), </a:t>
            </a:r>
            <a:r>
              <a:rPr lang="en-US" altLang="zh-CN" sz="2400" dirty="0" smtClean="0">
                <a:solidFill>
                  <a:srgbClr val="002060"/>
                </a:solidFill>
                <a:latin typeface="Times New Roman" pitchFamily="18" charset="0"/>
                <a:cs typeface="Times New Roman" pitchFamily="18" charset="0"/>
              </a:rPr>
              <a:t> (</a:t>
            </a:r>
            <a:r>
              <a:rPr lang="en-US" altLang="zh-CN" sz="2400" dirty="0">
                <a:solidFill>
                  <a:srgbClr val="002060"/>
                </a:solidFill>
                <a:latin typeface="Times New Roman" pitchFamily="18" charset="0"/>
                <a:cs typeface="Times New Roman" pitchFamily="18" charset="0"/>
              </a:rPr>
              <a:t>2,C), </a:t>
            </a:r>
            <a:r>
              <a:rPr lang="en-US" altLang="zh-CN" sz="2400" dirty="0" smtClean="0">
                <a:solidFill>
                  <a:srgbClr val="002060"/>
                </a:solidFill>
                <a:latin typeface="Times New Roman" pitchFamily="18" charset="0"/>
                <a:cs typeface="Times New Roman" pitchFamily="18" charset="0"/>
              </a:rPr>
              <a:t> (</a:t>
            </a:r>
            <a:r>
              <a:rPr lang="en-US" altLang="zh-CN" sz="2400" dirty="0">
                <a:solidFill>
                  <a:srgbClr val="002060"/>
                </a:solidFill>
                <a:latin typeface="Times New Roman" pitchFamily="18" charset="0"/>
                <a:cs typeface="Times New Roman" pitchFamily="18" charset="0"/>
              </a:rPr>
              <a:t>3,C</a:t>
            </a:r>
            <a:r>
              <a:rPr lang="en-US" altLang="zh-CN" sz="2400" dirty="0" smtClean="0">
                <a:solidFill>
                  <a:srgbClr val="002060"/>
                </a:solidFill>
                <a:latin typeface="Times New Roman" pitchFamily="18" charset="0"/>
                <a:cs typeface="Times New Roman" pitchFamily="18" charset="0"/>
              </a:rPr>
              <a:t>),  </a:t>
            </a:r>
            <a:r>
              <a:rPr lang="en-US" altLang="zh-CN" sz="2400" dirty="0">
                <a:solidFill>
                  <a:srgbClr val="002060"/>
                </a:solidFill>
                <a:latin typeface="Times New Roman" pitchFamily="18" charset="0"/>
                <a:cs typeface="Times New Roman" pitchFamily="18" charset="0"/>
              </a:rPr>
              <a:t>(4,B</a:t>
            </a:r>
            <a:r>
              <a:rPr lang="en-US" altLang="zh-CN" sz="2400" dirty="0" smtClean="0">
                <a:solidFill>
                  <a:srgbClr val="002060"/>
                </a:solidFill>
                <a:latin typeface="Times New Roman" pitchFamily="18" charset="0"/>
                <a:cs typeface="Times New Roman" pitchFamily="18" charset="0"/>
              </a:rPr>
              <a:t>),  </a:t>
            </a:r>
            <a:r>
              <a:rPr lang="en-US" altLang="zh-CN" sz="2400" dirty="0">
                <a:solidFill>
                  <a:srgbClr val="002060"/>
                </a:solidFill>
                <a:latin typeface="Times New Roman" pitchFamily="18" charset="0"/>
                <a:cs typeface="Times New Roman" pitchFamily="18" charset="0"/>
              </a:rPr>
              <a:t>(5,A), </a:t>
            </a:r>
            <a:r>
              <a:rPr lang="en-US" altLang="zh-CN" sz="2400" dirty="0" smtClean="0">
                <a:solidFill>
                  <a:srgbClr val="002060"/>
                </a:solidFill>
                <a:latin typeface="Times New Roman" pitchFamily="18" charset="0"/>
                <a:cs typeface="Times New Roman" pitchFamily="18" charset="0"/>
              </a:rPr>
              <a:t> (</a:t>
            </a:r>
            <a:r>
              <a:rPr lang="en-US" altLang="zh-CN" sz="2400" dirty="0">
                <a:solidFill>
                  <a:srgbClr val="002060"/>
                </a:solidFill>
                <a:latin typeface="Times New Roman" pitchFamily="18" charset="0"/>
                <a:cs typeface="Times New Roman" pitchFamily="18" charset="0"/>
              </a:rPr>
              <a:t>6,A</a:t>
            </a:r>
            <a:r>
              <a:rPr lang="en-US" altLang="zh-CN" sz="2400" dirty="0" smtClean="0">
                <a:solidFill>
                  <a:srgbClr val="002060"/>
                </a:solidFill>
                <a:latin typeface="Times New Roman" pitchFamily="18" charset="0"/>
                <a:cs typeface="Times New Roman" pitchFamily="18" charset="0"/>
              </a:rPr>
              <a:t>),  </a:t>
            </a:r>
            <a:r>
              <a:rPr lang="en-US" altLang="zh-CN" sz="2400" dirty="0">
                <a:solidFill>
                  <a:srgbClr val="002060"/>
                </a:solidFill>
                <a:latin typeface="Times New Roman" pitchFamily="18" charset="0"/>
                <a:cs typeface="Times New Roman" pitchFamily="18" charset="0"/>
              </a:rPr>
              <a:t>(7,C), </a:t>
            </a:r>
            <a:r>
              <a:rPr lang="en-US" altLang="zh-CN" sz="2400" dirty="0" smtClean="0">
                <a:solidFill>
                  <a:srgbClr val="002060"/>
                </a:solidFill>
                <a:latin typeface="Times New Roman" pitchFamily="18" charset="0"/>
                <a:cs typeface="Times New Roman" pitchFamily="18" charset="0"/>
              </a:rPr>
              <a:t> (</a:t>
            </a:r>
            <a:r>
              <a:rPr lang="en-US" altLang="zh-CN" sz="2400" dirty="0">
                <a:solidFill>
                  <a:srgbClr val="002060"/>
                </a:solidFill>
                <a:latin typeface="Times New Roman" pitchFamily="18" charset="0"/>
                <a:cs typeface="Times New Roman" pitchFamily="18" charset="0"/>
              </a:rPr>
              <a:t>8,B), (9,A), (10,A), (11,B), (12,B)}</a:t>
            </a:r>
          </a:p>
          <a:p>
            <a:pPr>
              <a:lnSpc>
                <a:spcPct val="150000"/>
              </a:lnSpc>
              <a:buFont typeface="Wingdings" pitchFamily="2" charset="2"/>
              <a:buNone/>
            </a:pPr>
            <a:r>
              <a:rPr lang="en-US" altLang="zh-CN" sz="2400" dirty="0">
                <a:solidFill>
                  <a:srgbClr val="002060"/>
                </a:solidFill>
                <a:latin typeface="+mn-ea"/>
              </a:rPr>
              <a:t>  </a:t>
            </a:r>
            <a:r>
              <a:rPr lang="zh-CN" altLang="en-US" sz="2400" dirty="0">
                <a:solidFill>
                  <a:srgbClr val="002060"/>
                </a:solidFill>
                <a:latin typeface="+mn-ea"/>
              </a:rPr>
              <a:t>其中每个元组表示一个实例，前面的数字为实例序号，后面的字母为实例的决策项保险类别。</a:t>
            </a:r>
          </a:p>
          <a:p>
            <a:pPr>
              <a:lnSpc>
                <a:spcPct val="120000"/>
              </a:lnSpc>
              <a:buNone/>
            </a:pPr>
            <a:r>
              <a:rPr lang="zh-CN" altLang="en-US" sz="2400" dirty="0">
                <a:solidFill>
                  <a:srgbClr val="002060"/>
                </a:solidFill>
                <a:latin typeface="+mn-ea"/>
              </a:rPr>
              <a:t>   </a:t>
            </a:r>
            <a:r>
              <a:rPr lang="zh-CN" altLang="en-US" sz="2400" dirty="0" smtClean="0">
                <a:solidFill>
                  <a:srgbClr val="002060"/>
                </a:solidFill>
                <a:latin typeface="+mn-ea"/>
              </a:rPr>
              <a:t>   </a:t>
            </a:r>
            <a:r>
              <a:rPr lang="zh-CN" altLang="en-US" sz="2400" dirty="0">
                <a:solidFill>
                  <a:srgbClr val="002060"/>
                </a:solidFill>
                <a:latin typeface="+mn-ea"/>
              </a:rPr>
              <a:t>用 </a:t>
            </a:r>
            <a:r>
              <a:rPr lang="zh-CN" altLang="en-US" sz="2400" dirty="0" smtClean="0">
                <a:solidFill>
                  <a:srgbClr val="002060"/>
                </a:solidFill>
                <a:latin typeface="+mn-ea"/>
              </a:rPr>
              <a:t>“小”“中”“大” </a:t>
            </a:r>
            <a:r>
              <a:rPr lang="zh-CN" altLang="en-US" sz="2400" dirty="0">
                <a:solidFill>
                  <a:srgbClr val="002060"/>
                </a:solidFill>
                <a:latin typeface="+mn-ea"/>
              </a:rPr>
              <a:t>分别代表三个年龄段</a:t>
            </a:r>
          </a:p>
          <a:p>
            <a:pPr>
              <a:lnSpc>
                <a:spcPct val="120000"/>
              </a:lnSpc>
              <a:buFont typeface="Wingdings" pitchFamily="2" charset="2"/>
              <a:buNone/>
            </a:pPr>
            <a:r>
              <a:rPr lang="zh-CN" altLang="en-US" sz="2400" dirty="0">
                <a:solidFill>
                  <a:srgbClr val="002060"/>
                </a:solidFill>
                <a:latin typeface="+mn-ea"/>
              </a:rPr>
              <a:t>           “＜</a:t>
            </a:r>
            <a:r>
              <a:rPr lang="en-US" altLang="zh-CN" sz="2400" dirty="0">
                <a:solidFill>
                  <a:srgbClr val="002060"/>
                </a:solidFill>
                <a:latin typeface="+mn-ea"/>
              </a:rPr>
              <a:t>21</a:t>
            </a:r>
            <a:r>
              <a:rPr lang="en-US" altLang="zh-CN" sz="2400" dirty="0" smtClean="0">
                <a:solidFill>
                  <a:srgbClr val="002060"/>
                </a:solidFill>
                <a:latin typeface="+mn-ea"/>
              </a:rPr>
              <a:t>”</a:t>
            </a:r>
            <a:r>
              <a:rPr lang="zh-CN" altLang="en-US" sz="2400" dirty="0" smtClean="0">
                <a:solidFill>
                  <a:srgbClr val="002060"/>
                </a:solidFill>
                <a:latin typeface="+mn-ea"/>
              </a:rPr>
              <a:t>“</a:t>
            </a:r>
            <a:r>
              <a:rPr lang="zh-CN" altLang="en-US" sz="2400" dirty="0">
                <a:solidFill>
                  <a:srgbClr val="002060"/>
                </a:solidFill>
                <a:latin typeface="+mn-ea"/>
              </a:rPr>
              <a:t>≥</a:t>
            </a:r>
            <a:r>
              <a:rPr lang="en-US" altLang="zh-CN" sz="2400" dirty="0">
                <a:solidFill>
                  <a:srgbClr val="002060"/>
                </a:solidFill>
                <a:latin typeface="+mn-ea"/>
              </a:rPr>
              <a:t>21</a:t>
            </a:r>
            <a:r>
              <a:rPr lang="zh-CN" altLang="en-US" sz="2400" dirty="0">
                <a:solidFill>
                  <a:srgbClr val="002060"/>
                </a:solidFill>
                <a:latin typeface="+mn-ea"/>
              </a:rPr>
              <a:t>且≤</a:t>
            </a:r>
            <a:r>
              <a:rPr lang="en-US" altLang="zh-CN" sz="2400" dirty="0">
                <a:solidFill>
                  <a:srgbClr val="002060"/>
                </a:solidFill>
                <a:latin typeface="+mn-ea"/>
              </a:rPr>
              <a:t>25</a:t>
            </a:r>
            <a:r>
              <a:rPr lang="en-US" altLang="zh-CN" sz="2400" dirty="0" smtClean="0">
                <a:solidFill>
                  <a:srgbClr val="002060"/>
                </a:solidFill>
                <a:latin typeface="+mn-ea"/>
              </a:rPr>
              <a:t>”</a:t>
            </a:r>
            <a:r>
              <a:rPr lang="zh-CN" altLang="en-US" sz="2400" dirty="0" smtClean="0">
                <a:solidFill>
                  <a:srgbClr val="002060"/>
                </a:solidFill>
                <a:latin typeface="+mn-ea"/>
              </a:rPr>
              <a:t>“＞</a:t>
            </a:r>
            <a:r>
              <a:rPr lang="en-US" altLang="zh-CN" sz="2400" dirty="0" smtClean="0">
                <a:solidFill>
                  <a:srgbClr val="002060"/>
                </a:solidFill>
                <a:latin typeface="+mn-ea"/>
              </a:rPr>
              <a:t>25”</a:t>
            </a:r>
            <a:endParaRPr lang="en-US" altLang="zh-CN" sz="2400" dirty="0">
              <a:solidFill>
                <a:srgbClr val="002060"/>
              </a:solidFill>
              <a:latin typeface="+mn-ea"/>
            </a:endParaRPr>
          </a:p>
          <a:p>
            <a:pPr lvl="0" algn="just">
              <a:lnSpc>
                <a:spcPct val="150000"/>
              </a:lnSpc>
              <a:buClr>
                <a:srgbClr val="0066CC"/>
              </a:buClr>
              <a:buNone/>
            </a:pPr>
            <a:r>
              <a:rPr lang="zh-CN" altLang="en-US" sz="2400" dirty="0" smtClean="0">
                <a:solidFill>
                  <a:srgbClr val="0070C0"/>
                </a:solidFill>
                <a:latin typeface="宋体"/>
              </a:rPr>
              <a:t>对于</a:t>
            </a:r>
            <a:r>
              <a:rPr lang="en-US" altLang="zh-CN" sz="2400" dirty="0">
                <a:solidFill>
                  <a:srgbClr val="0070C0"/>
                </a:solidFill>
                <a:latin typeface="宋体"/>
              </a:rPr>
              <a:t>S</a:t>
            </a:r>
            <a:r>
              <a:rPr lang="zh-CN" altLang="en-US" sz="2400" dirty="0">
                <a:solidFill>
                  <a:srgbClr val="0070C0"/>
                </a:solidFill>
                <a:latin typeface="宋体"/>
              </a:rPr>
              <a:t>，我们按属性“性别”的不同取值将其</a:t>
            </a:r>
            <a:r>
              <a:rPr lang="zh-CN" altLang="en-US" sz="2400" dirty="0" smtClean="0">
                <a:solidFill>
                  <a:srgbClr val="0070C0"/>
                </a:solidFill>
                <a:latin typeface="宋体"/>
              </a:rPr>
              <a:t>分类</a:t>
            </a:r>
            <a:endParaRPr lang="zh-CN" altLang="en-US" sz="2400" dirty="0">
              <a:solidFill>
                <a:srgbClr val="0070C0"/>
              </a:solidFill>
              <a:latin typeface="宋体"/>
            </a:endParaRPr>
          </a:p>
          <a:p>
            <a:pPr lvl="0">
              <a:lnSpc>
                <a:spcPct val="120000"/>
              </a:lnSpc>
              <a:buClr>
                <a:srgbClr val="0066CC"/>
              </a:buClr>
              <a:buNone/>
            </a:pPr>
            <a:r>
              <a:rPr lang="en-US" altLang="zh-CN" sz="2400" dirty="0">
                <a:solidFill>
                  <a:srgbClr val="0070C0"/>
                </a:solidFill>
                <a:latin typeface="Times New Roman" pitchFamily="18" charset="0"/>
                <a:cs typeface="Times New Roman" pitchFamily="18" charset="0"/>
              </a:rPr>
              <a:t>         S1= { (3,C),  (4,B),  (7,C),  (8,B),  (11,B),  (12,B) }</a:t>
            </a:r>
          </a:p>
          <a:p>
            <a:pPr lvl="0">
              <a:lnSpc>
                <a:spcPct val="120000"/>
              </a:lnSpc>
              <a:buClr>
                <a:srgbClr val="0066CC"/>
              </a:buClr>
              <a:buNone/>
            </a:pPr>
            <a:r>
              <a:rPr lang="en-US" altLang="zh-CN" sz="2400" dirty="0">
                <a:solidFill>
                  <a:srgbClr val="0070C0"/>
                </a:solidFill>
                <a:latin typeface="Times New Roman" pitchFamily="18" charset="0"/>
                <a:cs typeface="Times New Roman" pitchFamily="18" charset="0"/>
              </a:rPr>
              <a:t>         S2= { (1,C),  (2,C),  (5,A),  (6,A),  (9,A),  (10,A) }</a:t>
            </a:r>
          </a:p>
          <a:p>
            <a:pPr lvl="0">
              <a:lnSpc>
                <a:spcPct val="150000"/>
              </a:lnSpc>
              <a:buClr>
                <a:srgbClr val="0066CC"/>
              </a:buClr>
              <a:buNone/>
            </a:pPr>
            <a:r>
              <a:rPr lang="en-US" altLang="zh-CN" sz="2400" dirty="0">
                <a:solidFill>
                  <a:srgbClr val="0070C0"/>
                </a:solidFill>
                <a:latin typeface="宋体"/>
              </a:rPr>
              <a:t>  </a:t>
            </a:r>
            <a:r>
              <a:rPr lang="zh-CN" altLang="en-US" sz="2400" dirty="0">
                <a:solidFill>
                  <a:srgbClr val="0070C0"/>
                </a:solidFill>
                <a:latin typeface="宋体"/>
              </a:rPr>
              <a:t>于是，我们得到以性别作为根节点的部分决策树（见下图）。</a:t>
            </a:r>
          </a:p>
          <a:p>
            <a:pPr>
              <a:lnSpc>
                <a:spcPct val="120000"/>
              </a:lnSpc>
              <a:buFont typeface="Wingdings" pitchFamily="2" charset="2"/>
              <a:buNone/>
            </a:pPr>
            <a:endParaRPr lang="zh-CN" altLang="en-US" sz="2400" dirty="0">
              <a:solidFill>
                <a:srgbClr val="00206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dissolve">
                                      <p:cBhvr>
                                        <p:cTn id="7" dur="500"/>
                                        <p:tgtEl>
                                          <p:spTgt spid="34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dissolve">
                                      <p:cBhvr>
                                        <p:cTn id="12" dur="500"/>
                                        <p:tgtEl>
                                          <p:spTgt spid="34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Effect transition="in" filter="dissolve">
                                      <p:cBhvr>
                                        <p:cTn id="17" dur="500"/>
                                        <p:tgtEl>
                                          <p:spTgt spid="348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22" dur="500"/>
                                        <p:tgtEl>
                                          <p:spTgt spid="34819">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4819">
                                            <p:txEl>
                                              <p:pRg st="4" end="4"/>
                                            </p:txEl>
                                          </p:spTgt>
                                        </p:tgtEl>
                                        <p:attrNameLst>
                                          <p:attrName>style.visibility</p:attrName>
                                        </p:attrNameLst>
                                      </p:cBhvr>
                                      <p:to>
                                        <p:strVal val="visible"/>
                                      </p:to>
                                    </p:set>
                                    <p:animEffect transition="in" filter="blinds(horizontal)">
                                      <p:cBhvr>
                                        <p:cTn id="25" dur="500"/>
                                        <p:tgtEl>
                                          <p:spTgt spid="34819">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4819">
                                            <p:txEl>
                                              <p:pRg st="5" end="5"/>
                                            </p:txEl>
                                          </p:spTgt>
                                        </p:tgtEl>
                                        <p:attrNameLst>
                                          <p:attrName>style.visibility</p:attrName>
                                        </p:attrNameLst>
                                      </p:cBhvr>
                                      <p:to>
                                        <p:strVal val="visible"/>
                                      </p:to>
                                    </p:set>
                                    <p:animEffect transition="in" filter="blinds(horizontal)">
                                      <p:cBhvr>
                                        <p:cTn id="28" dur="500"/>
                                        <p:tgtEl>
                                          <p:spTgt spid="34819">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4819">
                                            <p:txEl>
                                              <p:pRg st="6" end="6"/>
                                            </p:txEl>
                                          </p:spTgt>
                                        </p:tgtEl>
                                        <p:attrNameLst>
                                          <p:attrName>style.visibility</p:attrName>
                                        </p:attrNameLst>
                                      </p:cBhvr>
                                      <p:to>
                                        <p:strVal val="visible"/>
                                      </p:to>
                                    </p:set>
                                    <p:animEffect transition="in" filter="blinds(horizontal)">
                                      <p:cBhvr>
                                        <p:cTn id="31" dur="500"/>
                                        <p:tgtEl>
                                          <p:spTgt spid="34819">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4819">
                                            <p:txEl>
                                              <p:pRg st="7" end="7"/>
                                            </p:txEl>
                                          </p:spTgt>
                                        </p:tgtEl>
                                        <p:attrNameLst>
                                          <p:attrName>style.visibility</p:attrName>
                                        </p:attrNameLst>
                                      </p:cBhvr>
                                      <p:to>
                                        <p:strVal val="visible"/>
                                      </p:to>
                                    </p:set>
                                    <p:animEffect transition="in" filter="blinds(horizontal)">
                                      <p:cBhvr>
                                        <p:cTn id="34" dur="500"/>
                                        <p:tgtEl>
                                          <p:spTgt spid="34819">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4819">
                                            <p:txEl>
                                              <p:pRg st="8" end="8"/>
                                            </p:txEl>
                                          </p:spTgt>
                                        </p:tgtEl>
                                        <p:attrNameLst>
                                          <p:attrName>style.visibility</p:attrName>
                                        </p:attrNameLst>
                                      </p:cBhvr>
                                      <p:to>
                                        <p:strVal val="visible"/>
                                      </p:to>
                                    </p:set>
                                    <p:animEffect transition="in" filter="blinds(horizontal)">
                                      <p:cBhvr>
                                        <p:cTn id="37" dur="500"/>
                                        <p:tgtEl>
                                          <p:spTgt spid="348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857224" y="642918"/>
            <a:ext cx="2470150" cy="457200"/>
          </a:xfrm>
          <a:prstGeom prst="rect">
            <a:avLst/>
          </a:prstGeom>
          <a:noFill/>
          <a:ln w="9525">
            <a:noFill/>
            <a:miter lim="800000"/>
            <a:headEnd/>
            <a:tailEnd/>
          </a:ln>
          <a:effectLst/>
        </p:spPr>
        <p:txBody>
          <a:bodyPr wrap="none">
            <a:spAutoFit/>
          </a:bodyPr>
          <a:lstStyle/>
          <a:p>
            <a:r>
              <a:rPr kumimoji="1" lang="en-US" altLang="zh-CN" sz="2400" dirty="0">
                <a:latin typeface="方正姚体" pitchFamily="2" charset="-122"/>
                <a:ea typeface="方正姚体" pitchFamily="2" charset="-122"/>
              </a:rPr>
              <a:t> </a:t>
            </a:r>
            <a:r>
              <a:rPr kumimoji="1" lang="zh-CN" altLang="en-US" sz="2400" dirty="0">
                <a:solidFill>
                  <a:srgbClr val="0070C0"/>
                </a:solidFill>
                <a:latin typeface="方正姚体" pitchFamily="2" charset="-122"/>
                <a:ea typeface="方正姚体" pitchFamily="2" charset="-122"/>
              </a:rPr>
              <a:t>决策树生成过程 </a:t>
            </a:r>
          </a:p>
        </p:txBody>
      </p:sp>
      <p:pic>
        <p:nvPicPr>
          <p:cNvPr id="102401" name="Picture 1" descr="E:\人工智能导论\085054-01 人工智能导论(图)\tu\RG8-11a.tif"/>
          <p:cNvPicPr>
            <a:picLocks noChangeAspect="1" noChangeArrowheads="1"/>
          </p:cNvPicPr>
          <p:nvPr/>
        </p:nvPicPr>
        <p:blipFill>
          <a:blip r:embed="rId2"/>
          <a:srcRect/>
          <a:stretch>
            <a:fillRect/>
          </a:stretch>
        </p:blipFill>
        <p:spPr bwMode="auto">
          <a:xfrm>
            <a:off x="1000100" y="1500174"/>
            <a:ext cx="7215238" cy="3786214"/>
          </a:xfrm>
          <a:prstGeom prst="rect">
            <a:avLst/>
          </a:prstGeom>
          <a:noFill/>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743844" y="556732"/>
            <a:ext cx="2470150" cy="457200"/>
          </a:xfrm>
          <a:prstGeom prst="rect">
            <a:avLst/>
          </a:prstGeom>
          <a:noFill/>
          <a:ln w="9525">
            <a:noFill/>
            <a:miter lim="800000"/>
            <a:headEnd/>
            <a:tailEnd/>
          </a:ln>
          <a:effectLst/>
        </p:spPr>
        <p:txBody>
          <a:bodyPr wrap="none">
            <a:spAutoFit/>
          </a:bodyPr>
          <a:lstStyle/>
          <a:p>
            <a:r>
              <a:rPr kumimoji="1" lang="en-US" altLang="zh-CN" sz="2400" dirty="0">
                <a:latin typeface="Times New Roman" pitchFamily="18" charset="0"/>
              </a:rPr>
              <a:t> </a:t>
            </a:r>
            <a:r>
              <a:rPr kumimoji="1" lang="zh-CN" altLang="en-US" sz="2400" dirty="0">
                <a:solidFill>
                  <a:srgbClr val="0070C0"/>
                </a:solidFill>
                <a:latin typeface="方正姚体" pitchFamily="2" charset="-122"/>
                <a:ea typeface="方正姚体" pitchFamily="2" charset="-122"/>
              </a:rPr>
              <a:t>决策树生成过程 </a:t>
            </a:r>
          </a:p>
        </p:txBody>
      </p:sp>
      <p:pic>
        <p:nvPicPr>
          <p:cNvPr id="102402" name="Picture 2" descr="E:\人工智能导论\085054-01 人工智能导论(图)\tu\RG8-11b.tif"/>
          <p:cNvPicPr>
            <a:picLocks noChangeAspect="1" noChangeArrowheads="1"/>
          </p:cNvPicPr>
          <p:nvPr/>
        </p:nvPicPr>
        <p:blipFill>
          <a:blip r:embed="rId2"/>
          <a:srcRect/>
          <a:stretch>
            <a:fillRect/>
          </a:stretch>
        </p:blipFill>
        <p:spPr bwMode="auto">
          <a:xfrm>
            <a:off x="1000100" y="1285860"/>
            <a:ext cx="7215238" cy="4929222"/>
          </a:xfrm>
          <a:prstGeom prst="rect">
            <a:avLst/>
          </a:prstGeom>
          <a:noFill/>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743844" y="529538"/>
            <a:ext cx="2470150" cy="457200"/>
          </a:xfrm>
          <a:prstGeom prst="rect">
            <a:avLst/>
          </a:prstGeom>
          <a:noFill/>
          <a:ln w="9525">
            <a:noFill/>
            <a:miter lim="800000"/>
            <a:headEnd/>
            <a:tailEnd/>
          </a:ln>
          <a:effectLst/>
        </p:spPr>
        <p:txBody>
          <a:bodyPr wrap="none">
            <a:spAutoFit/>
          </a:bodyPr>
          <a:lstStyle/>
          <a:p>
            <a:r>
              <a:rPr kumimoji="1" lang="en-US" altLang="zh-CN" sz="2400" dirty="0">
                <a:latin typeface="方正姚体" pitchFamily="2" charset="-122"/>
                <a:ea typeface="方正姚体" pitchFamily="2" charset="-122"/>
              </a:rPr>
              <a:t> </a:t>
            </a:r>
            <a:r>
              <a:rPr kumimoji="1" lang="zh-CN" altLang="en-US" sz="2400" dirty="0">
                <a:solidFill>
                  <a:srgbClr val="0070C0"/>
                </a:solidFill>
                <a:latin typeface="方正姚体" pitchFamily="2" charset="-122"/>
                <a:ea typeface="方正姚体" pitchFamily="2" charset="-122"/>
              </a:rPr>
              <a:t>决策树生成过程 </a:t>
            </a:r>
          </a:p>
        </p:txBody>
      </p:sp>
      <p:pic>
        <p:nvPicPr>
          <p:cNvPr id="101377" name="Picture 1" descr="E:\人工智能导论\085054-01 人工智能导论(图)\tu\RG8-11c.tif"/>
          <p:cNvPicPr>
            <a:picLocks noChangeAspect="1" noChangeArrowheads="1"/>
          </p:cNvPicPr>
          <p:nvPr/>
        </p:nvPicPr>
        <p:blipFill>
          <a:blip r:embed="rId2"/>
          <a:srcRect/>
          <a:stretch>
            <a:fillRect/>
          </a:stretch>
        </p:blipFill>
        <p:spPr bwMode="auto">
          <a:xfrm>
            <a:off x="1000100" y="1214422"/>
            <a:ext cx="7286676" cy="5000660"/>
          </a:xfrm>
          <a:prstGeom prst="rect">
            <a:avLst/>
          </a:prstGeom>
          <a:noFill/>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04333" y="1894071"/>
            <a:ext cx="2664917" cy="1692788"/>
          </a:xfrm>
          <a:prstGeom prst="roundRect">
            <a:avLst/>
          </a:prstGeom>
          <a:solidFill>
            <a:schemeClr val="accent2">
              <a:alpha val="20000"/>
            </a:schemeClr>
          </a:solidFill>
        </p:spPr>
      </p:sp>
      <p:sp>
        <p:nvSpPr>
          <p:cNvPr id="3" name="AutoShape 3"/>
          <p:cNvSpPr/>
          <p:nvPr/>
        </p:nvSpPr>
        <p:spPr>
          <a:xfrm>
            <a:off x="2417504" y="3035207"/>
            <a:ext cx="492431" cy="95437"/>
          </a:xfrm>
          <a:prstGeom prst="roundRect">
            <a:avLst/>
          </a:prstGeom>
          <a:solidFill>
            <a:schemeClr val="accent1">
              <a:alpha val="100000"/>
            </a:schemeClr>
          </a:solidFill>
        </p:spPr>
      </p:sp>
      <p:sp>
        <p:nvSpPr>
          <p:cNvPr id="4" name="TextBox 4"/>
          <p:cNvSpPr txBox="1"/>
          <p:nvPr/>
        </p:nvSpPr>
        <p:spPr>
          <a:xfrm>
            <a:off x="2069906" y="2222932"/>
            <a:ext cx="1185863" cy="1169552"/>
          </a:xfrm>
          <a:prstGeom prst="rect">
            <a:avLst/>
          </a:prstGeom>
        </p:spPr>
        <p:txBody>
          <a:bodyPr vert="horz" wrap="square" lIns="92869" tIns="92869" rIns="42863" bIns="92869" rtlCol="0" anchor="t" anchorCtr="0">
            <a:spAutoFit/>
          </a:bodyPr>
          <a:lstStyle/>
          <a:p>
            <a:pPr algn="ctr" defTabSz="685800" fontAlgn="auto">
              <a:lnSpc>
                <a:spcPct val="186000"/>
              </a:lnSpc>
              <a:spcBef>
                <a:spcPts val="338"/>
              </a:spcBef>
              <a:spcAft>
                <a:spcPts val="0"/>
              </a:spcAft>
            </a:pPr>
            <a:r>
              <a:rPr lang="en-US" sz="3431" b="1">
                <a:solidFill>
                  <a:srgbClr val="689E5F">
                    <a:alpha val="100000"/>
                  </a:srgbClr>
                </a:solidFill>
                <a:latin typeface="Microsoft Yahei"/>
                <a:ea typeface="Microsoft Yahei"/>
                <a:cs typeface="Microsoft Yahei"/>
              </a:rPr>
              <a:t>01</a:t>
            </a:r>
          </a:p>
        </p:txBody>
      </p:sp>
      <p:sp>
        <p:nvSpPr>
          <p:cNvPr id="5" name="TextBox 5"/>
          <p:cNvSpPr txBox="1"/>
          <p:nvPr/>
        </p:nvSpPr>
        <p:spPr>
          <a:xfrm>
            <a:off x="542010" y="1951049"/>
            <a:ext cx="2364581" cy="491802"/>
          </a:xfrm>
          <a:prstGeom prst="rect">
            <a:avLst/>
          </a:prstGeom>
        </p:spPr>
        <p:txBody>
          <a:bodyPr vert="horz" wrap="square" lIns="92869" tIns="92869" rIns="42863" bIns="92869" rtlCol="0" anchor="t" anchorCtr="0">
            <a:spAutoFit/>
          </a:bodyPr>
          <a:lstStyle/>
          <a:p>
            <a:pPr algn="ct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计算机视觉</a:t>
            </a:r>
            <a:endParaRPr lang="en-US" dirty="0">
              <a:solidFill>
                <a:srgbClr val="002060"/>
              </a:solidFill>
              <a:latin typeface="Microsoft Yahei"/>
              <a:ea typeface="Microsoft Yahei"/>
              <a:cs typeface="Microsoft Yahei"/>
            </a:endParaRPr>
          </a:p>
        </p:txBody>
      </p:sp>
      <p:sp>
        <p:nvSpPr>
          <p:cNvPr id="6" name="TextBox 6"/>
          <p:cNvSpPr txBox="1"/>
          <p:nvPr/>
        </p:nvSpPr>
        <p:spPr>
          <a:xfrm>
            <a:off x="542010" y="2441676"/>
            <a:ext cx="1864519" cy="1118961"/>
          </a:xfrm>
          <a:prstGeom prst="rect">
            <a:avLst/>
          </a:prstGeom>
        </p:spPr>
        <p:txBody>
          <a:bodyPr vert="horz" wrap="square" lIns="92869" tIns="92869" rIns="42863" bIns="92869" rtlCol="0" anchor="t" anchorCtr="0">
            <a:spAutoFit/>
          </a:bodyPr>
          <a:lstStyle/>
          <a:p>
            <a:pPr defTabSz="685800" fontAlgn="auto">
              <a:lnSpc>
                <a:spcPct val="150000"/>
              </a:lnSpc>
              <a:spcBef>
                <a:spcPts val="0"/>
              </a:spcBef>
              <a:spcAft>
                <a:spcPts val="0"/>
              </a:spcAft>
            </a:pPr>
            <a:r>
              <a:rPr lang="en-US" sz="1400" dirty="0" err="1">
                <a:solidFill>
                  <a:srgbClr val="282828">
                    <a:alpha val="100000"/>
                  </a:srgbClr>
                </a:solidFill>
                <a:latin typeface="Microsoft Yahei"/>
                <a:ea typeface="Microsoft Yahei"/>
                <a:cs typeface="Microsoft Yahei"/>
              </a:rPr>
              <a:t>通过训练模型来识别图像和视频中的对象、场景和行为</a:t>
            </a:r>
            <a:r>
              <a:rPr lang="en-US" sz="1400" dirty="0">
                <a:solidFill>
                  <a:srgbClr val="282828">
                    <a:alpha val="100000"/>
                  </a:srgbClr>
                </a:solidFill>
                <a:latin typeface="Microsoft Yahei"/>
                <a:ea typeface="Microsoft Yahei"/>
                <a:cs typeface="Microsoft Yahei"/>
              </a:rPr>
              <a:t>。</a:t>
            </a:r>
          </a:p>
        </p:txBody>
      </p:sp>
      <p:sp>
        <p:nvSpPr>
          <p:cNvPr id="7" name="AutoShape 7"/>
          <p:cNvSpPr/>
          <p:nvPr/>
        </p:nvSpPr>
        <p:spPr>
          <a:xfrm>
            <a:off x="3211011" y="1894071"/>
            <a:ext cx="2728861" cy="1807220"/>
          </a:xfrm>
          <a:prstGeom prst="roundRect">
            <a:avLst/>
          </a:prstGeom>
          <a:solidFill>
            <a:schemeClr val="accent1">
              <a:alpha val="23000"/>
            </a:schemeClr>
          </a:solidFill>
        </p:spPr>
      </p:sp>
      <p:sp>
        <p:nvSpPr>
          <p:cNvPr id="8" name="AutoShape 8"/>
          <p:cNvSpPr/>
          <p:nvPr/>
        </p:nvSpPr>
        <p:spPr>
          <a:xfrm>
            <a:off x="5224183" y="3035207"/>
            <a:ext cx="492431" cy="95437"/>
          </a:xfrm>
          <a:prstGeom prst="roundRect">
            <a:avLst/>
          </a:prstGeom>
          <a:solidFill>
            <a:schemeClr val="accent1">
              <a:alpha val="100000"/>
            </a:schemeClr>
          </a:solidFill>
        </p:spPr>
      </p:sp>
      <p:sp>
        <p:nvSpPr>
          <p:cNvPr id="9" name="TextBox 9"/>
          <p:cNvSpPr txBox="1"/>
          <p:nvPr/>
        </p:nvSpPr>
        <p:spPr>
          <a:xfrm>
            <a:off x="4876586" y="2222932"/>
            <a:ext cx="1185863" cy="1169552"/>
          </a:xfrm>
          <a:prstGeom prst="rect">
            <a:avLst/>
          </a:prstGeom>
        </p:spPr>
        <p:txBody>
          <a:bodyPr vert="horz" wrap="square" lIns="92869" tIns="92869" rIns="42863" bIns="92869" rtlCol="0" anchor="t" anchorCtr="0">
            <a:spAutoFit/>
          </a:bodyPr>
          <a:lstStyle/>
          <a:p>
            <a:pPr algn="ctr" defTabSz="685800" fontAlgn="auto">
              <a:lnSpc>
                <a:spcPct val="186000"/>
              </a:lnSpc>
              <a:spcBef>
                <a:spcPts val="338"/>
              </a:spcBef>
              <a:spcAft>
                <a:spcPts val="0"/>
              </a:spcAft>
            </a:pPr>
            <a:r>
              <a:rPr lang="en-US" sz="3431" b="1" dirty="0">
                <a:solidFill>
                  <a:srgbClr val="689E5F">
                    <a:alpha val="100000"/>
                  </a:srgbClr>
                </a:solidFill>
                <a:latin typeface="Microsoft Yahei"/>
                <a:ea typeface="Microsoft Yahei"/>
                <a:cs typeface="Microsoft Yahei"/>
              </a:rPr>
              <a:t>02</a:t>
            </a:r>
          </a:p>
        </p:txBody>
      </p:sp>
      <p:sp>
        <p:nvSpPr>
          <p:cNvPr id="10" name="TextBox 10"/>
          <p:cNvSpPr txBox="1"/>
          <p:nvPr/>
        </p:nvSpPr>
        <p:spPr>
          <a:xfrm>
            <a:off x="3348689" y="1951049"/>
            <a:ext cx="2364581" cy="491802"/>
          </a:xfrm>
          <a:prstGeom prst="rect">
            <a:avLst/>
          </a:prstGeom>
        </p:spPr>
        <p:txBody>
          <a:bodyPr vert="horz" wrap="square" lIns="92869" tIns="92869" rIns="42863" bIns="92869" rtlCol="0" anchor="t" anchorCtr="0">
            <a:spAutoFit/>
          </a:bodyPr>
          <a:lstStyle/>
          <a:p>
            <a:pPr algn="ct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自然语言处理</a:t>
            </a:r>
            <a:endParaRPr lang="en-US" dirty="0">
              <a:solidFill>
                <a:srgbClr val="002060"/>
              </a:solidFill>
              <a:latin typeface="Microsoft Yahei"/>
              <a:ea typeface="Microsoft Yahei"/>
              <a:cs typeface="Microsoft Yahei"/>
            </a:endParaRPr>
          </a:p>
        </p:txBody>
      </p:sp>
      <p:sp>
        <p:nvSpPr>
          <p:cNvPr id="11" name="TextBox 11"/>
          <p:cNvSpPr txBox="1"/>
          <p:nvPr/>
        </p:nvSpPr>
        <p:spPr>
          <a:xfrm>
            <a:off x="3348689" y="2441676"/>
            <a:ext cx="1864519" cy="1442126"/>
          </a:xfrm>
          <a:prstGeom prst="rect">
            <a:avLst/>
          </a:prstGeom>
        </p:spPr>
        <p:txBody>
          <a:bodyPr vert="horz" wrap="square" lIns="92869" tIns="92869" rIns="42863" bIns="92869" rtlCol="0" anchor="t" anchorCtr="0">
            <a:spAutoFit/>
          </a:bodyPr>
          <a:lstStyle/>
          <a:p>
            <a:pPr defTabSz="685800" fontAlgn="auto">
              <a:lnSpc>
                <a:spcPct val="150000"/>
              </a:lnSpc>
              <a:spcBef>
                <a:spcPts val="0"/>
              </a:spcBef>
              <a:spcAft>
                <a:spcPts val="0"/>
              </a:spcAft>
            </a:pPr>
            <a:r>
              <a:rPr lang="en-US" sz="1400" dirty="0" err="1">
                <a:solidFill>
                  <a:srgbClr val="282828">
                    <a:alpha val="100000"/>
                  </a:srgbClr>
                </a:solidFill>
                <a:latin typeface="Microsoft Yahei"/>
                <a:ea typeface="Microsoft Yahei"/>
                <a:cs typeface="Microsoft Yahei"/>
              </a:rPr>
              <a:t>将自然语言文本转换为机器可理解的表示形式，并对其进行处理和分析</a:t>
            </a:r>
            <a:r>
              <a:rPr lang="en-US" sz="1400" dirty="0">
                <a:solidFill>
                  <a:srgbClr val="282828">
                    <a:alpha val="100000"/>
                  </a:srgbClr>
                </a:solidFill>
                <a:latin typeface="Microsoft Yahei"/>
                <a:ea typeface="Microsoft Yahei"/>
                <a:cs typeface="Microsoft Yahei"/>
              </a:rPr>
              <a:t>。</a:t>
            </a:r>
          </a:p>
        </p:txBody>
      </p:sp>
      <p:sp>
        <p:nvSpPr>
          <p:cNvPr id="12" name="AutoShape 12"/>
          <p:cNvSpPr/>
          <p:nvPr/>
        </p:nvSpPr>
        <p:spPr>
          <a:xfrm>
            <a:off x="6017692" y="1894071"/>
            <a:ext cx="2720650" cy="1857566"/>
          </a:xfrm>
          <a:prstGeom prst="roundRect">
            <a:avLst/>
          </a:prstGeom>
          <a:solidFill>
            <a:schemeClr val="accent2">
              <a:alpha val="18000"/>
            </a:schemeClr>
          </a:solidFill>
        </p:spPr>
      </p:sp>
      <p:sp>
        <p:nvSpPr>
          <p:cNvPr id="13" name="AutoShape 13"/>
          <p:cNvSpPr/>
          <p:nvPr/>
        </p:nvSpPr>
        <p:spPr>
          <a:xfrm>
            <a:off x="8040007" y="3035207"/>
            <a:ext cx="492431" cy="95437"/>
          </a:xfrm>
          <a:prstGeom prst="roundRect">
            <a:avLst/>
          </a:prstGeom>
          <a:solidFill>
            <a:schemeClr val="accent1">
              <a:alpha val="100000"/>
            </a:schemeClr>
          </a:solidFill>
        </p:spPr>
      </p:sp>
      <p:sp>
        <p:nvSpPr>
          <p:cNvPr id="14" name="TextBox 14"/>
          <p:cNvSpPr txBox="1"/>
          <p:nvPr/>
        </p:nvSpPr>
        <p:spPr>
          <a:xfrm>
            <a:off x="7683265" y="2222931"/>
            <a:ext cx="1214842" cy="1169552"/>
          </a:xfrm>
          <a:prstGeom prst="rect">
            <a:avLst/>
          </a:prstGeom>
        </p:spPr>
        <p:txBody>
          <a:bodyPr vert="horz" wrap="square" lIns="92869" tIns="92869" rIns="42863" bIns="92869" rtlCol="0" anchor="t" anchorCtr="0">
            <a:spAutoFit/>
          </a:bodyPr>
          <a:lstStyle/>
          <a:p>
            <a:pPr algn="ctr" defTabSz="685800" fontAlgn="auto">
              <a:lnSpc>
                <a:spcPct val="186000"/>
              </a:lnSpc>
              <a:spcBef>
                <a:spcPts val="338"/>
              </a:spcBef>
              <a:spcAft>
                <a:spcPts val="0"/>
              </a:spcAft>
            </a:pPr>
            <a:r>
              <a:rPr lang="en-US" sz="3431" b="1" dirty="0">
                <a:solidFill>
                  <a:srgbClr val="689E5F">
                    <a:alpha val="100000"/>
                  </a:srgbClr>
                </a:solidFill>
                <a:latin typeface="Microsoft Yahei"/>
                <a:ea typeface="Microsoft Yahei"/>
                <a:cs typeface="Microsoft Yahei"/>
              </a:rPr>
              <a:t>03</a:t>
            </a:r>
          </a:p>
        </p:txBody>
      </p:sp>
      <p:sp>
        <p:nvSpPr>
          <p:cNvPr id="15" name="TextBox 15"/>
          <p:cNvSpPr txBox="1"/>
          <p:nvPr/>
        </p:nvSpPr>
        <p:spPr>
          <a:xfrm>
            <a:off x="6155369" y="1951049"/>
            <a:ext cx="2364581" cy="491802"/>
          </a:xfrm>
          <a:prstGeom prst="rect">
            <a:avLst/>
          </a:prstGeom>
        </p:spPr>
        <p:txBody>
          <a:bodyPr vert="horz" wrap="square" lIns="92869" tIns="92869" rIns="42863" bIns="92869" rtlCol="0" anchor="t" anchorCtr="0">
            <a:spAutoFit/>
          </a:bodyPr>
          <a:lstStyle/>
          <a:p>
            <a:pPr algn="ct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语音识别</a:t>
            </a:r>
            <a:endParaRPr lang="en-US" dirty="0">
              <a:solidFill>
                <a:srgbClr val="002060"/>
              </a:solidFill>
              <a:latin typeface="Microsoft Yahei"/>
              <a:ea typeface="Microsoft Yahei"/>
              <a:cs typeface="Microsoft Yahei"/>
            </a:endParaRPr>
          </a:p>
        </p:txBody>
      </p:sp>
      <p:sp>
        <p:nvSpPr>
          <p:cNvPr id="16" name="TextBox 16"/>
          <p:cNvSpPr txBox="1"/>
          <p:nvPr/>
        </p:nvSpPr>
        <p:spPr>
          <a:xfrm>
            <a:off x="6155369" y="2441676"/>
            <a:ext cx="1864519" cy="1442126"/>
          </a:xfrm>
          <a:prstGeom prst="rect">
            <a:avLst/>
          </a:prstGeom>
        </p:spPr>
        <p:txBody>
          <a:bodyPr vert="horz" wrap="square" lIns="92869" tIns="92869" rIns="42863" bIns="92869" rtlCol="0" anchor="t" anchorCtr="0">
            <a:spAutoFit/>
          </a:bodyPr>
          <a:lstStyle/>
          <a:p>
            <a:pPr defTabSz="685800" fontAlgn="auto">
              <a:lnSpc>
                <a:spcPct val="150000"/>
              </a:lnSpc>
              <a:spcBef>
                <a:spcPts val="0"/>
              </a:spcBef>
              <a:spcAft>
                <a:spcPts val="0"/>
              </a:spcAft>
            </a:pPr>
            <a:r>
              <a:rPr lang="en-US" sz="1400" dirty="0" err="1">
                <a:solidFill>
                  <a:srgbClr val="282828">
                    <a:alpha val="100000"/>
                  </a:srgbClr>
                </a:solidFill>
                <a:latin typeface="Microsoft Yahei"/>
                <a:ea typeface="Microsoft Yahei"/>
                <a:cs typeface="Microsoft Yahei"/>
              </a:rPr>
              <a:t>将人类语音转换为文本或命令，实现语音交互和语音助手等功能</a:t>
            </a:r>
            <a:r>
              <a:rPr lang="en-US" sz="1400" dirty="0">
                <a:solidFill>
                  <a:srgbClr val="282828">
                    <a:alpha val="100000"/>
                  </a:srgbClr>
                </a:solidFill>
                <a:latin typeface="Microsoft Yahei"/>
                <a:ea typeface="Microsoft Yahei"/>
                <a:cs typeface="Microsoft Yahei"/>
              </a:rPr>
              <a:t>。</a:t>
            </a:r>
          </a:p>
        </p:txBody>
      </p:sp>
      <p:sp>
        <p:nvSpPr>
          <p:cNvPr id="17" name="AutoShape 17"/>
          <p:cNvSpPr/>
          <p:nvPr/>
        </p:nvSpPr>
        <p:spPr>
          <a:xfrm>
            <a:off x="306181" y="4204759"/>
            <a:ext cx="2664918" cy="1498971"/>
          </a:xfrm>
          <a:prstGeom prst="roundRect">
            <a:avLst/>
          </a:prstGeom>
          <a:solidFill>
            <a:schemeClr val="accent1">
              <a:alpha val="20000"/>
            </a:schemeClr>
          </a:solidFill>
        </p:spPr>
      </p:sp>
      <p:sp>
        <p:nvSpPr>
          <p:cNvPr id="18" name="AutoShape 18"/>
          <p:cNvSpPr/>
          <p:nvPr/>
        </p:nvSpPr>
        <p:spPr>
          <a:xfrm>
            <a:off x="2417504" y="4729995"/>
            <a:ext cx="492431" cy="95437"/>
          </a:xfrm>
          <a:prstGeom prst="roundRect">
            <a:avLst/>
          </a:prstGeom>
          <a:solidFill>
            <a:schemeClr val="accent1">
              <a:alpha val="100000"/>
            </a:schemeClr>
          </a:solidFill>
        </p:spPr>
      </p:sp>
      <p:sp>
        <p:nvSpPr>
          <p:cNvPr id="19" name="TextBox 19"/>
          <p:cNvSpPr txBox="1"/>
          <p:nvPr/>
        </p:nvSpPr>
        <p:spPr>
          <a:xfrm>
            <a:off x="2069906" y="3907530"/>
            <a:ext cx="1185863" cy="1169552"/>
          </a:xfrm>
          <a:prstGeom prst="rect">
            <a:avLst/>
          </a:prstGeom>
        </p:spPr>
        <p:txBody>
          <a:bodyPr vert="horz" wrap="square" lIns="92869" tIns="92869" rIns="42863" bIns="92869" rtlCol="0" anchor="t" anchorCtr="0">
            <a:spAutoFit/>
          </a:bodyPr>
          <a:lstStyle/>
          <a:p>
            <a:pPr algn="ctr" defTabSz="685800" fontAlgn="auto">
              <a:lnSpc>
                <a:spcPct val="186000"/>
              </a:lnSpc>
              <a:spcBef>
                <a:spcPts val="338"/>
              </a:spcBef>
              <a:spcAft>
                <a:spcPts val="0"/>
              </a:spcAft>
            </a:pPr>
            <a:r>
              <a:rPr lang="en-US" sz="3431" b="1" dirty="0">
                <a:solidFill>
                  <a:srgbClr val="689E5F">
                    <a:alpha val="100000"/>
                  </a:srgbClr>
                </a:solidFill>
                <a:latin typeface="Microsoft Yahei"/>
                <a:ea typeface="Microsoft Yahei"/>
                <a:cs typeface="Microsoft Yahei"/>
              </a:rPr>
              <a:t>04</a:t>
            </a:r>
          </a:p>
        </p:txBody>
      </p:sp>
      <p:sp>
        <p:nvSpPr>
          <p:cNvPr id="20" name="TextBox 20"/>
          <p:cNvSpPr txBox="1"/>
          <p:nvPr/>
        </p:nvSpPr>
        <p:spPr>
          <a:xfrm>
            <a:off x="542010" y="3635647"/>
            <a:ext cx="2364581" cy="491802"/>
          </a:xfrm>
          <a:prstGeom prst="rect">
            <a:avLst/>
          </a:prstGeom>
        </p:spPr>
        <p:txBody>
          <a:bodyPr vert="horz" wrap="square" lIns="92869" tIns="92869" rIns="42863" bIns="92869" rtlCol="0" anchor="t" anchorCtr="0">
            <a:spAutoFit/>
          </a:bodyPr>
          <a:lstStyle/>
          <a:p>
            <a:pPr algn="ct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推荐系统</a:t>
            </a:r>
            <a:endParaRPr lang="en-US" dirty="0">
              <a:solidFill>
                <a:srgbClr val="002060"/>
              </a:solidFill>
              <a:latin typeface="Microsoft Yahei"/>
              <a:ea typeface="Microsoft Yahei"/>
              <a:cs typeface="Microsoft Yahei"/>
            </a:endParaRPr>
          </a:p>
        </p:txBody>
      </p:sp>
      <p:sp>
        <p:nvSpPr>
          <p:cNvPr id="21" name="TextBox 21"/>
          <p:cNvSpPr txBox="1"/>
          <p:nvPr/>
        </p:nvSpPr>
        <p:spPr>
          <a:xfrm>
            <a:off x="542010" y="4126273"/>
            <a:ext cx="1864519" cy="1118961"/>
          </a:xfrm>
          <a:prstGeom prst="rect">
            <a:avLst/>
          </a:prstGeom>
        </p:spPr>
        <p:txBody>
          <a:bodyPr vert="horz" wrap="square" lIns="92869" tIns="92869" rIns="42863" bIns="92869" rtlCol="0" anchor="t" anchorCtr="0">
            <a:spAutoFit/>
          </a:bodyPr>
          <a:lstStyle/>
          <a:p>
            <a:pPr defTabSz="685800" fontAlgn="auto">
              <a:lnSpc>
                <a:spcPct val="150000"/>
              </a:lnSpc>
              <a:spcBef>
                <a:spcPts val="0"/>
              </a:spcBef>
              <a:spcAft>
                <a:spcPts val="0"/>
              </a:spcAft>
            </a:pPr>
            <a:r>
              <a:rPr lang="en-US" sz="1400" dirty="0" err="1">
                <a:solidFill>
                  <a:srgbClr val="002060"/>
                </a:solidFill>
                <a:latin typeface="Microsoft Yahei"/>
                <a:ea typeface="Microsoft Yahei"/>
                <a:cs typeface="Microsoft Yahei"/>
              </a:rPr>
              <a:t>根据用户的历史行为和偏好，为用户推荐相关的产品或内容</a:t>
            </a:r>
            <a:r>
              <a:rPr lang="en-US" sz="1400" dirty="0">
                <a:solidFill>
                  <a:srgbClr val="002060"/>
                </a:solidFill>
                <a:latin typeface="Microsoft Yahei"/>
                <a:ea typeface="Microsoft Yahei"/>
                <a:cs typeface="Microsoft Yahei"/>
              </a:rPr>
              <a:t>。</a:t>
            </a:r>
          </a:p>
        </p:txBody>
      </p:sp>
      <p:sp>
        <p:nvSpPr>
          <p:cNvPr id="22" name="AutoShape 22"/>
          <p:cNvSpPr/>
          <p:nvPr/>
        </p:nvSpPr>
        <p:spPr>
          <a:xfrm>
            <a:off x="3289476" y="4283342"/>
            <a:ext cx="2664918" cy="1498971"/>
          </a:xfrm>
          <a:prstGeom prst="roundRect">
            <a:avLst/>
          </a:prstGeom>
          <a:solidFill>
            <a:schemeClr val="accent2">
              <a:alpha val="20000"/>
            </a:schemeClr>
          </a:solidFill>
        </p:spPr>
      </p:sp>
      <p:sp>
        <p:nvSpPr>
          <p:cNvPr id="23" name="AutoShape 23"/>
          <p:cNvSpPr/>
          <p:nvPr/>
        </p:nvSpPr>
        <p:spPr>
          <a:xfrm>
            <a:off x="5224183" y="4729995"/>
            <a:ext cx="492431" cy="95437"/>
          </a:xfrm>
          <a:prstGeom prst="roundRect">
            <a:avLst/>
          </a:prstGeom>
          <a:solidFill>
            <a:schemeClr val="accent1">
              <a:alpha val="100000"/>
            </a:schemeClr>
          </a:solidFill>
        </p:spPr>
      </p:sp>
      <p:sp>
        <p:nvSpPr>
          <p:cNvPr id="24" name="TextBox 24"/>
          <p:cNvSpPr txBox="1"/>
          <p:nvPr/>
        </p:nvSpPr>
        <p:spPr>
          <a:xfrm>
            <a:off x="4876586" y="3907530"/>
            <a:ext cx="1185863" cy="1169552"/>
          </a:xfrm>
          <a:prstGeom prst="rect">
            <a:avLst/>
          </a:prstGeom>
        </p:spPr>
        <p:txBody>
          <a:bodyPr vert="horz" wrap="square" lIns="92869" tIns="92869" rIns="42863" bIns="92869" rtlCol="0" anchor="t" anchorCtr="0">
            <a:spAutoFit/>
          </a:bodyPr>
          <a:lstStyle/>
          <a:p>
            <a:pPr algn="ctr" defTabSz="685800" fontAlgn="auto">
              <a:lnSpc>
                <a:spcPct val="186000"/>
              </a:lnSpc>
              <a:spcBef>
                <a:spcPts val="338"/>
              </a:spcBef>
              <a:spcAft>
                <a:spcPts val="0"/>
              </a:spcAft>
            </a:pPr>
            <a:r>
              <a:rPr lang="en-US" sz="3431" b="1">
                <a:solidFill>
                  <a:srgbClr val="689E5F">
                    <a:alpha val="100000"/>
                  </a:srgbClr>
                </a:solidFill>
                <a:latin typeface="Microsoft Yahei"/>
                <a:ea typeface="Microsoft Yahei"/>
                <a:cs typeface="Microsoft Yahei"/>
              </a:rPr>
              <a:t>05</a:t>
            </a:r>
          </a:p>
        </p:txBody>
      </p:sp>
      <p:sp>
        <p:nvSpPr>
          <p:cNvPr id="25" name="TextBox 25"/>
          <p:cNvSpPr txBox="1"/>
          <p:nvPr/>
        </p:nvSpPr>
        <p:spPr>
          <a:xfrm>
            <a:off x="3348689" y="3635647"/>
            <a:ext cx="2364581" cy="491802"/>
          </a:xfrm>
          <a:prstGeom prst="rect">
            <a:avLst/>
          </a:prstGeom>
        </p:spPr>
        <p:txBody>
          <a:bodyPr vert="horz" wrap="square" lIns="92869" tIns="92869" rIns="42863" bIns="92869" rtlCol="0" anchor="t" anchorCtr="0">
            <a:spAutoFit/>
          </a:bodyPr>
          <a:lstStyle/>
          <a:p>
            <a:pPr algn="ct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金融领域</a:t>
            </a:r>
            <a:endParaRPr lang="en-US" dirty="0">
              <a:solidFill>
                <a:srgbClr val="002060"/>
              </a:solidFill>
              <a:latin typeface="Microsoft Yahei"/>
              <a:ea typeface="Microsoft Yahei"/>
              <a:cs typeface="Microsoft Yahei"/>
            </a:endParaRPr>
          </a:p>
        </p:txBody>
      </p:sp>
      <p:sp>
        <p:nvSpPr>
          <p:cNvPr id="26" name="TextBox 26"/>
          <p:cNvSpPr txBox="1"/>
          <p:nvPr/>
        </p:nvSpPr>
        <p:spPr>
          <a:xfrm>
            <a:off x="3348689" y="4126273"/>
            <a:ext cx="1864519" cy="1157048"/>
          </a:xfrm>
          <a:prstGeom prst="rect">
            <a:avLst/>
          </a:prstGeom>
        </p:spPr>
        <p:txBody>
          <a:bodyPr vert="horz" wrap="square" lIns="92869" tIns="92869" rIns="42863" bIns="92869" rtlCol="0" anchor="t" anchorCtr="0">
            <a:spAutoFit/>
          </a:bodyPr>
          <a:lstStyle/>
          <a:p>
            <a:pPr defTabSz="685800" fontAlgn="auto">
              <a:lnSpc>
                <a:spcPct val="150000"/>
              </a:lnSpc>
              <a:spcBef>
                <a:spcPts val="0"/>
              </a:spcBef>
              <a:spcAft>
                <a:spcPts val="0"/>
              </a:spcAft>
            </a:pPr>
            <a:r>
              <a:rPr lang="en-US" sz="1400" dirty="0" err="1">
                <a:solidFill>
                  <a:srgbClr val="002060"/>
                </a:solidFill>
                <a:latin typeface="Microsoft Yahei"/>
                <a:ea typeface="Microsoft Yahei"/>
                <a:cs typeface="Microsoft Yahei"/>
              </a:rPr>
              <a:t>用于信用评分、欺诈检测、股票价格预测等</a:t>
            </a:r>
            <a:r>
              <a:rPr lang="en-US" sz="1013" dirty="0">
                <a:solidFill>
                  <a:srgbClr val="282828">
                    <a:alpha val="100000"/>
                  </a:srgbClr>
                </a:solidFill>
                <a:latin typeface="Microsoft Yahei"/>
                <a:ea typeface="Microsoft Yahei"/>
                <a:cs typeface="Microsoft Yahei"/>
              </a:rPr>
              <a:t>。</a:t>
            </a:r>
          </a:p>
        </p:txBody>
      </p:sp>
      <p:sp>
        <p:nvSpPr>
          <p:cNvPr id="27" name="AutoShape 27"/>
          <p:cNvSpPr/>
          <p:nvPr/>
        </p:nvSpPr>
        <p:spPr>
          <a:xfrm>
            <a:off x="6136633" y="4235321"/>
            <a:ext cx="2664918" cy="1498971"/>
          </a:xfrm>
          <a:prstGeom prst="roundRect">
            <a:avLst/>
          </a:prstGeom>
          <a:solidFill>
            <a:schemeClr val="accent1">
              <a:alpha val="20000"/>
            </a:schemeClr>
          </a:solidFill>
        </p:spPr>
      </p:sp>
      <p:sp>
        <p:nvSpPr>
          <p:cNvPr id="28" name="AutoShape 28"/>
          <p:cNvSpPr/>
          <p:nvPr/>
        </p:nvSpPr>
        <p:spPr>
          <a:xfrm>
            <a:off x="8040007" y="4729995"/>
            <a:ext cx="492431" cy="95437"/>
          </a:xfrm>
          <a:prstGeom prst="roundRect">
            <a:avLst/>
          </a:prstGeom>
          <a:solidFill>
            <a:schemeClr val="accent1">
              <a:alpha val="100000"/>
            </a:schemeClr>
          </a:solidFill>
        </p:spPr>
      </p:sp>
      <p:sp>
        <p:nvSpPr>
          <p:cNvPr id="29" name="TextBox 29"/>
          <p:cNvSpPr txBox="1"/>
          <p:nvPr/>
        </p:nvSpPr>
        <p:spPr>
          <a:xfrm>
            <a:off x="7683265" y="3907530"/>
            <a:ext cx="1185863" cy="1169552"/>
          </a:xfrm>
          <a:prstGeom prst="rect">
            <a:avLst/>
          </a:prstGeom>
        </p:spPr>
        <p:txBody>
          <a:bodyPr vert="horz" wrap="square" lIns="92869" tIns="92869" rIns="42863" bIns="92869" rtlCol="0" anchor="t" anchorCtr="0">
            <a:spAutoFit/>
          </a:bodyPr>
          <a:lstStyle/>
          <a:p>
            <a:pPr algn="ctr" defTabSz="685800" fontAlgn="auto">
              <a:lnSpc>
                <a:spcPct val="186000"/>
              </a:lnSpc>
              <a:spcBef>
                <a:spcPts val="338"/>
              </a:spcBef>
              <a:spcAft>
                <a:spcPts val="0"/>
              </a:spcAft>
            </a:pPr>
            <a:r>
              <a:rPr lang="en-US" sz="3431" b="1">
                <a:solidFill>
                  <a:srgbClr val="689E5F">
                    <a:alpha val="100000"/>
                  </a:srgbClr>
                </a:solidFill>
                <a:latin typeface="Microsoft Yahei"/>
                <a:ea typeface="Microsoft Yahei"/>
                <a:cs typeface="Microsoft Yahei"/>
              </a:rPr>
              <a:t>06</a:t>
            </a:r>
          </a:p>
        </p:txBody>
      </p:sp>
      <p:sp>
        <p:nvSpPr>
          <p:cNvPr id="30" name="TextBox 30"/>
          <p:cNvSpPr txBox="1"/>
          <p:nvPr/>
        </p:nvSpPr>
        <p:spPr>
          <a:xfrm>
            <a:off x="6155369" y="3635647"/>
            <a:ext cx="2421731" cy="491802"/>
          </a:xfrm>
          <a:prstGeom prst="rect">
            <a:avLst/>
          </a:prstGeom>
        </p:spPr>
        <p:txBody>
          <a:bodyPr vert="horz" wrap="square" lIns="92869" tIns="92869" rIns="42863" bIns="92869" rtlCol="0" anchor="t" anchorCtr="0">
            <a:spAutoFit/>
          </a:bodyPr>
          <a:lstStyle/>
          <a:p>
            <a:pPr algn="ctr" defTabSz="685800" fontAlgn="auto">
              <a:lnSpc>
                <a:spcPct val="120000"/>
              </a:lnSpc>
              <a:spcBef>
                <a:spcPts val="0"/>
              </a:spcBef>
              <a:spcAft>
                <a:spcPts val="0"/>
              </a:spcAft>
            </a:pPr>
            <a:r>
              <a:rPr lang="en-US" dirty="0" err="1">
                <a:solidFill>
                  <a:srgbClr val="002060"/>
                </a:solidFill>
                <a:latin typeface="Microsoft Yahei"/>
                <a:ea typeface="Microsoft Yahei"/>
                <a:cs typeface="Microsoft Yahei"/>
              </a:rPr>
              <a:t>医疗领域</a:t>
            </a:r>
            <a:endParaRPr lang="en-US" dirty="0">
              <a:solidFill>
                <a:srgbClr val="002060"/>
              </a:solidFill>
              <a:latin typeface="Microsoft Yahei"/>
              <a:ea typeface="Microsoft Yahei"/>
              <a:cs typeface="Microsoft Yahei"/>
            </a:endParaRPr>
          </a:p>
        </p:txBody>
      </p:sp>
      <p:sp>
        <p:nvSpPr>
          <p:cNvPr id="31" name="TextBox 31"/>
          <p:cNvSpPr txBox="1"/>
          <p:nvPr/>
        </p:nvSpPr>
        <p:spPr>
          <a:xfrm>
            <a:off x="6155369" y="4126273"/>
            <a:ext cx="1864519" cy="795795"/>
          </a:xfrm>
          <a:prstGeom prst="rect">
            <a:avLst/>
          </a:prstGeom>
        </p:spPr>
        <p:txBody>
          <a:bodyPr vert="horz" wrap="square" lIns="92869" tIns="92869" rIns="42863" bIns="92869" rtlCol="0" anchor="t" anchorCtr="0">
            <a:spAutoFit/>
          </a:bodyPr>
          <a:lstStyle/>
          <a:p>
            <a:pPr defTabSz="685800" fontAlgn="auto">
              <a:lnSpc>
                <a:spcPct val="150000"/>
              </a:lnSpc>
              <a:spcBef>
                <a:spcPts val="0"/>
              </a:spcBef>
              <a:spcAft>
                <a:spcPts val="0"/>
              </a:spcAft>
            </a:pPr>
            <a:r>
              <a:rPr lang="en-US" sz="1400" dirty="0" err="1">
                <a:solidFill>
                  <a:srgbClr val="002060"/>
                </a:solidFill>
                <a:latin typeface="Microsoft Yahei"/>
                <a:ea typeface="Microsoft Yahei"/>
                <a:cs typeface="Microsoft Yahei"/>
              </a:rPr>
              <a:t>用于疾病诊断、药物研发、基因测序等</a:t>
            </a:r>
            <a:r>
              <a:rPr lang="en-US" sz="1400" dirty="0">
                <a:solidFill>
                  <a:srgbClr val="002060"/>
                </a:solidFill>
                <a:latin typeface="Microsoft Yahei"/>
                <a:ea typeface="Microsoft Yahei"/>
                <a:cs typeface="Microsoft Yahei"/>
              </a:rPr>
              <a:t>。</a:t>
            </a:r>
          </a:p>
        </p:txBody>
      </p:sp>
      <p:grpSp>
        <p:nvGrpSpPr>
          <p:cNvPr id="32" name="Group 32"/>
          <p:cNvGrpSpPr/>
          <p:nvPr/>
        </p:nvGrpSpPr>
        <p:grpSpPr>
          <a:xfrm>
            <a:off x="341223" y="927659"/>
            <a:ext cx="7980847" cy="672300"/>
            <a:chOff x="454963" y="93878"/>
            <a:chExt cx="10641129" cy="896400"/>
          </a:xfrm>
        </p:grpSpPr>
        <p:sp>
          <p:nvSpPr>
            <p:cNvPr id="33" name="AutoShape 33"/>
            <p:cNvSpPr/>
            <p:nvPr/>
          </p:nvSpPr>
          <p:spPr>
            <a:xfrm>
              <a:off x="454963" y="331168"/>
              <a:ext cx="84147" cy="84147"/>
            </a:xfrm>
            <a:prstGeom prst="ellipse">
              <a:avLst/>
            </a:prstGeom>
            <a:solidFill>
              <a:schemeClr val="accent1">
                <a:alpha val="100000"/>
              </a:schemeClr>
            </a:solidFill>
          </p:spPr>
        </p:sp>
        <p:sp>
          <p:nvSpPr>
            <p:cNvPr id="34" name="AutoShape 34"/>
            <p:cNvSpPr/>
            <p:nvPr/>
          </p:nvSpPr>
          <p:spPr>
            <a:xfrm>
              <a:off x="575049" y="337743"/>
              <a:ext cx="78137" cy="78137"/>
            </a:xfrm>
            <a:prstGeom prst="ellipse">
              <a:avLst/>
            </a:prstGeom>
            <a:solidFill>
              <a:schemeClr val="accent1">
                <a:alpha val="80000"/>
              </a:schemeClr>
            </a:solidFill>
          </p:spPr>
        </p:sp>
        <p:sp>
          <p:nvSpPr>
            <p:cNvPr id="35" name="AutoShape 35"/>
            <p:cNvSpPr/>
            <p:nvPr/>
          </p:nvSpPr>
          <p:spPr>
            <a:xfrm>
              <a:off x="689125" y="339460"/>
              <a:ext cx="74704" cy="74704"/>
            </a:xfrm>
            <a:prstGeom prst="ellipse">
              <a:avLst/>
            </a:prstGeom>
            <a:solidFill>
              <a:schemeClr val="accent1">
                <a:alpha val="60000"/>
              </a:schemeClr>
            </a:solidFill>
          </p:spPr>
        </p:sp>
        <p:sp>
          <p:nvSpPr>
            <p:cNvPr id="36" name="AutoShape 36"/>
            <p:cNvSpPr/>
            <p:nvPr/>
          </p:nvSpPr>
          <p:spPr>
            <a:xfrm>
              <a:off x="799768" y="348430"/>
              <a:ext cx="69238" cy="69238"/>
            </a:xfrm>
            <a:prstGeom prst="ellipse">
              <a:avLst/>
            </a:prstGeom>
            <a:solidFill>
              <a:schemeClr val="accent1">
                <a:alpha val="40000"/>
              </a:schemeClr>
            </a:solidFill>
          </p:spPr>
        </p:sp>
        <p:sp>
          <p:nvSpPr>
            <p:cNvPr id="37" name="AutoShape 37"/>
            <p:cNvSpPr/>
            <p:nvPr/>
          </p:nvSpPr>
          <p:spPr>
            <a:xfrm>
              <a:off x="904945" y="344297"/>
              <a:ext cx="65594" cy="65594"/>
            </a:xfrm>
            <a:prstGeom prst="ellipse">
              <a:avLst/>
            </a:prstGeom>
            <a:solidFill>
              <a:schemeClr val="accent1">
                <a:alpha val="20000"/>
              </a:schemeClr>
            </a:solidFill>
          </p:spPr>
        </p:sp>
        <p:sp>
          <p:nvSpPr>
            <p:cNvPr id="38" name="AutoShape 38"/>
            <p:cNvSpPr/>
            <p:nvPr/>
          </p:nvSpPr>
          <p:spPr>
            <a:xfrm>
              <a:off x="454963" y="448942"/>
              <a:ext cx="84147" cy="84147"/>
            </a:xfrm>
            <a:prstGeom prst="ellipse">
              <a:avLst/>
            </a:prstGeom>
            <a:solidFill>
              <a:schemeClr val="accent1">
                <a:alpha val="100000"/>
              </a:schemeClr>
            </a:solidFill>
          </p:spPr>
        </p:sp>
        <p:sp>
          <p:nvSpPr>
            <p:cNvPr id="39" name="AutoShape 39"/>
            <p:cNvSpPr/>
            <p:nvPr/>
          </p:nvSpPr>
          <p:spPr>
            <a:xfrm>
              <a:off x="575049" y="455517"/>
              <a:ext cx="78137" cy="78137"/>
            </a:xfrm>
            <a:prstGeom prst="ellipse">
              <a:avLst/>
            </a:prstGeom>
            <a:solidFill>
              <a:schemeClr val="accent1">
                <a:alpha val="80000"/>
              </a:schemeClr>
            </a:solidFill>
          </p:spPr>
        </p:sp>
        <p:sp>
          <p:nvSpPr>
            <p:cNvPr id="40" name="AutoShape 40"/>
            <p:cNvSpPr/>
            <p:nvPr/>
          </p:nvSpPr>
          <p:spPr>
            <a:xfrm>
              <a:off x="689125" y="457233"/>
              <a:ext cx="74704" cy="74704"/>
            </a:xfrm>
            <a:prstGeom prst="ellipse">
              <a:avLst/>
            </a:prstGeom>
            <a:solidFill>
              <a:schemeClr val="accent1">
                <a:alpha val="60000"/>
              </a:schemeClr>
            </a:solidFill>
          </p:spPr>
        </p:sp>
        <p:sp>
          <p:nvSpPr>
            <p:cNvPr id="41" name="AutoShape 41"/>
            <p:cNvSpPr/>
            <p:nvPr/>
          </p:nvSpPr>
          <p:spPr>
            <a:xfrm>
              <a:off x="799768" y="466203"/>
              <a:ext cx="69238" cy="69238"/>
            </a:xfrm>
            <a:prstGeom prst="ellipse">
              <a:avLst/>
            </a:prstGeom>
            <a:solidFill>
              <a:schemeClr val="accent1">
                <a:alpha val="40000"/>
              </a:schemeClr>
            </a:solidFill>
          </p:spPr>
        </p:sp>
        <p:sp>
          <p:nvSpPr>
            <p:cNvPr id="42" name="AutoShape 42"/>
            <p:cNvSpPr/>
            <p:nvPr/>
          </p:nvSpPr>
          <p:spPr>
            <a:xfrm>
              <a:off x="904945" y="462070"/>
              <a:ext cx="65594" cy="65594"/>
            </a:xfrm>
            <a:prstGeom prst="ellipse">
              <a:avLst/>
            </a:prstGeom>
            <a:solidFill>
              <a:schemeClr val="accent1">
                <a:alpha val="20000"/>
              </a:schemeClr>
            </a:solidFill>
          </p:spPr>
        </p:sp>
        <p:sp>
          <p:nvSpPr>
            <p:cNvPr id="43" name="AutoShape 43"/>
            <p:cNvSpPr/>
            <p:nvPr/>
          </p:nvSpPr>
          <p:spPr>
            <a:xfrm>
              <a:off x="454963" y="566715"/>
              <a:ext cx="84147" cy="84147"/>
            </a:xfrm>
            <a:prstGeom prst="ellipse">
              <a:avLst/>
            </a:prstGeom>
            <a:solidFill>
              <a:schemeClr val="accent1">
                <a:alpha val="100000"/>
              </a:schemeClr>
            </a:solidFill>
          </p:spPr>
        </p:sp>
        <p:sp>
          <p:nvSpPr>
            <p:cNvPr id="44" name="AutoShape 44"/>
            <p:cNvSpPr/>
            <p:nvPr/>
          </p:nvSpPr>
          <p:spPr>
            <a:xfrm>
              <a:off x="575049" y="573291"/>
              <a:ext cx="78137" cy="78137"/>
            </a:xfrm>
            <a:prstGeom prst="ellipse">
              <a:avLst/>
            </a:prstGeom>
            <a:solidFill>
              <a:schemeClr val="accent1">
                <a:alpha val="80000"/>
              </a:schemeClr>
            </a:solidFill>
          </p:spPr>
        </p:sp>
        <p:sp>
          <p:nvSpPr>
            <p:cNvPr id="45" name="AutoShape 45"/>
            <p:cNvSpPr/>
            <p:nvPr/>
          </p:nvSpPr>
          <p:spPr>
            <a:xfrm>
              <a:off x="689125" y="575007"/>
              <a:ext cx="74704" cy="74704"/>
            </a:xfrm>
            <a:prstGeom prst="ellipse">
              <a:avLst/>
            </a:prstGeom>
            <a:solidFill>
              <a:schemeClr val="accent1">
                <a:alpha val="60000"/>
              </a:schemeClr>
            </a:solidFill>
          </p:spPr>
        </p:sp>
        <p:sp>
          <p:nvSpPr>
            <p:cNvPr id="46" name="AutoShape 46"/>
            <p:cNvSpPr/>
            <p:nvPr/>
          </p:nvSpPr>
          <p:spPr>
            <a:xfrm>
              <a:off x="799768" y="583977"/>
              <a:ext cx="69238" cy="69238"/>
            </a:xfrm>
            <a:prstGeom prst="ellipse">
              <a:avLst/>
            </a:prstGeom>
            <a:solidFill>
              <a:schemeClr val="accent1">
                <a:alpha val="40000"/>
              </a:schemeClr>
            </a:solidFill>
          </p:spPr>
        </p:sp>
        <p:sp>
          <p:nvSpPr>
            <p:cNvPr id="47" name="AutoShape 47"/>
            <p:cNvSpPr/>
            <p:nvPr/>
          </p:nvSpPr>
          <p:spPr>
            <a:xfrm>
              <a:off x="904945" y="579844"/>
              <a:ext cx="65594" cy="65594"/>
            </a:xfrm>
            <a:prstGeom prst="ellipse">
              <a:avLst/>
            </a:prstGeom>
            <a:solidFill>
              <a:schemeClr val="accent1">
                <a:alpha val="20000"/>
              </a:schemeClr>
            </a:solidFill>
          </p:spPr>
        </p:sp>
        <p:sp>
          <p:nvSpPr>
            <p:cNvPr id="48" name="AutoShape 48"/>
            <p:cNvSpPr/>
            <p:nvPr/>
          </p:nvSpPr>
          <p:spPr>
            <a:xfrm>
              <a:off x="454963" y="684489"/>
              <a:ext cx="84147" cy="84147"/>
            </a:xfrm>
            <a:prstGeom prst="ellipse">
              <a:avLst/>
            </a:prstGeom>
            <a:solidFill>
              <a:schemeClr val="accent1">
                <a:alpha val="100000"/>
              </a:schemeClr>
            </a:solidFill>
          </p:spPr>
        </p:sp>
        <p:sp>
          <p:nvSpPr>
            <p:cNvPr id="49" name="AutoShape 49"/>
            <p:cNvSpPr/>
            <p:nvPr/>
          </p:nvSpPr>
          <p:spPr>
            <a:xfrm>
              <a:off x="575049" y="691064"/>
              <a:ext cx="78137" cy="78137"/>
            </a:xfrm>
            <a:prstGeom prst="ellipse">
              <a:avLst/>
            </a:prstGeom>
            <a:solidFill>
              <a:schemeClr val="accent1">
                <a:alpha val="80000"/>
              </a:schemeClr>
            </a:solidFill>
          </p:spPr>
        </p:sp>
        <p:sp>
          <p:nvSpPr>
            <p:cNvPr id="50" name="AutoShape 50"/>
            <p:cNvSpPr/>
            <p:nvPr/>
          </p:nvSpPr>
          <p:spPr>
            <a:xfrm>
              <a:off x="689125" y="692781"/>
              <a:ext cx="74704" cy="74704"/>
            </a:xfrm>
            <a:prstGeom prst="ellipse">
              <a:avLst/>
            </a:prstGeom>
            <a:solidFill>
              <a:schemeClr val="accent1">
                <a:alpha val="60000"/>
              </a:schemeClr>
            </a:solidFill>
          </p:spPr>
        </p:sp>
        <p:sp>
          <p:nvSpPr>
            <p:cNvPr id="51" name="AutoShape 51"/>
            <p:cNvSpPr/>
            <p:nvPr/>
          </p:nvSpPr>
          <p:spPr>
            <a:xfrm>
              <a:off x="799768" y="701751"/>
              <a:ext cx="69238" cy="69238"/>
            </a:xfrm>
            <a:prstGeom prst="ellipse">
              <a:avLst/>
            </a:prstGeom>
            <a:solidFill>
              <a:schemeClr val="accent1">
                <a:alpha val="40000"/>
              </a:schemeClr>
            </a:solidFill>
          </p:spPr>
        </p:sp>
        <p:sp>
          <p:nvSpPr>
            <p:cNvPr id="52" name="AutoShape 52"/>
            <p:cNvSpPr/>
            <p:nvPr/>
          </p:nvSpPr>
          <p:spPr>
            <a:xfrm>
              <a:off x="904945" y="697618"/>
              <a:ext cx="65594" cy="65594"/>
            </a:xfrm>
            <a:prstGeom prst="ellipse">
              <a:avLst/>
            </a:prstGeom>
            <a:solidFill>
              <a:schemeClr val="accent1">
                <a:alpha val="20000"/>
              </a:schemeClr>
            </a:solidFill>
          </p:spPr>
        </p:sp>
        <p:sp>
          <p:nvSpPr>
            <p:cNvPr id="53" name="TextBox 53"/>
            <p:cNvSpPr txBox="1"/>
            <p:nvPr/>
          </p:nvSpPr>
          <p:spPr>
            <a:xfrm>
              <a:off x="1094842" y="93878"/>
              <a:ext cx="10001250" cy="896400"/>
            </a:xfrm>
            <a:prstGeom prst="rect">
              <a:avLst/>
            </a:prstGeom>
          </p:spPr>
          <p:txBody>
            <a:bodyPr vert="horz" wrap="square" lIns="92869" tIns="92869" rIns="42863" bIns="92869" rtlCol="0" anchor="t" anchorCtr="0">
              <a:spAutoFit/>
            </a:bodyPr>
            <a:lstStyle/>
            <a:p>
              <a:pPr defTabSz="685800" fontAlgn="auto">
                <a:lnSpc>
                  <a:spcPct val="140000"/>
                </a:lnSpc>
                <a:spcBef>
                  <a:spcPts val="0"/>
                </a:spcBef>
                <a:spcAft>
                  <a:spcPts val="0"/>
                </a:spcAft>
              </a:pPr>
              <a:r>
                <a:rPr lang="en-US" sz="2250" b="1">
                  <a:solidFill>
                    <a:srgbClr val="689E5F">
                      <a:alpha val="100000"/>
                    </a:srgbClr>
                  </a:solidFill>
                  <a:latin typeface="Microsoft Yahei"/>
                  <a:ea typeface="Microsoft Yahei"/>
                  <a:cs typeface="Microsoft Yahei"/>
                </a:rPr>
                <a:t>机器学习的应用领域</a:t>
              </a:r>
            </a:p>
          </p:txBody>
        </p:sp>
      </p:grpSp>
    </p:spTree>
    <p:extLst>
      <p:ext uri="{BB962C8B-B14F-4D97-AF65-F5344CB8AC3E}">
        <p14:creationId xmlns:p14="http://schemas.microsoft.com/office/powerpoint/2010/main" val="239853663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p:cNvSpPr txBox="1">
            <a:spLocks noChangeArrowheads="1"/>
          </p:cNvSpPr>
          <p:nvPr/>
        </p:nvSpPr>
        <p:spPr bwMode="auto">
          <a:xfrm>
            <a:off x="743844" y="544286"/>
            <a:ext cx="2470150" cy="457200"/>
          </a:xfrm>
          <a:prstGeom prst="rect">
            <a:avLst/>
          </a:prstGeom>
          <a:noFill/>
          <a:ln w="9525">
            <a:noFill/>
            <a:miter lim="800000"/>
            <a:headEnd/>
            <a:tailEnd/>
          </a:ln>
          <a:effectLst/>
        </p:spPr>
        <p:txBody>
          <a:bodyPr wrap="none">
            <a:spAutoFit/>
          </a:bodyPr>
          <a:lstStyle/>
          <a:p>
            <a:r>
              <a:rPr kumimoji="1" lang="en-US" altLang="zh-CN" sz="2400" dirty="0">
                <a:latin typeface="Times New Roman" pitchFamily="18" charset="0"/>
              </a:rPr>
              <a:t> </a:t>
            </a:r>
            <a:r>
              <a:rPr kumimoji="1" lang="zh-CN" altLang="en-US" sz="2400" dirty="0">
                <a:solidFill>
                  <a:srgbClr val="0070C0"/>
                </a:solidFill>
                <a:latin typeface="方正姚体" pitchFamily="2" charset="-122"/>
                <a:ea typeface="方正姚体" pitchFamily="2" charset="-122"/>
              </a:rPr>
              <a:t>决策树生成过程 </a:t>
            </a:r>
          </a:p>
        </p:txBody>
      </p:sp>
      <p:pic>
        <p:nvPicPr>
          <p:cNvPr id="48129" name="Picture 1" descr="E:\人工智能导论\085054-01 人工智能导论(图)\tu\RG8-11d.tif"/>
          <p:cNvPicPr>
            <a:picLocks noChangeAspect="1" noChangeArrowheads="1"/>
          </p:cNvPicPr>
          <p:nvPr/>
        </p:nvPicPr>
        <p:blipFill>
          <a:blip r:embed="rId2"/>
          <a:srcRect/>
          <a:stretch>
            <a:fillRect/>
          </a:stretch>
        </p:blipFill>
        <p:spPr bwMode="auto">
          <a:xfrm>
            <a:off x="857224" y="1142984"/>
            <a:ext cx="7643866" cy="5143536"/>
          </a:xfrm>
          <a:prstGeom prst="rect">
            <a:avLst/>
          </a:prstGeom>
          <a:noFill/>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857224" y="714356"/>
            <a:ext cx="2774950" cy="457200"/>
          </a:xfrm>
          <a:prstGeom prst="rect">
            <a:avLst/>
          </a:prstGeom>
          <a:noFill/>
          <a:ln w="9525">
            <a:noFill/>
            <a:miter lim="800000"/>
            <a:headEnd/>
            <a:tailEnd/>
          </a:ln>
          <a:effectLst/>
        </p:spPr>
        <p:txBody>
          <a:bodyPr wrap="none">
            <a:spAutoFit/>
          </a:bodyPr>
          <a:lstStyle/>
          <a:p>
            <a:r>
              <a:rPr kumimoji="1" lang="zh-CN" altLang="en-US" sz="2400" dirty="0">
                <a:solidFill>
                  <a:srgbClr val="0070C0"/>
                </a:solidFill>
                <a:latin typeface="方正姚体" pitchFamily="2" charset="-122"/>
                <a:ea typeface="方正姚体" pitchFamily="2" charset="-122"/>
              </a:rPr>
              <a:t>最后生成</a:t>
            </a:r>
            <a:r>
              <a:rPr kumimoji="1" lang="zh-CN" altLang="en-US" sz="2400" dirty="0" smtClean="0">
                <a:solidFill>
                  <a:srgbClr val="0070C0"/>
                </a:solidFill>
                <a:latin typeface="方正姚体" pitchFamily="2" charset="-122"/>
                <a:ea typeface="方正姚体" pitchFamily="2" charset="-122"/>
              </a:rPr>
              <a:t>的决策树 </a:t>
            </a:r>
            <a:endParaRPr kumimoji="1" lang="zh-CN" altLang="en-US" sz="2400" dirty="0">
              <a:solidFill>
                <a:srgbClr val="0070C0"/>
              </a:solidFill>
              <a:latin typeface="方正姚体" pitchFamily="2" charset="-122"/>
              <a:ea typeface="方正姚体" pitchFamily="2" charset="-122"/>
            </a:endParaRPr>
          </a:p>
        </p:txBody>
      </p:sp>
      <p:pic>
        <p:nvPicPr>
          <p:cNvPr id="47105" name="Picture 1" descr="E:\人工智能导论\085054-01 人工智能导论(图)\tu\RG8-11e.tif"/>
          <p:cNvPicPr>
            <a:picLocks noChangeAspect="1" noChangeArrowheads="1"/>
          </p:cNvPicPr>
          <p:nvPr/>
        </p:nvPicPr>
        <p:blipFill>
          <a:blip r:embed="rId3"/>
          <a:srcRect/>
          <a:stretch>
            <a:fillRect/>
          </a:stretch>
        </p:blipFill>
        <p:spPr bwMode="auto">
          <a:xfrm>
            <a:off x="1000100" y="1428736"/>
            <a:ext cx="7215238" cy="4429156"/>
          </a:xfrm>
          <a:prstGeom prst="rect">
            <a:avLst/>
          </a:prstGeom>
          <a:noFill/>
        </p:spPr>
      </p:pic>
      <p:pic>
        <p:nvPicPr>
          <p:cNvPr id="2" name="图片 1"/>
          <p:cNvPicPr>
            <a:picLocks noChangeAspect="1"/>
          </p:cNvPicPr>
          <p:nvPr/>
        </p:nvPicPr>
        <p:blipFill>
          <a:blip r:embed="rId4"/>
          <a:stretch>
            <a:fillRect/>
          </a:stretch>
        </p:blipFill>
        <p:spPr>
          <a:xfrm>
            <a:off x="691170" y="6095947"/>
            <a:ext cx="8457767" cy="578429"/>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Rot="1" noChangeArrowheads="1"/>
          </p:cNvSpPr>
          <p:nvPr>
            <p:ph type="body" idx="4294967295"/>
          </p:nvPr>
        </p:nvSpPr>
        <p:spPr>
          <a:xfrm>
            <a:off x="642910" y="495438"/>
            <a:ext cx="8208962" cy="5329237"/>
          </a:xfrm>
        </p:spPr>
        <p:txBody>
          <a:bodyPr/>
          <a:lstStyle/>
          <a:p>
            <a:pPr>
              <a:lnSpc>
                <a:spcPct val="150000"/>
              </a:lnSpc>
              <a:buFont typeface="Wingdings" pitchFamily="2" charset="2"/>
              <a:buNone/>
            </a:pPr>
            <a:r>
              <a:rPr lang="en-US" altLang="zh-CN" dirty="0">
                <a:latin typeface="仿宋_GB2312" pitchFamily="49" charset="-122"/>
                <a:ea typeface="仿宋_GB2312" pitchFamily="49" charset="-122"/>
              </a:rPr>
              <a:t>   </a:t>
            </a:r>
            <a:r>
              <a:rPr lang="zh-CN" altLang="en-US" sz="2400" dirty="0">
                <a:solidFill>
                  <a:srgbClr val="0070C0"/>
                </a:solidFill>
                <a:latin typeface="+mn-ea"/>
              </a:rPr>
              <a:t>由</a:t>
            </a:r>
            <a:r>
              <a:rPr lang="zh-CN" altLang="en-US" sz="2400" dirty="0" smtClean="0">
                <a:solidFill>
                  <a:srgbClr val="0070C0"/>
                </a:solidFill>
                <a:latin typeface="+mn-ea"/>
              </a:rPr>
              <a:t>决策树所得</a:t>
            </a:r>
            <a:r>
              <a:rPr lang="zh-CN" altLang="en-US" sz="2400" dirty="0">
                <a:solidFill>
                  <a:srgbClr val="0070C0"/>
                </a:solidFill>
                <a:latin typeface="+mn-ea"/>
              </a:rPr>
              <a:t>的规则集：</a:t>
            </a:r>
          </a:p>
          <a:p>
            <a:pPr>
              <a:lnSpc>
                <a:spcPct val="120000"/>
              </a:lnSpc>
              <a:buFont typeface="Wingdings" pitchFamily="2" charset="2"/>
              <a:buNone/>
            </a:pPr>
            <a:r>
              <a:rPr lang="zh-CN" altLang="en-US" sz="2400" dirty="0">
                <a:solidFill>
                  <a:srgbClr val="0070C0"/>
                </a:solidFill>
                <a:latin typeface="方正姚体" pitchFamily="2" charset="-122"/>
                <a:ea typeface="方正姚体" pitchFamily="2" charset="-122"/>
              </a:rPr>
              <a:t>① 女性且年龄在</a:t>
            </a:r>
            <a:r>
              <a:rPr lang="en-US" altLang="zh-CN" sz="2400" dirty="0">
                <a:solidFill>
                  <a:srgbClr val="0070C0"/>
                </a:solidFill>
                <a:latin typeface="方正姚体" pitchFamily="2" charset="-122"/>
                <a:ea typeface="方正姚体" pitchFamily="2" charset="-122"/>
              </a:rPr>
              <a:t>25</a:t>
            </a:r>
            <a:r>
              <a:rPr lang="zh-CN" altLang="en-US" sz="2400" dirty="0">
                <a:solidFill>
                  <a:srgbClr val="0070C0"/>
                </a:solidFill>
                <a:latin typeface="方正姚体" pitchFamily="2" charset="-122"/>
                <a:ea typeface="方正姚体" pitchFamily="2" charset="-122"/>
              </a:rPr>
              <a:t>岁以上，则给予</a:t>
            </a:r>
            <a:r>
              <a:rPr lang="en-US" altLang="zh-CN" sz="2400" dirty="0">
                <a:solidFill>
                  <a:srgbClr val="0070C0"/>
                </a:solidFill>
                <a:latin typeface="方正姚体" pitchFamily="2" charset="-122"/>
                <a:ea typeface="方正姚体" pitchFamily="2" charset="-122"/>
              </a:rPr>
              <a:t>A</a:t>
            </a:r>
            <a:r>
              <a:rPr lang="zh-CN" altLang="en-US" sz="2400" dirty="0">
                <a:solidFill>
                  <a:srgbClr val="0070C0"/>
                </a:solidFill>
                <a:latin typeface="方正姚体" pitchFamily="2" charset="-122"/>
                <a:ea typeface="方正姚体" pitchFamily="2" charset="-122"/>
              </a:rPr>
              <a:t>类保险；</a:t>
            </a:r>
          </a:p>
          <a:p>
            <a:pPr>
              <a:lnSpc>
                <a:spcPct val="120000"/>
              </a:lnSpc>
              <a:buFont typeface="Wingdings" pitchFamily="2" charset="2"/>
              <a:buNone/>
            </a:pPr>
            <a:r>
              <a:rPr lang="zh-CN" altLang="en-US" sz="2400" dirty="0">
                <a:solidFill>
                  <a:srgbClr val="0070C0"/>
                </a:solidFill>
                <a:latin typeface="方正姚体" pitchFamily="2" charset="-122"/>
                <a:ea typeface="方正姚体" pitchFamily="2" charset="-122"/>
              </a:rPr>
              <a:t>② 女性且年龄在</a:t>
            </a:r>
            <a:r>
              <a:rPr lang="en-US" altLang="zh-CN" sz="2400" dirty="0">
                <a:solidFill>
                  <a:srgbClr val="0070C0"/>
                </a:solidFill>
                <a:latin typeface="方正姚体" pitchFamily="2" charset="-122"/>
                <a:ea typeface="方正姚体" pitchFamily="2" charset="-122"/>
              </a:rPr>
              <a:t>21</a:t>
            </a:r>
            <a:r>
              <a:rPr lang="zh-CN" altLang="en-US" sz="2400" dirty="0">
                <a:solidFill>
                  <a:srgbClr val="0070C0"/>
                </a:solidFill>
                <a:latin typeface="方正姚体" pitchFamily="2" charset="-122"/>
                <a:ea typeface="方正姚体" pitchFamily="2" charset="-122"/>
              </a:rPr>
              <a:t>岁到</a:t>
            </a:r>
            <a:r>
              <a:rPr lang="en-US" altLang="zh-CN" sz="2400" dirty="0">
                <a:solidFill>
                  <a:srgbClr val="0070C0"/>
                </a:solidFill>
                <a:latin typeface="方正姚体" pitchFamily="2" charset="-122"/>
                <a:ea typeface="方正姚体" pitchFamily="2" charset="-122"/>
              </a:rPr>
              <a:t>25</a:t>
            </a:r>
            <a:r>
              <a:rPr lang="zh-CN" altLang="en-US" sz="2400" dirty="0">
                <a:solidFill>
                  <a:srgbClr val="0070C0"/>
                </a:solidFill>
                <a:latin typeface="方正姚体" pitchFamily="2" charset="-122"/>
                <a:ea typeface="方正姚体" pitchFamily="2" charset="-122"/>
              </a:rPr>
              <a:t>岁之间，则给予</a:t>
            </a:r>
            <a:r>
              <a:rPr lang="en-US" altLang="zh-CN" sz="2400" dirty="0">
                <a:solidFill>
                  <a:srgbClr val="0070C0"/>
                </a:solidFill>
                <a:latin typeface="方正姚体" pitchFamily="2" charset="-122"/>
                <a:ea typeface="方正姚体" pitchFamily="2" charset="-122"/>
              </a:rPr>
              <a:t>A</a:t>
            </a:r>
            <a:r>
              <a:rPr lang="zh-CN" altLang="en-US" sz="2400" dirty="0">
                <a:solidFill>
                  <a:srgbClr val="0070C0"/>
                </a:solidFill>
                <a:latin typeface="方正姚体" pitchFamily="2" charset="-122"/>
                <a:ea typeface="方正姚体" pitchFamily="2" charset="-122"/>
              </a:rPr>
              <a:t>类保险；</a:t>
            </a:r>
          </a:p>
          <a:p>
            <a:pPr>
              <a:lnSpc>
                <a:spcPct val="120000"/>
              </a:lnSpc>
              <a:buFont typeface="Wingdings" pitchFamily="2" charset="2"/>
              <a:buNone/>
            </a:pPr>
            <a:r>
              <a:rPr lang="zh-CN" altLang="en-US" sz="2400" dirty="0">
                <a:solidFill>
                  <a:srgbClr val="0070C0"/>
                </a:solidFill>
                <a:latin typeface="方正姚体" pitchFamily="2" charset="-122"/>
                <a:ea typeface="方正姚体" pitchFamily="2" charset="-122"/>
              </a:rPr>
              <a:t>③ 女性且年龄在</a:t>
            </a:r>
            <a:r>
              <a:rPr lang="en-US" altLang="zh-CN" sz="2400" dirty="0">
                <a:solidFill>
                  <a:srgbClr val="0070C0"/>
                </a:solidFill>
                <a:latin typeface="方正姚体" pitchFamily="2" charset="-122"/>
                <a:ea typeface="方正姚体" pitchFamily="2" charset="-122"/>
              </a:rPr>
              <a:t>21</a:t>
            </a:r>
            <a:r>
              <a:rPr lang="zh-CN" altLang="en-US" sz="2400" dirty="0">
                <a:solidFill>
                  <a:srgbClr val="0070C0"/>
                </a:solidFill>
                <a:latin typeface="方正姚体" pitchFamily="2" charset="-122"/>
                <a:ea typeface="方正姚体" pitchFamily="2" charset="-122"/>
              </a:rPr>
              <a:t>岁以下，则给予</a:t>
            </a:r>
            <a:r>
              <a:rPr lang="en-US" altLang="zh-CN" sz="2400" dirty="0">
                <a:solidFill>
                  <a:srgbClr val="0070C0"/>
                </a:solidFill>
                <a:latin typeface="方正姚体" pitchFamily="2" charset="-122"/>
                <a:ea typeface="方正姚体" pitchFamily="2" charset="-122"/>
              </a:rPr>
              <a:t>C</a:t>
            </a:r>
            <a:r>
              <a:rPr lang="zh-CN" altLang="en-US" sz="2400" dirty="0">
                <a:solidFill>
                  <a:srgbClr val="0070C0"/>
                </a:solidFill>
                <a:latin typeface="方正姚体" pitchFamily="2" charset="-122"/>
                <a:ea typeface="方正姚体" pitchFamily="2" charset="-122"/>
              </a:rPr>
              <a:t>类保险；</a:t>
            </a:r>
          </a:p>
          <a:p>
            <a:pPr>
              <a:lnSpc>
                <a:spcPct val="120000"/>
              </a:lnSpc>
              <a:buFont typeface="Wingdings" pitchFamily="2" charset="2"/>
              <a:buNone/>
            </a:pPr>
            <a:r>
              <a:rPr lang="zh-CN" altLang="en-US" sz="2400" dirty="0">
                <a:solidFill>
                  <a:srgbClr val="0070C0"/>
                </a:solidFill>
                <a:latin typeface="方正姚体" pitchFamily="2" charset="-122"/>
                <a:ea typeface="方正姚体" pitchFamily="2" charset="-122"/>
              </a:rPr>
              <a:t>④ 男性且年龄在</a:t>
            </a:r>
            <a:r>
              <a:rPr lang="en-US" altLang="zh-CN" sz="2400" dirty="0">
                <a:solidFill>
                  <a:srgbClr val="0070C0"/>
                </a:solidFill>
                <a:latin typeface="方正姚体" pitchFamily="2" charset="-122"/>
                <a:ea typeface="方正姚体" pitchFamily="2" charset="-122"/>
              </a:rPr>
              <a:t>25</a:t>
            </a:r>
            <a:r>
              <a:rPr lang="zh-CN" altLang="en-US" sz="2400" dirty="0">
                <a:solidFill>
                  <a:srgbClr val="0070C0"/>
                </a:solidFill>
                <a:latin typeface="方正姚体" pitchFamily="2" charset="-122"/>
                <a:ea typeface="方正姚体" pitchFamily="2" charset="-122"/>
              </a:rPr>
              <a:t>岁以上，则给予</a:t>
            </a:r>
            <a:r>
              <a:rPr lang="en-US" altLang="zh-CN" sz="2400" dirty="0">
                <a:solidFill>
                  <a:srgbClr val="0070C0"/>
                </a:solidFill>
                <a:latin typeface="方正姚体" pitchFamily="2" charset="-122"/>
                <a:ea typeface="方正姚体" pitchFamily="2" charset="-122"/>
              </a:rPr>
              <a:t>B</a:t>
            </a:r>
            <a:r>
              <a:rPr lang="zh-CN" altLang="en-US" sz="2400" dirty="0">
                <a:solidFill>
                  <a:srgbClr val="0070C0"/>
                </a:solidFill>
                <a:latin typeface="方正姚体" pitchFamily="2" charset="-122"/>
                <a:ea typeface="方正姚体" pitchFamily="2" charset="-122"/>
              </a:rPr>
              <a:t>类保险；</a:t>
            </a:r>
          </a:p>
          <a:p>
            <a:pPr>
              <a:lnSpc>
                <a:spcPct val="120000"/>
              </a:lnSpc>
              <a:buFont typeface="Wingdings" pitchFamily="2" charset="2"/>
              <a:buNone/>
            </a:pPr>
            <a:r>
              <a:rPr lang="zh-CN" altLang="en-US" sz="2400" dirty="0">
                <a:solidFill>
                  <a:srgbClr val="0070C0"/>
                </a:solidFill>
                <a:latin typeface="方正姚体" pitchFamily="2" charset="-122"/>
                <a:ea typeface="方正姚体" pitchFamily="2" charset="-122"/>
              </a:rPr>
              <a:t>⑤ 男性且年龄在</a:t>
            </a:r>
            <a:r>
              <a:rPr lang="en-US" altLang="zh-CN" sz="2400" dirty="0">
                <a:solidFill>
                  <a:srgbClr val="0070C0"/>
                </a:solidFill>
                <a:latin typeface="方正姚体" pitchFamily="2" charset="-122"/>
                <a:ea typeface="方正姚体" pitchFamily="2" charset="-122"/>
              </a:rPr>
              <a:t>21</a:t>
            </a:r>
            <a:r>
              <a:rPr lang="zh-CN" altLang="en-US" sz="2400" dirty="0">
                <a:solidFill>
                  <a:srgbClr val="0070C0"/>
                </a:solidFill>
                <a:latin typeface="方正姚体" pitchFamily="2" charset="-122"/>
                <a:ea typeface="方正姚体" pitchFamily="2" charset="-122"/>
              </a:rPr>
              <a:t>岁到</a:t>
            </a:r>
            <a:r>
              <a:rPr lang="en-US" altLang="zh-CN" sz="2400" dirty="0">
                <a:solidFill>
                  <a:srgbClr val="0070C0"/>
                </a:solidFill>
                <a:latin typeface="方正姚体" pitchFamily="2" charset="-122"/>
                <a:ea typeface="方正姚体" pitchFamily="2" charset="-122"/>
              </a:rPr>
              <a:t>25</a:t>
            </a:r>
            <a:r>
              <a:rPr lang="zh-CN" altLang="en-US" sz="2400" dirty="0">
                <a:solidFill>
                  <a:srgbClr val="0070C0"/>
                </a:solidFill>
                <a:latin typeface="方正姚体" pitchFamily="2" charset="-122"/>
                <a:ea typeface="方正姚体" pitchFamily="2" charset="-122"/>
              </a:rPr>
              <a:t>岁之间且未婚，则给予</a:t>
            </a:r>
            <a:r>
              <a:rPr lang="en-US" altLang="zh-CN" sz="2400" dirty="0">
                <a:solidFill>
                  <a:srgbClr val="0070C0"/>
                </a:solidFill>
                <a:latin typeface="方正姚体" pitchFamily="2" charset="-122"/>
                <a:ea typeface="方正姚体" pitchFamily="2" charset="-122"/>
              </a:rPr>
              <a:t>C</a:t>
            </a:r>
            <a:r>
              <a:rPr lang="zh-CN" altLang="en-US" sz="2400" dirty="0">
                <a:solidFill>
                  <a:srgbClr val="0070C0"/>
                </a:solidFill>
                <a:latin typeface="方正姚体" pitchFamily="2" charset="-122"/>
                <a:ea typeface="方正姚体" pitchFamily="2" charset="-122"/>
              </a:rPr>
              <a:t>类保险；</a:t>
            </a:r>
          </a:p>
          <a:p>
            <a:pPr>
              <a:lnSpc>
                <a:spcPct val="120000"/>
              </a:lnSpc>
              <a:buFont typeface="Wingdings" pitchFamily="2" charset="2"/>
              <a:buNone/>
            </a:pPr>
            <a:r>
              <a:rPr lang="zh-CN" altLang="en-US" sz="2400" dirty="0">
                <a:solidFill>
                  <a:srgbClr val="0070C0"/>
                </a:solidFill>
                <a:latin typeface="方正姚体" pitchFamily="2" charset="-122"/>
                <a:ea typeface="方正姚体" pitchFamily="2" charset="-122"/>
              </a:rPr>
              <a:t>⑥ 男性且年龄在</a:t>
            </a:r>
            <a:r>
              <a:rPr lang="en-US" altLang="zh-CN" sz="2400" dirty="0">
                <a:solidFill>
                  <a:srgbClr val="0070C0"/>
                </a:solidFill>
                <a:latin typeface="方正姚体" pitchFamily="2" charset="-122"/>
                <a:ea typeface="方正姚体" pitchFamily="2" charset="-122"/>
              </a:rPr>
              <a:t>21</a:t>
            </a:r>
            <a:r>
              <a:rPr lang="zh-CN" altLang="en-US" sz="2400" dirty="0">
                <a:solidFill>
                  <a:srgbClr val="0070C0"/>
                </a:solidFill>
                <a:latin typeface="方正姚体" pitchFamily="2" charset="-122"/>
                <a:ea typeface="方正姚体" pitchFamily="2" charset="-122"/>
              </a:rPr>
              <a:t>岁到</a:t>
            </a:r>
            <a:r>
              <a:rPr lang="en-US" altLang="zh-CN" sz="2400" dirty="0">
                <a:solidFill>
                  <a:srgbClr val="0070C0"/>
                </a:solidFill>
                <a:latin typeface="方正姚体" pitchFamily="2" charset="-122"/>
                <a:ea typeface="方正姚体" pitchFamily="2" charset="-122"/>
              </a:rPr>
              <a:t>25</a:t>
            </a:r>
            <a:r>
              <a:rPr lang="zh-CN" altLang="en-US" sz="2400" dirty="0">
                <a:solidFill>
                  <a:srgbClr val="0070C0"/>
                </a:solidFill>
                <a:latin typeface="方正姚体" pitchFamily="2" charset="-122"/>
                <a:ea typeface="方正姚体" pitchFamily="2" charset="-122"/>
              </a:rPr>
              <a:t>岁之间且已婚，则给予</a:t>
            </a:r>
            <a:r>
              <a:rPr lang="en-US" altLang="zh-CN" sz="2400" dirty="0">
                <a:solidFill>
                  <a:srgbClr val="0070C0"/>
                </a:solidFill>
                <a:latin typeface="方正姚体" pitchFamily="2" charset="-122"/>
                <a:ea typeface="方正姚体" pitchFamily="2" charset="-122"/>
              </a:rPr>
              <a:t>B</a:t>
            </a:r>
            <a:r>
              <a:rPr lang="zh-CN" altLang="en-US" sz="2400" dirty="0">
                <a:solidFill>
                  <a:srgbClr val="0070C0"/>
                </a:solidFill>
                <a:latin typeface="方正姚体" pitchFamily="2" charset="-122"/>
                <a:ea typeface="方正姚体" pitchFamily="2" charset="-122"/>
              </a:rPr>
              <a:t>类保险；</a:t>
            </a:r>
          </a:p>
          <a:p>
            <a:pPr>
              <a:lnSpc>
                <a:spcPct val="120000"/>
              </a:lnSpc>
              <a:buFont typeface="Wingdings" pitchFamily="2" charset="2"/>
              <a:buNone/>
            </a:pPr>
            <a:r>
              <a:rPr lang="zh-CN" altLang="en-US" sz="2400" dirty="0">
                <a:solidFill>
                  <a:srgbClr val="0070C0"/>
                </a:solidFill>
                <a:latin typeface="方正姚体" pitchFamily="2" charset="-122"/>
                <a:ea typeface="方正姚体" pitchFamily="2" charset="-122"/>
              </a:rPr>
              <a:t>⑦ 男性且年龄在</a:t>
            </a:r>
            <a:r>
              <a:rPr lang="en-US" altLang="zh-CN" sz="2400" dirty="0">
                <a:solidFill>
                  <a:srgbClr val="0070C0"/>
                </a:solidFill>
                <a:latin typeface="方正姚体" pitchFamily="2" charset="-122"/>
                <a:ea typeface="方正姚体" pitchFamily="2" charset="-122"/>
              </a:rPr>
              <a:t>21</a:t>
            </a:r>
            <a:r>
              <a:rPr lang="zh-CN" altLang="en-US" sz="2400" dirty="0">
                <a:solidFill>
                  <a:srgbClr val="0070C0"/>
                </a:solidFill>
                <a:latin typeface="方正姚体" pitchFamily="2" charset="-122"/>
                <a:ea typeface="方正姚体" pitchFamily="2" charset="-122"/>
              </a:rPr>
              <a:t>岁以下且未婚，则给予</a:t>
            </a:r>
            <a:r>
              <a:rPr lang="en-US" altLang="zh-CN" sz="2400" dirty="0">
                <a:solidFill>
                  <a:srgbClr val="0070C0"/>
                </a:solidFill>
                <a:latin typeface="方正姚体" pitchFamily="2" charset="-122"/>
                <a:ea typeface="方正姚体" pitchFamily="2" charset="-122"/>
              </a:rPr>
              <a:t>C</a:t>
            </a:r>
            <a:r>
              <a:rPr lang="zh-CN" altLang="en-US" sz="2400" dirty="0">
                <a:solidFill>
                  <a:srgbClr val="0070C0"/>
                </a:solidFill>
                <a:latin typeface="方正姚体" pitchFamily="2" charset="-122"/>
                <a:ea typeface="方正姚体" pitchFamily="2" charset="-122"/>
              </a:rPr>
              <a:t>类保险；</a:t>
            </a:r>
          </a:p>
          <a:p>
            <a:pPr>
              <a:lnSpc>
                <a:spcPct val="120000"/>
              </a:lnSpc>
              <a:buFont typeface="Wingdings" pitchFamily="2" charset="2"/>
              <a:buNone/>
            </a:pPr>
            <a:r>
              <a:rPr lang="zh-CN" altLang="en-US" sz="2400" dirty="0">
                <a:solidFill>
                  <a:srgbClr val="0070C0"/>
                </a:solidFill>
                <a:latin typeface="方正姚体" pitchFamily="2" charset="-122"/>
                <a:ea typeface="方正姚体" pitchFamily="2" charset="-122"/>
              </a:rPr>
              <a:t>⑧ 男性且年龄在</a:t>
            </a:r>
            <a:r>
              <a:rPr lang="en-US" altLang="zh-CN" sz="2400" dirty="0">
                <a:solidFill>
                  <a:srgbClr val="0070C0"/>
                </a:solidFill>
                <a:latin typeface="方正姚体" pitchFamily="2" charset="-122"/>
                <a:ea typeface="方正姚体" pitchFamily="2" charset="-122"/>
              </a:rPr>
              <a:t>21</a:t>
            </a:r>
            <a:r>
              <a:rPr lang="zh-CN" altLang="en-US" sz="2400" dirty="0">
                <a:solidFill>
                  <a:srgbClr val="0070C0"/>
                </a:solidFill>
                <a:latin typeface="方正姚体" pitchFamily="2" charset="-122"/>
                <a:ea typeface="方正姚体" pitchFamily="2" charset="-122"/>
              </a:rPr>
              <a:t>岁以下且已婚，则给予</a:t>
            </a:r>
            <a:r>
              <a:rPr lang="en-US" altLang="zh-CN" sz="2400" dirty="0">
                <a:solidFill>
                  <a:srgbClr val="0070C0"/>
                </a:solidFill>
                <a:latin typeface="方正姚体" pitchFamily="2" charset="-122"/>
                <a:ea typeface="方正姚体" pitchFamily="2" charset="-122"/>
              </a:rPr>
              <a:t>B</a:t>
            </a:r>
            <a:r>
              <a:rPr lang="zh-CN" altLang="en-US" sz="2400" dirty="0">
                <a:solidFill>
                  <a:srgbClr val="0070C0"/>
                </a:solidFill>
                <a:latin typeface="方正姚体" pitchFamily="2" charset="-122"/>
                <a:ea typeface="方正姚体" pitchFamily="2" charset="-122"/>
              </a:rPr>
              <a:t>类保险。</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27088" y="381000"/>
            <a:ext cx="7561262" cy="762000"/>
          </a:xfrm>
        </p:spPr>
        <p:txBody>
          <a:bodyPr/>
          <a:lstStyle/>
          <a:p>
            <a:pPr eaLnBrk="1" fontAlgn="auto" hangingPunct="1">
              <a:spcAft>
                <a:spcPts val="0"/>
              </a:spcAft>
              <a:defRPr/>
            </a:pPr>
            <a:r>
              <a:rPr lang="zh-CN" altLang="en-US" dirty="0"/>
              <a:t>回顾</a:t>
            </a:r>
            <a:r>
              <a:rPr lang="zh-CN" altLang="en-US" dirty="0" smtClean="0"/>
              <a:t>：机器学习</a:t>
            </a:r>
            <a:endParaRPr lang="zh-CN" altLang="en-US" dirty="0"/>
          </a:p>
        </p:txBody>
      </p:sp>
      <p:sp>
        <p:nvSpPr>
          <p:cNvPr id="19459" name="Rectangle 3" descr="Rectangle: Click to edit Master text styles&#10;Second level&#10;Third level&#10;Fourth level&#10;Fifth level"/>
          <p:cNvSpPr>
            <a:spLocks noGrp="1" noChangeArrowheads="1"/>
          </p:cNvSpPr>
          <p:nvPr>
            <p:ph idx="1"/>
          </p:nvPr>
        </p:nvSpPr>
        <p:spPr>
          <a:xfrm>
            <a:off x="130365" y="1052736"/>
            <a:ext cx="8858059" cy="3744416"/>
          </a:xfrm>
        </p:spPr>
        <p:txBody>
          <a:bodyPr>
            <a:normAutofit/>
          </a:bodyPr>
          <a:lstStyle/>
          <a:p>
            <a:pPr marL="609600" indent="-609600" eaLnBrk="1" hangingPunct="1">
              <a:lnSpc>
                <a:spcPct val="90000"/>
              </a:lnSpc>
              <a:buFont typeface="Wingdings" panose="05000000000000000000" pitchFamily="2" charset="2"/>
              <a:buNone/>
            </a:pPr>
            <a:r>
              <a:rPr lang="en-US" altLang="zh-CN" sz="2800" dirty="0" smtClean="0">
                <a:solidFill>
                  <a:srgbClr val="002060"/>
                </a:solidFill>
              </a:rPr>
              <a:t>1</a:t>
            </a:r>
            <a:r>
              <a:rPr lang="en-US" altLang="zh-CN" dirty="0" smtClean="0">
                <a:solidFill>
                  <a:srgbClr val="002060"/>
                </a:solidFill>
              </a:rPr>
              <a:t>.</a:t>
            </a:r>
            <a:r>
              <a:rPr lang="zh-CN" altLang="en-US" dirty="0" smtClean="0">
                <a:solidFill>
                  <a:srgbClr val="002060"/>
                </a:solidFill>
              </a:rPr>
              <a:t>基于学习途径</a:t>
            </a:r>
            <a:endParaRPr lang="en-US" altLang="zh-CN" dirty="0" smtClean="0">
              <a:solidFill>
                <a:srgbClr val="002060"/>
              </a:solidFill>
            </a:endParaRPr>
          </a:p>
          <a:p>
            <a:pPr marL="609600" indent="-609600" eaLnBrk="1" hangingPunct="1">
              <a:lnSpc>
                <a:spcPct val="90000"/>
              </a:lnSpc>
              <a:buFont typeface="Wingdings" panose="05000000000000000000" pitchFamily="2" charset="2"/>
              <a:buNone/>
            </a:pPr>
            <a:r>
              <a:rPr lang="en-US" altLang="zh-CN" sz="2800" dirty="0">
                <a:solidFill>
                  <a:srgbClr val="002060"/>
                </a:solidFill>
              </a:rPr>
              <a:t>	</a:t>
            </a:r>
            <a:r>
              <a:rPr lang="zh-CN" altLang="en-US" sz="2400" dirty="0" smtClean="0">
                <a:solidFill>
                  <a:srgbClr val="002060"/>
                </a:solidFill>
              </a:rPr>
              <a:t>符号学习、交互学习、统计学习、神经网络学习</a:t>
            </a:r>
            <a:endParaRPr lang="en-US" altLang="zh-CN" sz="2400" dirty="0" smtClean="0">
              <a:solidFill>
                <a:srgbClr val="002060"/>
              </a:solidFill>
            </a:endParaRPr>
          </a:p>
          <a:p>
            <a:pPr marL="609600" indent="-609600" eaLnBrk="1" hangingPunct="1">
              <a:lnSpc>
                <a:spcPct val="90000"/>
              </a:lnSpc>
              <a:buFont typeface="Wingdings" panose="05000000000000000000" pitchFamily="2" charset="2"/>
              <a:buNone/>
            </a:pPr>
            <a:r>
              <a:rPr lang="en-US" altLang="zh-CN" dirty="0" smtClean="0">
                <a:solidFill>
                  <a:srgbClr val="002060"/>
                </a:solidFill>
              </a:rPr>
              <a:t>2.</a:t>
            </a:r>
            <a:r>
              <a:rPr lang="zh-CN" altLang="en-US" dirty="0" smtClean="0">
                <a:solidFill>
                  <a:srgbClr val="002060"/>
                </a:solidFill>
              </a:rPr>
              <a:t>基于学习方法</a:t>
            </a:r>
            <a:endParaRPr lang="en-US" altLang="zh-CN" dirty="0" smtClean="0">
              <a:solidFill>
                <a:srgbClr val="002060"/>
              </a:solidFill>
            </a:endParaRPr>
          </a:p>
          <a:p>
            <a:pPr marL="609600" indent="-609600" eaLnBrk="1" hangingPunct="1">
              <a:lnSpc>
                <a:spcPct val="90000"/>
              </a:lnSpc>
              <a:buFont typeface="Wingdings" panose="05000000000000000000" pitchFamily="2" charset="2"/>
              <a:buNone/>
            </a:pPr>
            <a:r>
              <a:rPr lang="en-US" altLang="zh-CN" sz="2800" dirty="0">
                <a:solidFill>
                  <a:srgbClr val="002060"/>
                </a:solidFill>
              </a:rPr>
              <a:t>	</a:t>
            </a:r>
            <a:r>
              <a:rPr lang="zh-CN" altLang="en-US" sz="2400" dirty="0" smtClean="0">
                <a:solidFill>
                  <a:srgbClr val="002060"/>
                </a:solidFill>
              </a:rPr>
              <a:t>归纳学习、演绎学习、类比学习、分析学习</a:t>
            </a:r>
            <a:endParaRPr lang="en-US" altLang="zh-CN" sz="2400" dirty="0" smtClean="0">
              <a:solidFill>
                <a:srgbClr val="002060"/>
              </a:solidFill>
            </a:endParaRPr>
          </a:p>
          <a:p>
            <a:pPr marL="609600" indent="-609600" eaLnBrk="1" hangingPunct="1">
              <a:lnSpc>
                <a:spcPct val="90000"/>
              </a:lnSpc>
              <a:buFont typeface="Wingdings" panose="05000000000000000000" pitchFamily="2" charset="2"/>
              <a:buNone/>
            </a:pPr>
            <a:r>
              <a:rPr lang="en-US" altLang="zh-CN" dirty="0">
                <a:solidFill>
                  <a:srgbClr val="002060"/>
                </a:solidFill>
              </a:rPr>
              <a:t> </a:t>
            </a:r>
            <a:r>
              <a:rPr lang="en-US" altLang="zh-CN" dirty="0" smtClean="0">
                <a:solidFill>
                  <a:srgbClr val="002060"/>
                </a:solidFill>
              </a:rPr>
              <a:t>    		</a:t>
            </a:r>
            <a:r>
              <a:rPr lang="zh-CN" altLang="en-US" sz="2000" dirty="0" smtClean="0">
                <a:solidFill>
                  <a:srgbClr val="FFC000"/>
                </a:solidFill>
              </a:rPr>
              <a:t>决策树学习</a:t>
            </a:r>
            <a:endParaRPr lang="en-US" altLang="zh-CN" sz="2000" dirty="0" smtClean="0">
              <a:solidFill>
                <a:srgbClr val="FFC000"/>
              </a:solidFill>
            </a:endParaRPr>
          </a:p>
          <a:p>
            <a:pPr marL="609600" indent="-609600" eaLnBrk="1" hangingPunct="1">
              <a:lnSpc>
                <a:spcPct val="90000"/>
              </a:lnSpc>
              <a:buFont typeface="Wingdings" panose="05000000000000000000" pitchFamily="2" charset="2"/>
              <a:buNone/>
            </a:pPr>
            <a:r>
              <a:rPr lang="en-US" altLang="zh-CN" dirty="0" smtClean="0">
                <a:solidFill>
                  <a:srgbClr val="002060"/>
                </a:solidFill>
              </a:rPr>
              <a:t>3.</a:t>
            </a:r>
            <a:r>
              <a:rPr lang="zh-CN" altLang="en-US" dirty="0" smtClean="0">
                <a:solidFill>
                  <a:srgbClr val="002060"/>
                </a:solidFill>
              </a:rPr>
              <a:t>基于样本数据</a:t>
            </a:r>
            <a:endParaRPr lang="en-US" altLang="zh-CN" dirty="0" smtClean="0">
              <a:solidFill>
                <a:srgbClr val="002060"/>
              </a:solidFill>
            </a:endParaRPr>
          </a:p>
          <a:p>
            <a:pPr marL="609600" indent="-609600" eaLnBrk="1" hangingPunct="1">
              <a:lnSpc>
                <a:spcPct val="90000"/>
              </a:lnSpc>
              <a:buFont typeface="Wingdings" panose="05000000000000000000" pitchFamily="2" charset="2"/>
              <a:buNone/>
            </a:pPr>
            <a:r>
              <a:rPr lang="en-US" altLang="zh-CN" dirty="0" smtClean="0">
                <a:solidFill>
                  <a:srgbClr val="002060"/>
                </a:solidFill>
              </a:rPr>
              <a:t>	</a:t>
            </a:r>
            <a:r>
              <a:rPr lang="zh-CN" altLang="en-US" sz="2400" dirty="0" smtClean="0">
                <a:solidFill>
                  <a:srgbClr val="002060"/>
                </a:solidFill>
              </a:rPr>
              <a:t>有监督学习、无监督学习</a:t>
            </a:r>
          </a:p>
        </p:txBody>
      </p:sp>
      <p:sp>
        <p:nvSpPr>
          <p:cNvPr id="4" name="灯片编号占位符 5"/>
          <p:cNvSpPr>
            <a:spLocks noGrp="1"/>
          </p:cNvSpPr>
          <p:nvPr>
            <p:ph type="sldNum" sz="quarter" idx="12"/>
          </p:nvPr>
        </p:nvSpPr>
        <p:spPr/>
        <p:txBody>
          <a:bodyP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42A95E92-78DE-4F10-B8AB-D56B7E6AB39A}" type="slidenum">
              <a:rPr kumimoji="0" lang="en-US" altLang="zh-CN" sz="1200" b="0" i="0" u="none" strike="noStrike" kern="1200" cap="none" spc="0" normalizeH="0" baseline="0" noProof="0">
                <a:ln>
                  <a:noFill/>
                </a:ln>
                <a:solidFill>
                  <a:srgbClr val="D38E27"/>
                </a:solidFill>
                <a:effectLst/>
                <a:uLnTx/>
                <a:uFillTx/>
                <a:latin typeface="Tahoma" panose="020B060403050404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altLang="zh-CN" sz="1200" b="0" i="0" u="none" strike="noStrike" kern="1200" cap="none" spc="0" normalizeH="0" baseline="0" noProof="0">
              <a:ln>
                <a:noFill/>
              </a:ln>
              <a:solidFill>
                <a:srgbClr val="D38E27"/>
              </a:solidFill>
              <a:effectLst/>
              <a:uLnTx/>
              <a:uFillTx/>
              <a:latin typeface="Tahoma" panose="020B0604030504040204" pitchFamily="34" charset="0"/>
              <a:ea typeface="宋体" panose="02010600030101010101" pitchFamily="2" charset="-122"/>
              <a:cs typeface="+mn-cs"/>
            </a:endParaRPr>
          </a:p>
        </p:txBody>
      </p:sp>
      <p:sp>
        <p:nvSpPr>
          <p:cNvPr id="2" name="文本框 1"/>
          <p:cNvSpPr txBox="1"/>
          <p:nvPr/>
        </p:nvSpPr>
        <p:spPr>
          <a:xfrm>
            <a:off x="395536" y="5013176"/>
            <a:ext cx="8208912" cy="954107"/>
          </a:xfrm>
          <a:prstGeom prst="rect">
            <a:avLst/>
          </a:prstGeom>
          <a:noFill/>
        </p:spPr>
        <p:txBody>
          <a:bodyPr wrap="square" rtlCol="0">
            <a:spAutoFit/>
          </a:bodyPr>
          <a:lstStyle/>
          <a:p>
            <a:r>
              <a:rPr lang="zh-CN" altLang="en-US" sz="2800" dirty="0" smtClean="0"/>
              <a:t>决策树学习：从数据集中归纳总结分类决策规则</a:t>
            </a:r>
            <a:endParaRPr lang="en-US" altLang="zh-CN" sz="2800" dirty="0" smtClean="0"/>
          </a:p>
          <a:p>
            <a:r>
              <a:rPr lang="zh-CN" altLang="en-US" sz="2800" dirty="0" smtClean="0"/>
              <a:t>常用的有：</a:t>
            </a:r>
            <a:r>
              <a:rPr lang="en-US" altLang="zh-CN" sz="2800" dirty="0" smtClean="0"/>
              <a:t>ID3</a:t>
            </a:r>
            <a:r>
              <a:rPr lang="zh-CN" altLang="en-US" sz="2800" dirty="0" smtClean="0"/>
              <a:t>算法、</a:t>
            </a:r>
            <a:r>
              <a:rPr lang="en-US" altLang="zh-CN" sz="2800" dirty="0" smtClean="0"/>
              <a:t>C4.5</a:t>
            </a:r>
            <a:r>
              <a:rPr lang="zh-CN" altLang="en-US" sz="2800" dirty="0" smtClean="0"/>
              <a:t>、</a:t>
            </a:r>
            <a:r>
              <a:rPr lang="en-US" altLang="zh-CN" sz="2800" dirty="0" smtClean="0"/>
              <a:t>CART</a:t>
            </a:r>
            <a:r>
              <a:rPr lang="zh-CN" altLang="en-US" sz="2800" dirty="0" smtClean="0"/>
              <a:t>等</a:t>
            </a:r>
            <a:endParaRPr lang="zh-CN" altLang="en-US" sz="2800" dirty="0"/>
          </a:p>
        </p:txBody>
      </p:sp>
    </p:spTree>
    <p:extLst>
      <p:ext uri="{BB962C8B-B14F-4D97-AF65-F5344CB8AC3E}">
        <p14:creationId xmlns:p14="http://schemas.microsoft.com/office/powerpoint/2010/main" val="26251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 calcmode="lin" valueType="num">
                                      <p:cBhvr additive="base">
                                        <p:cTn id="12"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45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 calcmode="lin" valueType="num">
                                      <p:cBhvr additive="base">
                                        <p:cTn id="17"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459">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 calcmode="lin" valueType="num">
                                      <p:cBhvr additive="base">
                                        <p:cTn id="22" dur="5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459">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anim calcmode="lin" valueType="num">
                                      <p:cBhvr additive="base">
                                        <p:cTn id="27" dur="500" fill="hold"/>
                                        <p:tgtEl>
                                          <p:spTgt spid="1945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459">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9459">
                                            <p:txEl>
                                              <p:pRg st="5" end="5"/>
                                            </p:txEl>
                                          </p:spTgt>
                                        </p:tgtEl>
                                        <p:attrNameLst>
                                          <p:attrName>style.visibility</p:attrName>
                                        </p:attrNameLst>
                                      </p:cBhvr>
                                      <p:to>
                                        <p:strVal val="visible"/>
                                      </p:to>
                                    </p:set>
                                    <p:anim calcmode="lin" valueType="num">
                                      <p:cBhvr additive="base">
                                        <p:cTn id="32" dur="500" fill="hold"/>
                                        <p:tgtEl>
                                          <p:spTgt spid="19459">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9459">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9459">
                                            <p:txEl>
                                              <p:pRg st="6" end="6"/>
                                            </p:txEl>
                                          </p:spTgt>
                                        </p:tgtEl>
                                        <p:attrNameLst>
                                          <p:attrName>style.visibility</p:attrName>
                                        </p:attrNameLst>
                                      </p:cBhvr>
                                      <p:to>
                                        <p:strVal val="visible"/>
                                      </p:to>
                                    </p:set>
                                    <p:anim calcmode="lin" valueType="num">
                                      <p:cBhvr additive="base">
                                        <p:cTn id="37" dur="500" fill="hold"/>
                                        <p:tgtEl>
                                          <p:spTgt spid="1945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45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Rot="1" noChangeArrowheads="1"/>
          </p:cNvSpPr>
          <p:nvPr>
            <p:ph type="body" idx="4294967295"/>
          </p:nvPr>
        </p:nvSpPr>
        <p:spPr>
          <a:xfrm>
            <a:off x="457200" y="692150"/>
            <a:ext cx="7972452" cy="5438775"/>
          </a:xfrm>
        </p:spPr>
        <p:txBody>
          <a:bodyPr/>
          <a:lstStyle/>
          <a:p>
            <a:pPr>
              <a:buNone/>
            </a:pPr>
            <a:r>
              <a:rPr lang="en-US" altLang="zh-CN" dirty="0">
                <a:solidFill>
                  <a:srgbClr val="C00000"/>
                </a:solidFill>
              </a:rPr>
              <a:t>  </a:t>
            </a:r>
            <a:r>
              <a:rPr lang="en-US" altLang="zh-CN" dirty="0" smtClean="0">
                <a:solidFill>
                  <a:srgbClr val="C00000"/>
                </a:solidFill>
              </a:rPr>
              <a:t> </a:t>
            </a:r>
            <a:r>
              <a:rPr lang="en-US" altLang="zh-CN" sz="2800" dirty="0" smtClean="0">
                <a:solidFill>
                  <a:srgbClr val="C00000"/>
                </a:solidFill>
                <a:latin typeface="黑体" pitchFamily="49" charset="-122"/>
                <a:ea typeface="黑体" pitchFamily="49" charset="-122"/>
              </a:rPr>
              <a:t>9.3.3</a:t>
            </a:r>
            <a:r>
              <a:rPr lang="en-US" altLang="zh-CN" sz="2800" b="1" dirty="0" smtClean="0">
                <a:solidFill>
                  <a:srgbClr val="C00000"/>
                </a:solidFill>
                <a:latin typeface="黑体" pitchFamily="49" charset="-122"/>
                <a:ea typeface="黑体" pitchFamily="49" charset="-122"/>
              </a:rPr>
              <a:t> </a:t>
            </a:r>
            <a:r>
              <a:rPr lang="en-US" altLang="zh-CN" sz="2800" dirty="0">
                <a:solidFill>
                  <a:srgbClr val="C00000"/>
                </a:solidFill>
                <a:latin typeface="+mj-lt"/>
                <a:ea typeface="黑体" pitchFamily="49" charset="-122"/>
                <a:cs typeface="Times New Roman" pitchFamily="18" charset="0"/>
              </a:rPr>
              <a:t>ID3</a:t>
            </a:r>
            <a:r>
              <a:rPr lang="zh-CN" altLang="en-US" sz="2800" b="1" dirty="0" smtClean="0">
                <a:solidFill>
                  <a:srgbClr val="C00000"/>
                </a:solidFill>
                <a:latin typeface="Times New Roman" pitchFamily="18" charset="0"/>
                <a:ea typeface="黑体" pitchFamily="49" charset="-122"/>
                <a:cs typeface="Times New Roman" pitchFamily="18" charset="0"/>
              </a:rPr>
              <a:t>算法</a:t>
            </a:r>
            <a:endParaRPr lang="en-US" altLang="zh-CN" sz="2800" b="1" dirty="0" smtClean="0">
              <a:solidFill>
                <a:srgbClr val="C00000"/>
              </a:solidFill>
              <a:latin typeface="Times New Roman" pitchFamily="18" charset="0"/>
              <a:ea typeface="黑体" pitchFamily="49" charset="-122"/>
              <a:cs typeface="Times New Roman" pitchFamily="18" charset="0"/>
            </a:endParaRPr>
          </a:p>
          <a:p>
            <a:pPr>
              <a:buNone/>
            </a:pPr>
            <a:r>
              <a:rPr lang="en-US" altLang="zh-CN" sz="2400" b="1" kern="1200" dirty="0" smtClean="0">
                <a:solidFill>
                  <a:srgbClr val="000000"/>
                </a:solidFill>
                <a:latin typeface="宋体" panose="02010600030101010101" pitchFamily="2" charset="-122"/>
                <a:ea typeface="宋体" panose="02010600030101010101" pitchFamily="2" charset="-122"/>
              </a:rPr>
              <a:t>Iterative </a:t>
            </a:r>
            <a:r>
              <a:rPr lang="en-US" altLang="zh-CN" sz="2400" b="1" kern="1200" dirty="0" err="1">
                <a:solidFill>
                  <a:srgbClr val="000000"/>
                </a:solidFill>
                <a:latin typeface="宋体" panose="02010600030101010101" pitchFamily="2" charset="-122"/>
                <a:ea typeface="宋体" panose="02010600030101010101" pitchFamily="2" charset="-122"/>
              </a:rPr>
              <a:t>Dichotomiser</a:t>
            </a:r>
            <a:r>
              <a:rPr lang="zh-CN" altLang="en-US" sz="2400" b="1" kern="1200" dirty="0">
                <a:solidFill>
                  <a:srgbClr val="000000"/>
                </a:solidFill>
                <a:latin typeface="宋体" panose="02010600030101010101" pitchFamily="2" charset="-122"/>
                <a:ea typeface="宋体" panose="02010600030101010101" pitchFamily="2" charset="-122"/>
              </a:rPr>
              <a:t>迭代二叉树</a:t>
            </a:r>
            <a:r>
              <a:rPr lang="en-US" altLang="zh-CN" sz="2400" b="1" kern="1200" dirty="0">
                <a:solidFill>
                  <a:srgbClr val="000000"/>
                </a:solidFill>
                <a:latin typeface="宋体" panose="02010600030101010101" pitchFamily="2" charset="-122"/>
                <a:ea typeface="宋体" panose="02010600030101010101" pitchFamily="2" charset="-122"/>
              </a:rPr>
              <a:t>3</a:t>
            </a:r>
            <a:r>
              <a:rPr lang="zh-CN" altLang="en-US" sz="2400" b="1" kern="1200" dirty="0">
                <a:solidFill>
                  <a:srgbClr val="000000"/>
                </a:solidFill>
                <a:latin typeface="宋体" panose="02010600030101010101" pitchFamily="2" charset="-122"/>
                <a:ea typeface="宋体" panose="02010600030101010101" pitchFamily="2" charset="-122"/>
              </a:rPr>
              <a:t>代</a:t>
            </a:r>
            <a:endParaRPr lang="zh-CN" altLang="en-US" sz="2400" dirty="0">
              <a:solidFill>
                <a:srgbClr val="C00000"/>
              </a:solidFill>
              <a:latin typeface="Times New Roman" pitchFamily="18" charset="0"/>
              <a:ea typeface="黑体" pitchFamily="49" charset="-122"/>
              <a:cs typeface="Times New Roman" pitchFamily="18" charset="0"/>
            </a:endParaRPr>
          </a:p>
          <a:p>
            <a:pPr lvl="0">
              <a:buClrTx/>
              <a:buBlip>
                <a:blip r:embed="rId2"/>
              </a:buBlip>
            </a:pPr>
            <a:r>
              <a:rPr lang="zh-CN" altLang="en-US" dirty="0">
                <a:latin typeface="Times New Roman" pitchFamily="18" charset="0"/>
                <a:cs typeface="Times New Roman" pitchFamily="18" charset="0"/>
              </a:rPr>
              <a:t>   </a:t>
            </a:r>
            <a:r>
              <a:rPr lang="en-US" altLang="zh-CN" sz="2800" b="1" kern="1200" dirty="0" smtClean="0">
                <a:solidFill>
                  <a:srgbClr val="000000"/>
                </a:solidFill>
                <a:latin typeface="宋体" panose="02010600030101010101" pitchFamily="2" charset="-122"/>
                <a:ea typeface="宋体" panose="02010600030101010101" pitchFamily="2" charset="-122"/>
              </a:rPr>
              <a:t>ID3</a:t>
            </a:r>
            <a:r>
              <a:rPr lang="zh-CN" altLang="en-US" sz="2800" b="1" kern="1200" dirty="0">
                <a:solidFill>
                  <a:srgbClr val="000000"/>
                </a:solidFill>
                <a:latin typeface="宋体" panose="02010600030101010101" pitchFamily="2" charset="-122"/>
                <a:ea typeface="宋体" panose="02010600030101010101" pitchFamily="2" charset="-122"/>
              </a:rPr>
              <a:t>算法</a:t>
            </a:r>
            <a:r>
              <a:rPr lang="zh-CN" altLang="en-US" sz="2800" b="1" kern="1200" dirty="0" smtClean="0">
                <a:solidFill>
                  <a:srgbClr val="000000"/>
                </a:solidFill>
                <a:latin typeface="宋体" panose="02010600030101010101" pitchFamily="2" charset="-122"/>
                <a:ea typeface="宋体" panose="02010600030101010101" pitchFamily="2" charset="-122"/>
              </a:rPr>
              <a:t>：</a:t>
            </a:r>
            <a:endParaRPr lang="en-US" altLang="zh-CN" sz="2800" b="1" kern="1200" dirty="0">
              <a:solidFill>
                <a:srgbClr val="000000"/>
              </a:solidFill>
              <a:latin typeface="宋体" panose="02010600030101010101" pitchFamily="2" charset="-122"/>
              <a:ea typeface="宋体" panose="02010600030101010101" pitchFamily="2" charset="-122"/>
            </a:endParaRPr>
          </a:p>
          <a:p>
            <a:pPr algn="just">
              <a:lnSpc>
                <a:spcPct val="150000"/>
              </a:lnSpc>
              <a:buFont typeface="Wingdings" pitchFamily="2" charset="2"/>
              <a:buNone/>
            </a:pPr>
            <a:r>
              <a:rPr lang="en-US" altLang="zh-CN" sz="2400" dirty="0" smtClean="0">
                <a:solidFill>
                  <a:srgbClr val="002060"/>
                </a:solidFill>
                <a:latin typeface="Times New Roman" pitchFamily="18" charset="0"/>
                <a:ea typeface="仿宋_GB2312" pitchFamily="49" charset="-122"/>
                <a:cs typeface="Times New Roman" pitchFamily="18" charset="0"/>
              </a:rPr>
              <a:t>ID3</a:t>
            </a:r>
            <a:r>
              <a:rPr lang="zh-CN" altLang="en-US" sz="2400" dirty="0">
                <a:solidFill>
                  <a:srgbClr val="002060"/>
                </a:solidFill>
                <a:latin typeface="Times New Roman" pitchFamily="18" charset="0"/>
                <a:ea typeface="仿宋_GB2312" pitchFamily="49" charset="-122"/>
                <a:cs typeface="Times New Roman" pitchFamily="18" charset="0"/>
              </a:rPr>
              <a:t>算法是一个经典的决策树学习算法，由</a:t>
            </a:r>
            <a:r>
              <a:rPr lang="en-US" altLang="zh-CN" sz="2400" dirty="0">
                <a:solidFill>
                  <a:srgbClr val="002060"/>
                </a:solidFill>
                <a:latin typeface="Times New Roman" pitchFamily="18" charset="0"/>
                <a:ea typeface="仿宋_GB2312" pitchFamily="49" charset="-122"/>
                <a:cs typeface="Times New Roman" pitchFamily="18" charset="0"/>
              </a:rPr>
              <a:t>Quinlan</a:t>
            </a:r>
            <a:r>
              <a:rPr lang="zh-CN" altLang="en-US" sz="2400" dirty="0">
                <a:solidFill>
                  <a:srgbClr val="002060"/>
                </a:solidFill>
                <a:latin typeface="Times New Roman" pitchFamily="18" charset="0"/>
                <a:ea typeface="仿宋_GB2312" pitchFamily="49" charset="-122"/>
                <a:cs typeface="Times New Roman" pitchFamily="18" charset="0"/>
              </a:rPr>
              <a:t>于</a:t>
            </a:r>
            <a:r>
              <a:rPr lang="en-US" altLang="zh-CN" sz="2400" dirty="0">
                <a:solidFill>
                  <a:srgbClr val="002060"/>
                </a:solidFill>
                <a:latin typeface="Times New Roman" pitchFamily="18" charset="0"/>
                <a:ea typeface="仿宋_GB2312" pitchFamily="49" charset="-122"/>
                <a:cs typeface="Times New Roman" pitchFamily="18" charset="0"/>
              </a:rPr>
              <a:t>1979</a:t>
            </a:r>
            <a:r>
              <a:rPr lang="zh-CN" altLang="en-US" sz="2400" dirty="0">
                <a:solidFill>
                  <a:srgbClr val="002060"/>
                </a:solidFill>
                <a:latin typeface="Times New Roman" pitchFamily="18" charset="0"/>
                <a:ea typeface="仿宋_GB2312" pitchFamily="49" charset="-122"/>
                <a:cs typeface="Times New Roman" pitchFamily="18" charset="0"/>
              </a:rPr>
              <a:t>年提出</a:t>
            </a:r>
            <a:r>
              <a:rPr lang="zh-CN" altLang="en-US" sz="2400" dirty="0" smtClean="0">
                <a:solidFill>
                  <a:srgbClr val="002060"/>
                </a:solidFill>
                <a:latin typeface="Times New Roman" pitchFamily="18" charset="0"/>
                <a:ea typeface="仿宋_GB2312" pitchFamily="49" charset="-122"/>
                <a:cs typeface="Times New Roman" pitchFamily="18" charset="0"/>
              </a:rPr>
              <a:t>。</a:t>
            </a:r>
            <a:endParaRPr lang="en-US" altLang="zh-CN" sz="2400" dirty="0" smtClean="0">
              <a:solidFill>
                <a:srgbClr val="002060"/>
              </a:solidFill>
              <a:latin typeface="Times New Roman" pitchFamily="18" charset="0"/>
              <a:ea typeface="仿宋_GB2312" pitchFamily="49" charset="-122"/>
              <a:cs typeface="Times New Roman" pitchFamily="18" charset="0"/>
            </a:endParaRPr>
          </a:p>
          <a:p>
            <a:pPr algn="just">
              <a:lnSpc>
                <a:spcPct val="150000"/>
              </a:lnSpc>
              <a:buFont typeface="Wingdings" pitchFamily="2" charset="2"/>
              <a:buNone/>
            </a:pPr>
            <a:r>
              <a:rPr lang="en-US" altLang="zh-CN" sz="2400" dirty="0" smtClean="0">
                <a:solidFill>
                  <a:srgbClr val="002060"/>
                </a:solidFill>
                <a:latin typeface="Times New Roman" pitchFamily="18" charset="0"/>
                <a:ea typeface="仿宋_GB2312" pitchFamily="49" charset="-122"/>
                <a:cs typeface="Times New Roman" pitchFamily="18" charset="0"/>
              </a:rPr>
              <a:t>ID3</a:t>
            </a:r>
            <a:r>
              <a:rPr lang="zh-CN" altLang="en-US" sz="2400" dirty="0">
                <a:solidFill>
                  <a:srgbClr val="002060"/>
                </a:solidFill>
                <a:latin typeface="Times New Roman" pitchFamily="18" charset="0"/>
                <a:ea typeface="仿宋_GB2312" pitchFamily="49" charset="-122"/>
                <a:cs typeface="Times New Roman" pitchFamily="18" charset="0"/>
              </a:rPr>
              <a:t>算法的基本</a:t>
            </a:r>
            <a:r>
              <a:rPr lang="zh-CN" altLang="en-US" sz="2400" dirty="0" smtClean="0">
                <a:solidFill>
                  <a:srgbClr val="002060"/>
                </a:solidFill>
                <a:latin typeface="Times New Roman" pitchFamily="18" charset="0"/>
                <a:ea typeface="仿宋_GB2312" pitchFamily="49" charset="-122"/>
                <a:cs typeface="Times New Roman" pitchFamily="18" charset="0"/>
              </a:rPr>
              <a:t>思想：以</a:t>
            </a:r>
            <a:r>
              <a:rPr lang="zh-CN" altLang="en-US" sz="2400" dirty="0">
                <a:solidFill>
                  <a:srgbClr val="FF0000"/>
                </a:solidFill>
                <a:latin typeface="Times New Roman" pitchFamily="18" charset="0"/>
                <a:ea typeface="仿宋_GB2312" pitchFamily="49" charset="-122"/>
                <a:cs typeface="Times New Roman" pitchFamily="18" charset="0"/>
              </a:rPr>
              <a:t>信息熵</a:t>
            </a:r>
            <a:r>
              <a:rPr lang="zh-CN" altLang="en-US" sz="2400" dirty="0">
                <a:solidFill>
                  <a:srgbClr val="002060"/>
                </a:solidFill>
                <a:latin typeface="Times New Roman" pitchFamily="18" charset="0"/>
                <a:ea typeface="仿宋_GB2312" pitchFamily="49" charset="-122"/>
                <a:cs typeface="Times New Roman" pitchFamily="18" charset="0"/>
              </a:rPr>
              <a:t>为度量，用于决策树节点的属性选择，每次优先选取信息量最多的属性，亦即能使熵值变成最小的属性，以构造一棵熵值下降最快的决策树，到叶子节点处的熵值为</a:t>
            </a:r>
            <a:r>
              <a:rPr lang="en-US" altLang="zh-CN" sz="2400" dirty="0">
                <a:solidFill>
                  <a:srgbClr val="002060"/>
                </a:solidFill>
                <a:latin typeface="Times New Roman" pitchFamily="18" charset="0"/>
                <a:ea typeface="仿宋_GB2312" pitchFamily="49" charset="-122"/>
                <a:cs typeface="Times New Roman" pitchFamily="18" charset="0"/>
              </a:rPr>
              <a:t>0</a:t>
            </a:r>
            <a:r>
              <a:rPr lang="zh-CN" altLang="en-US" sz="2400" dirty="0">
                <a:solidFill>
                  <a:srgbClr val="002060"/>
                </a:solidFill>
                <a:latin typeface="Times New Roman" pitchFamily="18" charset="0"/>
                <a:ea typeface="仿宋_GB2312" pitchFamily="49" charset="-122"/>
                <a:cs typeface="Times New Roman" pitchFamily="18" charset="0"/>
              </a:rPr>
              <a:t>。此时，每个叶子节点对应的实例集中的实例属于同一类</a:t>
            </a:r>
            <a:r>
              <a:rPr lang="zh-CN" altLang="en-US" sz="2400" dirty="0" smtClean="0">
                <a:solidFill>
                  <a:srgbClr val="002060"/>
                </a:solidFill>
                <a:latin typeface="Times New Roman" pitchFamily="18" charset="0"/>
                <a:ea typeface="仿宋_GB2312" pitchFamily="49" charset="-122"/>
                <a:cs typeface="Times New Roman" pitchFamily="18" charset="0"/>
              </a:rPr>
              <a:t>。</a:t>
            </a:r>
            <a:endParaRPr lang="en-US" altLang="zh-CN" sz="2400" dirty="0" smtClean="0">
              <a:solidFill>
                <a:srgbClr val="002060"/>
              </a:solidFill>
              <a:latin typeface="Times New Roman" pitchFamily="18" charset="0"/>
              <a:ea typeface="仿宋_GB2312" pitchFamily="49" charset="-122"/>
              <a:cs typeface="Times New Roman" pitchFamily="18" charset="0"/>
            </a:endParaRPr>
          </a:p>
          <a:p>
            <a:pPr marL="457200" lvl="1" indent="0">
              <a:buClrTx/>
              <a:buSzPct val="75000"/>
              <a:buNone/>
            </a:pPr>
            <a:r>
              <a:rPr lang="zh-CN" altLang="en-US" sz="2400" kern="1200" dirty="0" smtClean="0">
                <a:solidFill>
                  <a:srgbClr val="000000"/>
                </a:solidFill>
                <a:latin typeface="Berlin Sans FB"/>
                <a:ea typeface="幼圆"/>
                <a:cs typeface="+mn-cs"/>
              </a:rPr>
              <a:t>       </a:t>
            </a:r>
            <a:endParaRPr lang="en-US" altLang="zh-CN" sz="2400" kern="1200" dirty="0">
              <a:solidFill>
                <a:srgbClr val="000000"/>
              </a:solidFill>
              <a:latin typeface="Berlin Sans FB"/>
              <a:ea typeface="幼圆"/>
              <a:cs typeface="+mn-cs"/>
            </a:endParaRPr>
          </a:p>
          <a:p>
            <a:pPr algn="just">
              <a:lnSpc>
                <a:spcPct val="150000"/>
              </a:lnSpc>
              <a:buFont typeface="Wingdings" pitchFamily="2" charset="2"/>
              <a:buNone/>
            </a:pPr>
            <a:endParaRPr lang="zh-CN" altLang="en-US" sz="2400" dirty="0">
              <a:solidFill>
                <a:srgbClr val="002060"/>
              </a:solidFill>
              <a:latin typeface="Times New Roman" pitchFamily="18" charset="0"/>
              <a:ea typeface="仿宋_GB2312"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Grp="1" noRot="1" noChangeArrowheads="1"/>
          </p:cNvSpPr>
          <p:nvPr>
            <p:ph type="body" sz="half" idx="1"/>
          </p:nvPr>
        </p:nvSpPr>
        <p:spPr>
          <a:xfrm>
            <a:off x="428596" y="348838"/>
            <a:ext cx="8607900" cy="6337300"/>
          </a:xfrm>
        </p:spPr>
        <p:txBody>
          <a:bodyPr/>
          <a:lstStyle/>
          <a:p>
            <a:pPr>
              <a:spcBef>
                <a:spcPts val="0"/>
              </a:spcBef>
              <a:buFont typeface="Wingdings" pitchFamily="2" charset="2"/>
              <a:buNone/>
            </a:pPr>
            <a:r>
              <a:rPr lang="en-US" altLang="zh-CN" sz="2800" dirty="0" smtClean="0">
                <a:latin typeface="楷体_GB2312" pitchFamily="49" charset="-122"/>
                <a:ea typeface="楷体_GB2312" pitchFamily="49" charset="-122"/>
              </a:rPr>
              <a:t>  </a:t>
            </a:r>
            <a:r>
              <a:rPr lang="en-US" altLang="zh-CN" sz="2400" dirty="0" smtClean="0">
                <a:solidFill>
                  <a:srgbClr val="0070C0"/>
                </a:solidFill>
                <a:latin typeface="楷体_GB2312" pitchFamily="49" charset="-122"/>
                <a:ea typeface="楷体_GB2312" pitchFamily="49" charset="-122"/>
              </a:rPr>
              <a:t>1</a:t>
            </a:r>
            <a:r>
              <a:rPr lang="en-US" altLang="zh-CN" sz="2400" dirty="0">
                <a:solidFill>
                  <a:srgbClr val="0070C0"/>
                </a:solidFill>
                <a:latin typeface="楷体_GB2312" pitchFamily="49" charset="-122"/>
                <a:ea typeface="楷体_GB2312" pitchFamily="49" charset="-122"/>
              </a:rPr>
              <a:t>.</a:t>
            </a:r>
            <a:r>
              <a:rPr lang="zh-CN" altLang="en-US" sz="2400" b="1" dirty="0" smtClean="0">
                <a:solidFill>
                  <a:srgbClr val="0070C0"/>
                </a:solidFill>
                <a:latin typeface="楷体" pitchFamily="49" charset="-122"/>
                <a:ea typeface="楷体" pitchFamily="49" charset="-122"/>
              </a:rPr>
              <a:t>信息熵</a:t>
            </a:r>
            <a:r>
              <a:rPr lang="zh-CN" altLang="en-US" sz="2400" b="1" dirty="0">
                <a:solidFill>
                  <a:srgbClr val="0070C0"/>
                </a:solidFill>
                <a:latin typeface="楷体" pitchFamily="49" charset="-122"/>
                <a:ea typeface="楷体" pitchFamily="49" charset="-122"/>
              </a:rPr>
              <a:t>和条件熵</a:t>
            </a:r>
          </a:p>
          <a:p>
            <a:pPr algn="just">
              <a:lnSpc>
                <a:spcPct val="140000"/>
              </a:lnSpc>
              <a:spcBef>
                <a:spcPts val="600"/>
              </a:spcBef>
              <a:buFont typeface="Wingdings" pitchFamily="2" charset="2"/>
              <a:buNone/>
            </a:pPr>
            <a:r>
              <a:rPr kumimoji="1" lang="zh-CN" altLang="en-US" sz="2300" dirty="0">
                <a:latin typeface="仿宋_GB2312" pitchFamily="49" charset="-122"/>
                <a:ea typeface="仿宋_GB2312" pitchFamily="49" charset="-122"/>
              </a:rPr>
              <a:t>     </a:t>
            </a:r>
            <a:r>
              <a:rPr kumimoji="1" lang="zh-CN" altLang="en-US" sz="2300" dirty="0" smtClean="0">
                <a:solidFill>
                  <a:srgbClr val="002060"/>
                </a:solidFill>
                <a:latin typeface="Times New Roman" pitchFamily="18" charset="0"/>
                <a:ea typeface="仿宋_GB2312" pitchFamily="49" charset="-122"/>
              </a:rPr>
              <a:t>设</a:t>
            </a:r>
            <a:r>
              <a:rPr kumimoji="1" lang="en-US" altLang="zh-CN" sz="2300" i="1" dirty="0">
                <a:solidFill>
                  <a:srgbClr val="002060"/>
                </a:solidFill>
                <a:latin typeface="Times New Roman" pitchFamily="18" charset="0"/>
                <a:ea typeface="仿宋_GB2312" pitchFamily="49" charset="-122"/>
              </a:rPr>
              <a:t>S</a:t>
            </a:r>
            <a:r>
              <a:rPr kumimoji="1" lang="zh-CN" altLang="en-US" sz="2300" dirty="0">
                <a:solidFill>
                  <a:srgbClr val="002060"/>
                </a:solidFill>
                <a:latin typeface="Times New Roman" pitchFamily="18" charset="0"/>
                <a:ea typeface="仿宋_GB2312" pitchFamily="49" charset="-122"/>
              </a:rPr>
              <a:t>是一个实例集</a:t>
            </a:r>
            <a:r>
              <a:rPr kumimoji="1" lang="en-US" altLang="zh-CN" sz="2300" dirty="0">
                <a:solidFill>
                  <a:srgbClr val="002060"/>
                </a:solidFill>
                <a:latin typeface="Times New Roman" pitchFamily="18" charset="0"/>
                <a:ea typeface="仿宋_GB2312" pitchFamily="49" charset="-122"/>
              </a:rPr>
              <a:t>(</a:t>
            </a:r>
            <a:r>
              <a:rPr kumimoji="1" lang="en-US" altLang="zh-CN" sz="2300" i="1" dirty="0">
                <a:solidFill>
                  <a:srgbClr val="002060"/>
                </a:solidFill>
                <a:latin typeface="Times New Roman" pitchFamily="18" charset="0"/>
                <a:ea typeface="仿宋_GB2312" pitchFamily="49" charset="-122"/>
              </a:rPr>
              <a:t>S</a:t>
            </a:r>
            <a:r>
              <a:rPr kumimoji="1" lang="zh-CN" altLang="en-US" sz="2300" dirty="0">
                <a:solidFill>
                  <a:srgbClr val="002060"/>
                </a:solidFill>
                <a:latin typeface="Times New Roman" pitchFamily="18" charset="0"/>
                <a:ea typeface="仿宋_GB2312" pitchFamily="49" charset="-122"/>
              </a:rPr>
              <a:t>也可以是子实例集</a:t>
            </a:r>
            <a:r>
              <a:rPr kumimoji="1" lang="en-US" altLang="zh-CN" sz="2300" dirty="0">
                <a:solidFill>
                  <a:srgbClr val="002060"/>
                </a:solidFill>
                <a:latin typeface="Times New Roman" pitchFamily="18" charset="0"/>
                <a:ea typeface="仿宋_GB2312" pitchFamily="49" charset="-122"/>
              </a:rPr>
              <a:t>),</a:t>
            </a:r>
            <a:r>
              <a:rPr kumimoji="1" lang="en-US" altLang="zh-CN" sz="2300" i="1" dirty="0">
                <a:solidFill>
                  <a:srgbClr val="002060"/>
                </a:solidFill>
                <a:latin typeface="Times New Roman" pitchFamily="18" charset="0"/>
                <a:ea typeface="仿宋_GB2312" pitchFamily="49" charset="-122"/>
              </a:rPr>
              <a:t>A</a:t>
            </a:r>
            <a:r>
              <a:rPr kumimoji="1" lang="zh-CN" altLang="en-US" sz="2300" dirty="0">
                <a:solidFill>
                  <a:srgbClr val="002060"/>
                </a:solidFill>
                <a:latin typeface="Times New Roman" pitchFamily="18" charset="0"/>
                <a:ea typeface="仿宋_GB2312" pitchFamily="49" charset="-122"/>
              </a:rPr>
              <a:t>为</a:t>
            </a:r>
            <a:r>
              <a:rPr kumimoji="1" lang="en-US" altLang="zh-CN" sz="2300" i="1" dirty="0">
                <a:solidFill>
                  <a:srgbClr val="002060"/>
                </a:solidFill>
                <a:latin typeface="Times New Roman" pitchFamily="18" charset="0"/>
                <a:ea typeface="仿宋_GB2312" pitchFamily="49" charset="-122"/>
              </a:rPr>
              <a:t>S</a:t>
            </a:r>
            <a:r>
              <a:rPr kumimoji="1" lang="zh-CN" altLang="en-US" sz="2300" dirty="0">
                <a:solidFill>
                  <a:srgbClr val="002060"/>
                </a:solidFill>
                <a:latin typeface="Times New Roman" pitchFamily="18" charset="0"/>
                <a:ea typeface="仿宋_GB2312" pitchFamily="49" charset="-122"/>
              </a:rPr>
              <a:t>中实例的一个属性。</a:t>
            </a:r>
            <a:r>
              <a:rPr kumimoji="1" lang="en-US" altLang="zh-CN" sz="2300" i="1" dirty="0">
                <a:solidFill>
                  <a:srgbClr val="002060"/>
                </a:solidFill>
                <a:latin typeface="Times New Roman" pitchFamily="18" charset="0"/>
                <a:ea typeface="仿宋_GB2312" pitchFamily="49" charset="-122"/>
              </a:rPr>
              <a:t>H</a:t>
            </a:r>
            <a:r>
              <a:rPr kumimoji="1" lang="en-US" altLang="zh-CN" sz="2300" dirty="0">
                <a:solidFill>
                  <a:srgbClr val="002060"/>
                </a:solidFill>
                <a:latin typeface="Times New Roman" pitchFamily="18" charset="0"/>
                <a:ea typeface="仿宋_GB2312" pitchFamily="49" charset="-122"/>
              </a:rPr>
              <a:t>(</a:t>
            </a:r>
            <a:r>
              <a:rPr kumimoji="1" lang="en-US" altLang="zh-CN" sz="2300" i="1" dirty="0">
                <a:solidFill>
                  <a:srgbClr val="002060"/>
                </a:solidFill>
                <a:latin typeface="Times New Roman" pitchFamily="18" charset="0"/>
                <a:ea typeface="仿宋_GB2312" pitchFamily="49" charset="-122"/>
              </a:rPr>
              <a:t>S</a:t>
            </a:r>
            <a:r>
              <a:rPr kumimoji="1" lang="en-US" altLang="zh-CN" sz="2300" dirty="0">
                <a:solidFill>
                  <a:srgbClr val="002060"/>
                </a:solidFill>
                <a:latin typeface="Times New Roman" pitchFamily="18" charset="0"/>
                <a:ea typeface="仿宋_GB2312" pitchFamily="49" charset="-122"/>
              </a:rPr>
              <a:t>)</a:t>
            </a:r>
            <a:r>
              <a:rPr kumimoji="1" lang="zh-CN" altLang="en-US" sz="2300" dirty="0">
                <a:solidFill>
                  <a:srgbClr val="002060"/>
                </a:solidFill>
                <a:latin typeface="Times New Roman" pitchFamily="18" charset="0"/>
                <a:ea typeface="仿宋_GB2312" pitchFamily="49" charset="-122"/>
              </a:rPr>
              <a:t>和</a:t>
            </a:r>
            <a:r>
              <a:rPr kumimoji="1" lang="en-US" altLang="zh-CN" sz="2300" i="1" dirty="0">
                <a:solidFill>
                  <a:srgbClr val="002060"/>
                </a:solidFill>
                <a:latin typeface="Times New Roman" pitchFamily="18" charset="0"/>
                <a:ea typeface="仿宋_GB2312" pitchFamily="49" charset="-122"/>
              </a:rPr>
              <a:t>H</a:t>
            </a:r>
            <a:r>
              <a:rPr kumimoji="1" lang="en-US" altLang="zh-CN" sz="2300" dirty="0">
                <a:solidFill>
                  <a:srgbClr val="002060"/>
                </a:solidFill>
                <a:latin typeface="Times New Roman" pitchFamily="18" charset="0"/>
                <a:ea typeface="仿宋_GB2312" pitchFamily="49" charset="-122"/>
              </a:rPr>
              <a:t>(</a:t>
            </a:r>
            <a:r>
              <a:rPr kumimoji="1" lang="en-US" altLang="zh-CN" sz="2300" i="1" dirty="0">
                <a:solidFill>
                  <a:srgbClr val="002060"/>
                </a:solidFill>
                <a:latin typeface="Times New Roman" pitchFamily="18" charset="0"/>
                <a:ea typeface="仿宋_GB2312" pitchFamily="49" charset="-122"/>
              </a:rPr>
              <a:t>S</a:t>
            </a:r>
            <a:r>
              <a:rPr kumimoji="1" lang="en-US" altLang="zh-CN" sz="2300" dirty="0">
                <a:solidFill>
                  <a:srgbClr val="002060"/>
                </a:solidFill>
                <a:latin typeface="Times New Roman" pitchFamily="18" charset="0"/>
                <a:ea typeface="仿宋_GB2312" pitchFamily="49" charset="-122"/>
              </a:rPr>
              <a:t>|</a:t>
            </a:r>
            <a:r>
              <a:rPr kumimoji="1" lang="en-US" altLang="zh-CN" sz="2300" i="1" dirty="0">
                <a:solidFill>
                  <a:srgbClr val="002060"/>
                </a:solidFill>
                <a:latin typeface="Times New Roman" pitchFamily="18" charset="0"/>
                <a:ea typeface="仿宋_GB2312" pitchFamily="49" charset="-122"/>
              </a:rPr>
              <a:t>A</a:t>
            </a:r>
            <a:r>
              <a:rPr kumimoji="1" lang="en-US" altLang="zh-CN" sz="2300" dirty="0">
                <a:solidFill>
                  <a:srgbClr val="002060"/>
                </a:solidFill>
                <a:latin typeface="Times New Roman" pitchFamily="18" charset="0"/>
                <a:ea typeface="仿宋_GB2312" pitchFamily="49" charset="-122"/>
              </a:rPr>
              <a:t>)</a:t>
            </a:r>
            <a:r>
              <a:rPr kumimoji="1" lang="zh-CN" altLang="en-US" sz="2300" dirty="0">
                <a:solidFill>
                  <a:srgbClr val="002060"/>
                </a:solidFill>
                <a:latin typeface="Times New Roman" pitchFamily="18" charset="0"/>
                <a:ea typeface="仿宋_GB2312" pitchFamily="49" charset="-122"/>
              </a:rPr>
              <a:t>分别称为实例集</a:t>
            </a:r>
            <a:r>
              <a:rPr kumimoji="1" lang="en-US" altLang="zh-CN" sz="2300" i="1" dirty="0">
                <a:solidFill>
                  <a:srgbClr val="002060"/>
                </a:solidFill>
                <a:latin typeface="Times New Roman" pitchFamily="18" charset="0"/>
                <a:ea typeface="仿宋_GB2312" pitchFamily="49" charset="-122"/>
              </a:rPr>
              <a:t>S</a:t>
            </a:r>
            <a:r>
              <a:rPr kumimoji="1" lang="zh-CN" altLang="en-US" sz="2300" dirty="0">
                <a:solidFill>
                  <a:srgbClr val="002060"/>
                </a:solidFill>
                <a:latin typeface="Times New Roman" pitchFamily="18" charset="0"/>
                <a:ea typeface="仿宋_GB2312" pitchFamily="49" charset="-122"/>
              </a:rPr>
              <a:t>的信息熵和条件熵</a:t>
            </a:r>
            <a:r>
              <a:rPr kumimoji="1" lang="en-US" altLang="zh-CN" sz="2300" dirty="0">
                <a:solidFill>
                  <a:srgbClr val="002060"/>
                </a:solidFill>
                <a:latin typeface="Times New Roman" pitchFamily="18" charset="0"/>
                <a:ea typeface="仿宋_GB2312" pitchFamily="49" charset="-122"/>
              </a:rPr>
              <a:t>, </a:t>
            </a:r>
            <a:r>
              <a:rPr kumimoji="1" lang="zh-CN" altLang="en-US" sz="2300" dirty="0">
                <a:solidFill>
                  <a:srgbClr val="002060"/>
                </a:solidFill>
                <a:latin typeface="Times New Roman" pitchFamily="18" charset="0"/>
                <a:ea typeface="仿宋_GB2312" pitchFamily="49" charset="-122"/>
              </a:rPr>
              <a:t>其计算公式如下</a:t>
            </a:r>
            <a:r>
              <a:rPr kumimoji="1" lang="en-US" altLang="zh-CN" sz="2300" dirty="0">
                <a:solidFill>
                  <a:srgbClr val="002060"/>
                </a:solidFill>
                <a:latin typeface="仿宋_GB2312" pitchFamily="49" charset="-122"/>
                <a:ea typeface="仿宋_GB2312" pitchFamily="49" charset="-122"/>
              </a:rPr>
              <a:t>:</a:t>
            </a:r>
          </a:p>
          <a:p>
            <a:pPr>
              <a:buFont typeface="Wingdings" pitchFamily="2" charset="2"/>
              <a:buNone/>
            </a:pPr>
            <a:endParaRPr kumimoji="1" lang="en-US" altLang="zh-CN" sz="2400" dirty="0">
              <a:latin typeface="仿宋_GB2312" pitchFamily="49" charset="-122"/>
              <a:ea typeface="仿宋_GB2312" pitchFamily="49" charset="-122"/>
            </a:endParaRPr>
          </a:p>
          <a:p>
            <a:pPr>
              <a:buFont typeface="Wingdings" pitchFamily="2" charset="2"/>
              <a:buNone/>
            </a:pPr>
            <a:endParaRPr kumimoji="1" lang="en-US" altLang="zh-CN" sz="2400" dirty="0">
              <a:latin typeface="仿宋_GB2312" pitchFamily="49" charset="-122"/>
              <a:ea typeface="仿宋_GB2312" pitchFamily="49" charset="-122"/>
            </a:endParaRPr>
          </a:p>
          <a:p>
            <a:pPr algn="just">
              <a:spcBef>
                <a:spcPts val="0"/>
              </a:spcBef>
              <a:buNone/>
            </a:pPr>
            <a:r>
              <a:rPr kumimoji="1" lang="en-US" altLang="zh-CN" sz="2800" dirty="0">
                <a:latin typeface="仿宋_GB2312" pitchFamily="49" charset="-122"/>
                <a:ea typeface="仿宋_GB2312" pitchFamily="49" charset="-122"/>
              </a:rPr>
              <a:t>  </a:t>
            </a:r>
            <a:r>
              <a:rPr kumimoji="1" lang="zh-CN" altLang="en-US" sz="2300" dirty="0">
                <a:solidFill>
                  <a:srgbClr val="002060"/>
                </a:solidFill>
                <a:latin typeface="Times New Roman" pitchFamily="18" charset="0"/>
                <a:ea typeface="仿宋_GB2312" pitchFamily="49" charset="-122"/>
              </a:rPr>
              <a:t>其中</a:t>
            </a:r>
            <a:r>
              <a:rPr kumimoji="1" lang="en-US" altLang="zh-CN" sz="2300" dirty="0">
                <a:solidFill>
                  <a:srgbClr val="002060"/>
                </a:solidFill>
                <a:latin typeface="Times New Roman" pitchFamily="18" charset="0"/>
                <a:ea typeface="仿宋_GB2312" pitchFamily="49" charset="-122"/>
              </a:rPr>
              <a:t>,</a:t>
            </a:r>
            <a:r>
              <a:rPr kumimoji="1" lang="en-US" altLang="zh-CN" sz="2300" i="1" dirty="0" err="1" smtClean="0">
                <a:solidFill>
                  <a:srgbClr val="002060"/>
                </a:solidFill>
                <a:latin typeface="Times New Roman" pitchFamily="18" charset="0"/>
                <a:ea typeface="仿宋_GB2312" pitchFamily="49" charset="-122"/>
              </a:rPr>
              <a:t>μ</a:t>
            </a:r>
            <a:r>
              <a:rPr kumimoji="1" lang="en-US" altLang="zh-CN" sz="2300" i="1" baseline="-25000" dirty="0" err="1" smtClean="0">
                <a:solidFill>
                  <a:srgbClr val="002060"/>
                </a:solidFill>
                <a:latin typeface="Times New Roman" pitchFamily="18" charset="0"/>
                <a:ea typeface="仿宋_GB2312" pitchFamily="49" charset="-122"/>
              </a:rPr>
              <a:t>i</a:t>
            </a:r>
            <a:r>
              <a:rPr kumimoji="1" lang="en-US" altLang="zh-CN" sz="2300" dirty="0" smtClean="0">
                <a:solidFill>
                  <a:srgbClr val="002060"/>
                </a:solidFill>
                <a:latin typeface="Times New Roman" pitchFamily="18" charset="0"/>
                <a:ea typeface="仿宋_GB2312" pitchFamily="49" charset="-122"/>
              </a:rPr>
              <a:t>(</a:t>
            </a:r>
            <a:r>
              <a:rPr kumimoji="1" lang="en-US" altLang="zh-CN" sz="2300" i="1" dirty="0" err="1" smtClean="0">
                <a:solidFill>
                  <a:srgbClr val="002060"/>
                </a:solidFill>
                <a:latin typeface="Times New Roman" pitchFamily="18" charset="0"/>
                <a:ea typeface="仿宋_GB2312" pitchFamily="49" charset="-122"/>
              </a:rPr>
              <a:t>i</a:t>
            </a:r>
            <a:r>
              <a:rPr kumimoji="1" lang="en-US" altLang="zh-CN" sz="2300" dirty="0" smtClean="0">
                <a:solidFill>
                  <a:srgbClr val="002060"/>
                </a:solidFill>
                <a:latin typeface="Times New Roman" pitchFamily="18" charset="0"/>
                <a:ea typeface="仿宋_GB2312" pitchFamily="49" charset="-122"/>
              </a:rPr>
              <a:t>=1,2,…, </a:t>
            </a:r>
            <a:r>
              <a:rPr kumimoji="1" lang="en-US" altLang="zh-CN" sz="2300" i="1" dirty="0">
                <a:solidFill>
                  <a:srgbClr val="002060"/>
                </a:solidFill>
                <a:latin typeface="Times New Roman" pitchFamily="18" charset="0"/>
                <a:ea typeface="仿宋_GB2312" pitchFamily="49" charset="-122"/>
              </a:rPr>
              <a:t>n</a:t>
            </a:r>
            <a:r>
              <a:rPr kumimoji="1" lang="en-US" altLang="zh-CN" sz="2300" dirty="0">
                <a:solidFill>
                  <a:srgbClr val="002060"/>
                </a:solidFill>
                <a:latin typeface="Times New Roman" pitchFamily="18" charset="0"/>
                <a:ea typeface="仿宋_GB2312" pitchFamily="49" charset="-122"/>
              </a:rPr>
              <a:t>)</a:t>
            </a:r>
            <a:r>
              <a:rPr kumimoji="1" lang="zh-CN" altLang="en-US" sz="2300" dirty="0">
                <a:solidFill>
                  <a:srgbClr val="002060"/>
                </a:solidFill>
                <a:latin typeface="Times New Roman" pitchFamily="18" charset="0"/>
                <a:ea typeface="仿宋_GB2312" pitchFamily="49" charset="-122"/>
              </a:rPr>
              <a:t>为</a:t>
            </a:r>
            <a:r>
              <a:rPr kumimoji="1" lang="en-US" altLang="zh-CN" sz="2300" dirty="0">
                <a:solidFill>
                  <a:srgbClr val="002060"/>
                </a:solidFill>
                <a:latin typeface="Times New Roman" pitchFamily="18" charset="0"/>
                <a:ea typeface="仿宋_GB2312" pitchFamily="49" charset="-122"/>
              </a:rPr>
              <a:t>S</a:t>
            </a:r>
            <a:r>
              <a:rPr kumimoji="1" lang="zh-CN" altLang="en-US" sz="2300" dirty="0">
                <a:solidFill>
                  <a:srgbClr val="002060"/>
                </a:solidFill>
                <a:latin typeface="Times New Roman" pitchFamily="18" charset="0"/>
                <a:ea typeface="仿宋_GB2312" pitchFamily="49" charset="-122"/>
              </a:rPr>
              <a:t>中各实例所有可能的结论</a:t>
            </a:r>
            <a:r>
              <a:rPr kumimoji="1" lang="zh-CN" altLang="en-US" sz="2300" dirty="0" smtClean="0">
                <a:solidFill>
                  <a:srgbClr val="002060"/>
                </a:solidFill>
                <a:latin typeface="Times New Roman" pitchFamily="18" charset="0"/>
                <a:ea typeface="仿宋_GB2312" pitchFamily="49" charset="-122"/>
              </a:rPr>
              <a:t>；</a:t>
            </a:r>
            <a:r>
              <a:rPr lang="en-US" altLang="zh-CN" sz="2000" dirty="0" err="1" smtClean="0"/>
              <a:t>P</a:t>
            </a:r>
            <a:r>
              <a:rPr kumimoji="1" lang="en-US" altLang="zh-CN" sz="2000" i="1" dirty="0" err="1" smtClean="0">
                <a:solidFill>
                  <a:srgbClr val="002060"/>
                </a:solidFill>
                <a:latin typeface="Times New Roman" pitchFamily="18" charset="0"/>
                <a:ea typeface="仿宋_GB2312" pitchFamily="49" charset="-122"/>
              </a:rPr>
              <a:t>μ</a:t>
            </a:r>
            <a:r>
              <a:rPr kumimoji="1" lang="en-US" altLang="zh-CN" sz="2000" i="1" baseline="-25000" dirty="0" err="1" smtClean="0">
                <a:solidFill>
                  <a:srgbClr val="002060"/>
                </a:solidFill>
                <a:latin typeface="Times New Roman" pitchFamily="18" charset="0"/>
                <a:ea typeface="仿宋_GB2312" pitchFamily="49" charset="-122"/>
              </a:rPr>
              <a:t>i</a:t>
            </a:r>
            <a:r>
              <a:rPr lang="zh-CN" altLang="en-US" sz="2000" dirty="0" smtClean="0"/>
              <a:t>是</a:t>
            </a:r>
            <a:r>
              <a:rPr lang="zh-CN" altLang="en-US" sz="2000" dirty="0"/>
              <a:t>数据</a:t>
            </a:r>
            <a:r>
              <a:rPr lang="zh-CN" altLang="en-US" sz="2000" dirty="0" smtClean="0"/>
              <a:t>集</a:t>
            </a:r>
            <a:r>
              <a:rPr lang="en-US" altLang="zh-CN" sz="2000" dirty="0" smtClean="0"/>
              <a:t>S</a:t>
            </a:r>
            <a:r>
              <a:rPr lang="zh-CN" altLang="en-US" sz="2000" dirty="0" smtClean="0"/>
              <a:t>中</a:t>
            </a:r>
            <a:r>
              <a:rPr lang="zh-CN" altLang="en-US" sz="2000" dirty="0"/>
              <a:t>取值</a:t>
            </a:r>
            <a:r>
              <a:rPr lang="zh-CN" altLang="en-US" sz="2000" dirty="0" smtClean="0"/>
              <a:t>为</a:t>
            </a:r>
            <a:r>
              <a:rPr kumimoji="1" lang="en-US" altLang="zh-CN" sz="2000" i="1" dirty="0" err="1">
                <a:solidFill>
                  <a:srgbClr val="002060"/>
                </a:solidFill>
                <a:latin typeface="Times New Roman" pitchFamily="18" charset="0"/>
                <a:ea typeface="仿宋_GB2312" pitchFamily="49" charset="-122"/>
              </a:rPr>
              <a:t>μ</a:t>
            </a:r>
            <a:r>
              <a:rPr kumimoji="1" lang="en-US" altLang="zh-CN" sz="2000" i="1" baseline="-25000" dirty="0" err="1">
                <a:solidFill>
                  <a:srgbClr val="002060"/>
                </a:solidFill>
                <a:latin typeface="Times New Roman" pitchFamily="18" charset="0"/>
                <a:ea typeface="仿宋_GB2312" pitchFamily="49" charset="-122"/>
              </a:rPr>
              <a:t>i</a:t>
            </a:r>
            <a:r>
              <a:rPr lang="zh-CN" altLang="en-US" sz="2000" dirty="0" smtClean="0"/>
              <a:t>（</a:t>
            </a:r>
            <a:r>
              <a:rPr lang="zh-CN" altLang="en-US" sz="2000" dirty="0"/>
              <a:t>或者说属于</a:t>
            </a:r>
            <a:r>
              <a:rPr lang="zh-CN" altLang="en-US" sz="2000" dirty="0" smtClean="0"/>
              <a:t>类别</a:t>
            </a:r>
            <a:r>
              <a:rPr kumimoji="1" lang="en-US" altLang="zh-CN" sz="2000" i="1" dirty="0" err="1">
                <a:solidFill>
                  <a:srgbClr val="002060"/>
                </a:solidFill>
                <a:latin typeface="Times New Roman" pitchFamily="18" charset="0"/>
                <a:ea typeface="仿宋_GB2312" pitchFamily="49" charset="-122"/>
              </a:rPr>
              <a:t>μ</a:t>
            </a:r>
            <a:r>
              <a:rPr kumimoji="1" lang="en-US" altLang="zh-CN" sz="2000" i="1" baseline="-25000" dirty="0" err="1">
                <a:solidFill>
                  <a:srgbClr val="002060"/>
                </a:solidFill>
                <a:latin typeface="Times New Roman" pitchFamily="18" charset="0"/>
                <a:ea typeface="仿宋_GB2312" pitchFamily="49" charset="-122"/>
              </a:rPr>
              <a:t>i</a:t>
            </a:r>
            <a:r>
              <a:rPr lang="zh-CN" altLang="en-US" sz="2000" dirty="0" smtClean="0"/>
              <a:t>）</a:t>
            </a:r>
            <a:r>
              <a:rPr lang="zh-CN" altLang="en-US" sz="2000" dirty="0"/>
              <a:t>的数据的比例（或者概率）</a:t>
            </a:r>
            <a:r>
              <a:rPr lang="zh-CN" altLang="en-US" sz="2000" dirty="0" smtClean="0"/>
              <a:t>。</a:t>
            </a:r>
            <a:endParaRPr lang="zh-CN" altLang="en-US" sz="2000" dirty="0"/>
          </a:p>
          <a:p>
            <a:pPr algn="just">
              <a:spcBef>
                <a:spcPts val="0"/>
              </a:spcBef>
              <a:buFont typeface="Wingdings" pitchFamily="2" charset="2"/>
              <a:buNone/>
            </a:pPr>
            <a:r>
              <a:rPr kumimoji="1" lang="en-US" altLang="zh-CN" sz="2300" dirty="0" err="1" smtClean="0">
                <a:solidFill>
                  <a:srgbClr val="002060"/>
                </a:solidFill>
                <a:latin typeface="Times New Roman" pitchFamily="18" charset="0"/>
                <a:ea typeface="仿宋_GB2312" pitchFamily="49" charset="-122"/>
              </a:rPr>
              <a:t>lb</a:t>
            </a:r>
            <a:r>
              <a:rPr kumimoji="1" lang="zh-CN" altLang="en-US" sz="2300" dirty="0" smtClean="0">
                <a:solidFill>
                  <a:srgbClr val="002060"/>
                </a:solidFill>
                <a:latin typeface="Times New Roman" pitchFamily="18" charset="0"/>
                <a:ea typeface="仿宋_GB2312" pitchFamily="49" charset="-122"/>
              </a:rPr>
              <a:t>即</a:t>
            </a:r>
            <a:r>
              <a:rPr kumimoji="1" lang="en-US" altLang="zh-CN" sz="2300" dirty="0" smtClean="0">
                <a:solidFill>
                  <a:srgbClr val="002060"/>
                </a:solidFill>
                <a:latin typeface="Times New Roman" pitchFamily="18" charset="0"/>
                <a:ea typeface="仿宋_GB2312" pitchFamily="49" charset="-122"/>
              </a:rPr>
              <a:t>log2</a:t>
            </a:r>
            <a:r>
              <a:rPr kumimoji="1" lang="zh-CN" altLang="en-US" sz="2300" dirty="0">
                <a:solidFill>
                  <a:srgbClr val="002060"/>
                </a:solidFill>
                <a:latin typeface="Times New Roman" pitchFamily="18" charset="0"/>
                <a:ea typeface="仿宋_GB2312" pitchFamily="49" charset="-122"/>
              </a:rPr>
              <a:t>。</a:t>
            </a:r>
          </a:p>
          <a:p>
            <a:pPr algn="just">
              <a:buFont typeface="Wingdings" pitchFamily="2" charset="2"/>
              <a:buNone/>
            </a:pPr>
            <a:endParaRPr kumimoji="1" lang="zh-CN" altLang="en-US" sz="2800" dirty="0">
              <a:latin typeface="Times New Roman" pitchFamily="18" charset="0"/>
              <a:ea typeface="仿宋_GB2312" pitchFamily="49" charset="-122"/>
            </a:endParaRPr>
          </a:p>
          <a:p>
            <a:pPr algn="just">
              <a:buFont typeface="Wingdings" pitchFamily="2" charset="2"/>
              <a:buNone/>
            </a:pPr>
            <a:endParaRPr kumimoji="1" lang="zh-CN" altLang="en-US" sz="2800" dirty="0">
              <a:latin typeface="仿宋_GB2312" pitchFamily="49" charset="-122"/>
              <a:ea typeface="仿宋_GB2312" pitchFamily="49" charset="-122"/>
            </a:endParaRPr>
          </a:p>
          <a:p>
            <a:pPr algn="just">
              <a:lnSpc>
                <a:spcPct val="150000"/>
              </a:lnSpc>
              <a:spcBef>
                <a:spcPts val="0"/>
              </a:spcBef>
              <a:buNone/>
            </a:pPr>
            <a:r>
              <a:rPr kumimoji="1" lang="zh-CN" altLang="en-US" sz="2800" dirty="0">
                <a:latin typeface="仿宋_GB2312" pitchFamily="49" charset="-122"/>
                <a:ea typeface="仿宋_GB2312" pitchFamily="49" charset="-122"/>
              </a:rPr>
              <a:t>  </a:t>
            </a:r>
            <a:r>
              <a:rPr kumimoji="1" lang="zh-CN" altLang="en-US" sz="2300" dirty="0">
                <a:solidFill>
                  <a:srgbClr val="002060"/>
                </a:solidFill>
                <a:latin typeface="Times New Roman" pitchFamily="18" charset="0"/>
                <a:ea typeface="仿宋_GB2312" pitchFamily="49" charset="-122"/>
              </a:rPr>
              <a:t>其中</a:t>
            </a:r>
            <a:r>
              <a:rPr kumimoji="1" lang="en-US" altLang="zh-CN" sz="2300" dirty="0">
                <a:solidFill>
                  <a:srgbClr val="002060"/>
                </a:solidFill>
                <a:latin typeface="Times New Roman" pitchFamily="18" charset="0"/>
                <a:ea typeface="仿宋_GB2312" pitchFamily="49" charset="-122"/>
              </a:rPr>
              <a:t>,</a:t>
            </a:r>
            <a:r>
              <a:rPr kumimoji="1" lang="en-US" altLang="zh-CN" sz="2300" i="1" dirty="0" err="1">
                <a:solidFill>
                  <a:srgbClr val="002060"/>
                </a:solidFill>
                <a:latin typeface="Times New Roman" pitchFamily="18" charset="0"/>
                <a:ea typeface="仿宋_GB2312" pitchFamily="49" charset="-122"/>
              </a:rPr>
              <a:t>a</a:t>
            </a:r>
            <a:r>
              <a:rPr kumimoji="1" lang="en-US" altLang="zh-CN" sz="2300" i="1" baseline="-25000" dirty="0" err="1">
                <a:solidFill>
                  <a:srgbClr val="002060"/>
                </a:solidFill>
                <a:latin typeface="Times New Roman" pitchFamily="18" charset="0"/>
                <a:ea typeface="仿宋_GB2312" pitchFamily="49" charset="-122"/>
              </a:rPr>
              <a:t>k</a:t>
            </a:r>
            <a:r>
              <a:rPr kumimoji="1" lang="en-US" altLang="zh-CN" sz="2300" dirty="0">
                <a:solidFill>
                  <a:srgbClr val="002060"/>
                </a:solidFill>
                <a:latin typeface="Times New Roman" pitchFamily="18" charset="0"/>
                <a:ea typeface="仿宋_GB2312" pitchFamily="49" charset="-122"/>
              </a:rPr>
              <a:t>(</a:t>
            </a:r>
            <a:r>
              <a:rPr kumimoji="1" lang="en-US" altLang="zh-CN" sz="2300" i="1" dirty="0">
                <a:solidFill>
                  <a:srgbClr val="002060"/>
                </a:solidFill>
                <a:latin typeface="Times New Roman" pitchFamily="18" charset="0"/>
                <a:ea typeface="仿宋_GB2312" pitchFamily="49" charset="-122"/>
              </a:rPr>
              <a:t>k</a:t>
            </a:r>
            <a:r>
              <a:rPr kumimoji="1" lang="en-US" altLang="zh-CN" sz="2300" dirty="0">
                <a:solidFill>
                  <a:srgbClr val="002060"/>
                </a:solidFill>
                <a:latin typeface="Times New Roman" pitchFamily="18" charset="0"/>
                <a:ea typeface="仿宋_GB2312" pitchFamily="49" charset="-122"/>
              </a:rPr>
              <a:t>=1, 2, …, </a:t>
            </a:r>
            <a:r>
              <a:rPr kumimoji="1" lang="en-US" altLang="zh-CN" sz="2300" i="1" dirty="0">
                <a:solidFill>
                  <a:srgbClr val="002060"/>
                </a:solidFill>
                <a:latin typeface="Times New Roman" pitchFamily="18" charset="0"/>
                <a:ea typeface="仿宋_GB2312" pitchFamily="49" charset="-122"/>
              </a:rPr>
              <a:t>m</a:t>
            </a:r>
            <a:r>
              <a:rPr kumimoji="1" lang="en-US" altLang="zh-CN" sz="2300" dirty="0">
                <a:solidFill>
                  <a:srgbClr val="002060"/>
                </a:solidFill>
                <a:latin typeface="Times New Roman" pitchFamily="18" charset="0"/>
                <a:ea typeface="仿宋_GB2312" pitchFamily="49" charset="-122"/>
              </a:rPr>
              <a:t>)</a:t>
            </a:r>
            <a:r>
              <a:rPr kumimoji="1" lang="zh-CN" altLang="en-US" sz="2300" dirty="0">
                <a:solidFill>
                  <a:srgbClr val="002060"/>
                </a:solidFill>
                <a:latin typeface="Times New Roman" pitchFamily="18" charset="0"/>
                <a:ea typeface="仿宋_GB2312" pitchFamily="49" charset="-122"/>
              </a:rPr>
              <a:t>为属性</a:t>
            </a:r>
            <a:r>
              <a:rPr kumimoji="1" lang="en-US" altLang="zh-CN" sz="2300" i="1" dirty="0">
                <a:solidFill>
                  <a:srgbClr val="002060"/>
                </a:solidFill>
                <a:latin typeface="Times New Roman" pitchFamily="18" charset="0"/>
                <a:ea typeface="仿宋_GB2312" pitchFamily="49" charset="-122"/>
              </a:rPr>
              <a:t>A</a:t>
            </a:r>
            <a:r>
              <a:rPr kumimoji="1" lang="zh-CN" altLang="en-US" sz="2300" dirty="0">
                <a:solidFill>
                  <a:srgbClr val="002060"/>
                </a:solidFill>
                <a:latin typeface="Times New Roman" pitchFamily="18" charset="0"/>
                <a:ea typeface="仿宋_GB2312" pitchFamily="49" charset="-122"/>
              </a:rPr>
              <a:t>的取值</a:t>
            </a:r>
            <a:r>
              <a:rPr kumimoji="1" lang="en-US" altLang="zh-CN" sz="2300" dirty="0">
                <a:solidFill>
                  <a:srgbClr val="002060"/>
                </a:solidFill>
                <a:latin typeface="Times New Roman" pitchFamily="18" charset="0"/>
                <a:ea typeface="仿宋_GB2312" pitchFamily="49" charset="-122"/>
              </a:rPr>
              <a:t>, </a:t>
            </a:r>
            <a:r>
              <a:rPr kumimoji="1" lang="en-US" altLang="zh-CN" sz="2300" i="1" dirty="0" err="1">
                <a:solidFill>
                  <a:srgbClr val="002060"/>
                </a:solidFill>
                <a:latin typeface="Times New Roman" pitchFamily="18" charset="0"/>
                <a:ea typeface="仿宋_GB2312" pitchFamily="49" charset="-122"/>
              </a:rPr>
              <a:t>S</a:t>
            </a:r>
            <a:r>
              <a:rPr kumimoji="1" lang="en-US" altLang="zh-CN" sz="2300" i="1" baseline="-25000" dirty="0" err="1">
                <a:solidFill>
                  <a:srgbClr val="002060"/>
                </a:solidFill>
                <a:latin typeface="Times New Roman" pitchFamily="18" charset="0"/>
                <a:ea typeface="仿宋_GB2312" pitchFamily="49" charset="-122"/>
              </a:rPr>
              <a:t>ak</a:t>
            </a:r>
            <a:r>
              <a:rPr kumimoji="1" lang="zh-CN" altLang="en-US" sz="2300" dirty="0">
                <a:solidFill>
                  <a:srgbClr val="002060"/>
                </a:solidFill>
                <a:latin typeface="Times New Roman" pitchFamily="18" charset="0"/>
                <a:ea typeface="仿宋_GB2312" pitchFamily="49" charset="-122"/>
              </a:rPr>
              <a:t>为按属性</a:t>
            </a:r>
            <a:r>
              <a:rPr kumimoji="1" lang="en-US" altLang="zh-CN" sz="2300" i="1" dirty="0">
                <a:solidFill>
                  <a:srgbClr val="002060"/>
                </a:solidFill>
                <a:latin typeface="Times New Roman" pitchFamily="18" charset="0"/>
                <a:ea typeface="仿宋_GB2312" pitchFamily="49" charset="-122"/>
              </a:rPr>
              <a:t>A</a:t>
            </a:r>
            <a:r>
              <a:rPr kumimoji="1" lang="zh-CN" altLang="en-US" sz="2300" dirty="0">
                <a:solidFill>
                  <a:srgbClr val="002060"/>
                </a:solidFill>
                <a:latin typeface="Times New Roman" pitchFamily="18" charset="0"/>
                <a:ea typeface="仿宋_GB2312" pitchFamily="49" charset="-122"/>
              </a:rPr>
              <a:t>对实例集</a:t>
            </a:r>
            <a:r>
              <a:rPr kumimoji="1" lang="en-US" altLang="zh-CN" sz="2300" i="1" dirty="0">
                <a:solidFill>
                  <a:srgbClr val="002060"/>
                </a:solidFill>
                <a:latin typeface="Times New Roman" pitchFamily="18" charset="0"/>
                <a:ea typeface="仿宋_GB2312" pitchFamily="49" charset="-122"/>
              </a:rPr>
              <a:t>S</a:t>
            </a:r>
            <a:r>
              <a:rPr kumimoji="1" lang="zh-CN" altLang="en-US" sz="2300" dirty="0">
                <a:solidFill>
                  <a:srgbClr val="002060"/>
                </a:solidFill>
                <a:latin typeface="Times New Roman" pitchFamily="18" charset="0"/>
                <a:ea typeface="仿宋_GB2312" pitchFamily="49" charset="-122"/>
              </a:rPr>
              <a:t>进行分类时所得诸子类中与属性</a:t>
            </a:r>
            <a:r>
              <a:rPr kumimoji="1" lang="zh-CN" altLang="en-US" sz="2300" dirty="0" smtClean="0">
                <a:solidFill>
                  <a:srgbClr val="002060"/>
                </a:solidFill>
                <a:latin typeface="Times New Roman" pitchFamily="18" charset="0"/>
                <a:ea typeface="仿宋_GB2312" pitchFamily="49" charset="-122"/>
              </a:rPr>
              <a:t>值</a:t>
            </a:r>
            <a:r>
              <a:rPr kumimoji="1" lang="en-US" altLang="zh-CN" sz="2300" i="1" dirty="0" err="1" smtClean="0">
                <a:solidFill>
                  <a:srgbClr val="002060"/>
                </a:solidFill>
                <a:latin typeface="Times New Roman" pitchFamily="18" charset="0"/>
                <a:ea typeface="仿宋_GB2312" pitchFamily="49" charset="-122"/>
              </a:rPr>
              <a:t>a</a:t>
            </a:r>
            <a:r>
              <a:rPr kumimoji="1" lang="en-US" altLang="zh-CN" sz="2300" i="1" baseline="-25000" dirty="0" err="1" smtClean="0">
                <a:solidFill>
                  <a:srgbClr val="002060"/>
                </a:solidFill>
                <a:latin typeface="Times New Roman" pitchFamily="18" charset="0"/>
                <a:ea typeface="仿宋_GB2312" pitchFamily="49" charset="-122"/>
              </a:rPr>
              <a:t>k</a:t>
            </a:r>
            <a:r>
              <a:rPr kumimoji="1" lang="zh-CN" altLang="en-US" sz="2300" dirty="0" smtClean="0">
                <a:solidFill>
                  <a:srgbClr val="002060"/>
                </a:solidFill>
                <a:latin typeface="Times New Roman" pitchFamily="18" charset="0"/>
                <a:ea typeface="仿宋_GB2312" pitchFamily="49" charset="-122"/>
              </a:rPr>
              <a:t>对应</a:t>
            </a:r>
            <a:r>
              <a:rPr kumimoji="1" lang="zh-CN" altLang="en-US" sz="2300" dirty="0">
                <a:solidFill>
                  <a:srgbClr val="002060"/>
                </a:solidFill>
                <a:latin typeface="Times New Roman" pitchFamily="18" charset="0"/>
                <a:ea typeface="仿宋_GB2312" pitchFamily="49" charset="-122"/>
              </a:rPr>
              <a:t>的那个子类。</a:t>
            </a:r>
          </a:p>
        </p:txBody>
      </p:sp>
      <p:graphicFrame>
        <p:nvGraphicFramePr>
          <p:cNvPr id="44036" name="Object 4"/>
          <p:cNvGraphicFramePr>
            <a:graphicFrameLocks noGrp="1" noChangeAspect="1"/>
          </p:cNvGraphicFramePr>
          <p:nvPr>
            <p:ph sz="quarter" idx="2"/>
            <p:extLst>
              <p:ext uri="{D42A27DB-BD31-4B8C-83A1-F6EECF244321}">
                <p14:modId xmlns:p14="http://schemas.microsoft.com/office/powerpoint/2010/main" val="3695847619"/>
              </p:ext>
            </p:extLst>
          </p:nvPr>
        </p:nvGraphicFramePr>
        <p:xfrm>
          <a:off x="3429000" y="2276872"/>
          <a:ext cx="3349744" cy="792088"/>
        </p:xfrm>
        <a:graphic>
          <a:graphicData uri="http://schemas.openxmlformats.org/presentationml/2006/ole">
            <mc:AlternateContent xmlns:mc="http://schemas.openxmlformats.org/markup-compatibility/2006">
              <mc:Choice xmlns:v="urn:schemas-microsoft-com:vml" Requires="v">
                <p:oleObj spid="_x0000_s44125" name="公式" r:id="rId4" imgW="1879560" imgH="444240" progId="Equation.3">
                  <p:embed/>
                </p:oleObj>
              </mc:Choice>
              <mc:Fallback>
                <p:oleObj name="公式" r:id="rId4" imgW="1879560" imgH="444240" progId="Equation.3">
                  <p:embed/>
                  <p:pic>
                    <p:nvPicPr>
                      <p:cNvPr id="0" name="Picture 4"/>
                      <p:cNvPicPr>
                        <a:picLocks noChangeAspect="1" noChangeArrowheads="1"/>
                      </p:cNvPicPr>
                      <p:nvPr/>
                    </p:nvPicPr>
                    <p:blipFill>
                      <a:blip r:embed="rId5"/>
                      <a:srcRect/>
                      <a:stretch>
                        <a:fillRect/>
                      </a:stretch>
                    </p:blipFill>
                    <p:spPr bwMode="auto">
                      <a:xfrm>
                        <a:off x="3429000" y="2276872"/>
                        <a:ext cx="3349744" cy="792088"/>
                      </a:xfrm>
                      <a:prstGeom prst="rect">
                        <a:avLst/>
                      </a:prstGeom>
                      <a:solidFill>
                        <a:srgbClr val="FF6600"/>
                      </a:solidFill>
                    </p:spPr>
                  </p:pic>
                </p:oleObj>
              </mc:Fallback>
            </mc:AlternateContent>
          </a:graphicData>
        </a:graphic>
      </p:graphicFrame>
      <p:sp>
        <p:nvSpPr>
          <p:cNvPr id="44040" name="Rectangle 8"/>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44042" name="Rectangle 10"/>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4046" name="Object 14"/>
          <p:cNvGraphicFramePr>
            <a:graphicFrameLocks noGrp="1" noChangeAspect="1"/>
          </p:cNvGraphicFramePr>
          <p:nvPr>
            <p:ph sz="quarter" idx="3"/>
            <p:extLst>
              <p:ext uri="{D42A27DB-BD31-4B8C-83A1-F6EECF244321}">
                <p14:modId xmlns:p14="http://schemas.microsoft.com/office/powerpoint/2010/main" val="2613452456"/>
              </p:ext>
            </p:extLst>
          </p:nvPr>
        </p:nvGraphicFramePr>
        <p:xfrm>
          <a:off x="3635896" y="4653136"/>
          <a:ext cx="2568575" cy="858837"/>
        </p:xfrm>
        <a:graphic>
          <a:graphicData uri="http://schemas.openxmlformats.org/presentationml/2006/ole">
            <mc:AlternateContent xmlns:mc="http://schemas.openxmlformats.org/markup-compatibility/2006">
              <mc:Choice xmlns:v="urn:schemas-microsoft-com:vml" Requires="v">
                <p:oleObj spid="_x0000_s44126" name="Equation" r:id="rId6" imgW="1625400" imgH="520560" progId="Equation.3">
                  <p:embed/>
                </p:oleObj>
              </mc:Choice>
              <mc:Fallback>
                <p:oleObj name="Equation" r:id="rId6" imgW="1625400" imgH="520560" progId="Equation.3">
                  <p:embed/>
                  <p:pic>
                    <p:nvPicPr>
                      <p:cNvPr id="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896" y="4653136"/>
                        <a:ext cx="2568575" cy="858837"/>
                      </a:xfrm>
                      <a:prstGeom prst="rect">
                        <a:avLst/>
                      </a:prstGeom>
                      <a:solidFill>
                        <a:srgbClr val="CCFFCC"/>
                      </a:solidFill>
                    </p:spPr>
                  </p:pic>
                </p:oleObj>
              </mc:Fallback>
            </mc:AlternateContent>
          </a:graphicData>
        </a:graphic>
      </p:graphicFrame>
      <p:sp>
        <p:nvSpPr>
          <p:cNvPr id="2" name="文本框 1"/>
          <p:cNvSpPr txBox="1"/>
          <p:nvPr/>
        </p:nvSpPr>
        <p:spPr>
          <a:xfrm>
            <a:off x="7725065" y="2486272"/>
            <a:ext cx="1296144" cy="369332"/>
          </a:xfrm>
          <a:prstGeom prst="rect">
            <a:avLst/>
          </a:prstGeom>
          <a:noFill/>
        </p:spPr>
        <p:txBody>
          <a:bodyPr wrap="square" rtlCol="0">
            <a:spAutoFit/>
          </a:bodyPr>
          <a:lstStyle/>
          <a:p>
            <a:r>
              <a:rPr lang="zh-CN" altLang="en-US" dirty="0" smtClean="0"/>
              <a:t>（</a:t>
            </a:r>
            <a:r>
              <a:rPr lang="en-US" altLang="zh-CN" dirty="0" smtClean="0"/>
              <a:t>9-1</a:t>
            </a:r>
            <a:r>
              <a:rPr lang="zh-CN" altLang="en-US" dirty="0" smtClean="0"/>
              <a:t>）</a:t>
            </a:r>
            <a:endParaRPr lang="zh-CN" altLang="en-US" dirty="0"/>
          </a:p>
        </p:txBody>
      </p:sp>
      <p:sp>
        <p:nvSpPr>
          <p:cNvPr id="8" name="文本框 7"/>
          <p:cNvSpPr txBox="1"/>
          <p:nvPr/>
        </p:nvSpPr>
        <p:spPr>
          <a:xfrm>
            <a:off x="7723081" y="4897888"/>
            <a:ext cx="1296144" cy="369332"/>
          </a:xfrm>
          <a:prstGeom prst="rect">
            <a:avLst/>
          </a:prstGeom>
          <a:noFill/>
        </p:spPr>
        <p:txBody>
          <a:bodyPr wrap="square" rtlCol="0">
            <a:spAutoFit/>
          </a:bodyPr>
          <a:lstStyle/>
          <a:p>
            <a:r>
              <a:rPr lang="zh-CN" altLang="en-US" dirty="0" smtClean="0"/>
              <a:t>（</a:t>
            </a:r>
            <a:r>
              <a:rPr lang="en-US" altLang="zh-CN" dirty="0" smtClean="0"/>
              <a:t>9-2</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animEffect transition="in" filter="blinds(horizontal)">
                                      <p:cBhvr>
                                        <p:cTn id="7" dur="500"/>
                                        <p:tgtEl>
                                          <p:spTgt spid="440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036"/>
                                        </p:tgtEl>
                                        <p:attrNameLst>
                                          <p:attrName>style.visibility</p:attrName>
                                        </p:attrNameLst>
                                      </p:cBhvr>
                                      <p:to>
                                        <p:strVal val="visible"/>
                                      </p:to>
                                    </p:set>
                                    <p:animEffect transition="in" filter="blinds(horizontal)">
                                      <p:cBhvr>
                                        <p:cTn id="12" dur="500"/>
                                        <p:tgtEl>
                                          <p:spTgt spid="440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035">
                                            <p:txEl>
                                              <p:pRg st="4" end="4"/>
                                            </p:txEl>
                                          </p:spTgt>
                                        </p:tgtEl>
                                        <p:attrNameLst>
                                          <p:attrName>style.visibility</p:attrName>
                                        </p:attrNameLst>
                                      </p:cBhvr>
                                      <p:to>
                                        <p:strVal val="visible"/>
                                      </p:to>
                                    </p:set>
                                    <p:animEffect transition="in" filter="blinds(horizontal)">
                                      <p:cBhvr>
                                        <p:cTn id="17" dur="500"/>
                                        <p:tgtEl>
                                          <p:spTgt spid="440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035">
                                            <p:txEl>
                                              <p:pRg st="5" end="5"/>
                                            </p:txEl>
                                          </p:spTgt>
                                        </p:tgtEl>
                                        <p:attrNameLst>
                                          <p:attrName>style.visibility</p:attrName>
                                        </p:attrNameLst>
                                      </p:cBhvr>
                                      <p:to>
                                        <p:strVal val="visible"/>
                                      </p:to>
                                    </p:set>
                                    <p:animEffect transition="in" filter="blinds(horizontal)">
                                      <p:cBhvr>
                                        <p:cTn id="22" dur="500"/>
                                        <p:tgtEl>
                                          <p:spTgt spid="4403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046"/>
                                        </p:tgtEl>
                                        <p:attrNameLst>
                                          <p:attrName>style.visibility</p:attrName>
                                        </p:attrNameLst>
                                      </p:cBhvr>
                                      <p:to>
                                        <p:strVal val="visible"/>
                                      </p:to>
                                    </p:set>
                                    <p:animEffect transition="in" filter="blinds(horizontal)">
                                      <p:cBhvr>
                                        <p:cTn id="27" dur="500"/>
                                        <p:tgtEl>
                                          <p:spTgt spid="4404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4035">
                                            <p:txEl>
                                              <p:pRg st="8" end="8"/>
                                            </p:txEl>
                                          </p:spTgt>
                                        </p:tgtEl>
                                        <p:attrNameLst>
                                          <p:attrName>style.visibility</p:attrName>
                                        </p:attrNameLst>
                                      </p:cBhvr>
                                      <p:to>
                                        <p:strVal val="visible"/>
                                      </p:to>
                                    </p:set>
                                    <p:animEffect transition="in" filter="blinds(horizontal)">
                                      <p:cBhvr>
                                        <p:cTn id="32" dur="500"/>
                                        <p:tgtEl>
                                          <p:spTgt spid="440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Rot="1" noChangeArrowheads="1"/>
          </p:cNvSpPr>
          <p:nvPr>
            <p:ph type="body" idx="4294967295"/>
          </p:nvPr>
        </p:nvSpPr>
        <p:spPr>
          <a:xfrm>
            <a:off x="527305" y="277401"/>
            <a:ext cx="7818463" cy="5981925"/>
          </a:xfrm>
        </p:spPr>
        <p:txBody>
          <a:bodyPr/>
          <a:lstStyle/>
          <a:p>
            <a:pPr>
              <a:lnSpc>
                <a:spcPct val="150000"/>
              </a:lnSpc>
              <a:buFont typeface="Wingdings" pitchFamily="2" charset="2"/>
              <a:buNone/>
            </a:pPr>
            <a:r>
              <a:rPr lang="en-US" altLang="zh-CN" dirty="0"/>
              <a:t> </a:t>
            </a:r>
            <a:r>
              <a:rPr lang="en-US" altLang="zh-CN" dirty="0" smtClean="0"/>
              <a:t> </a:t>
            </a:r>
            <a:r>
              <a:rPr lang="en-US" altLang="zh-CN" sz="2400" dirty="0" smtClean="0">
                <a:solidFill>
                  <a:srgbClr val="0070C0"/>
                </a:solidFill>
                <a:latin typeface="楷体" pitchFamily="49" charset="-122"/>
                <a:ea typeface="楷体" pitchFamily="49" charset="-122"/>
              </a:rPr>
              <a:t>2.</a:t>
            </a:r>
            <a:r>
              <a:rPr lang="zh-CN" altLang="en-US" sz="2400" b="1" dirty="0" smtClean="0">
                <a:solidFill>
                  <a:srgbClr val="0070C0"/>
                </a:solidFill>
                <a:latin typeface="楷体" pitchFamily="49" charset="-122"/>
                <a:ea typeface="楷体" pitchFamily="49" charset="-122"/>
              </a:rPr>
              <a:t>基于</a:t>
            </a:r>
            <a:r>
              <a:rPr lang="zh-CN" altLang="en-US" sz="2400" b="1" dirty="0">
                <a:solidFill>
                  <a:srgbClr val="0070C0"/>
                </a:solidFill>
                <a:latin typeface="楷体" pitchFamily="49" charset="-122"/>
                <a:ea typeface="楷体" pitchFamily="49" charset="-122"/>
              </a:rPr>
              <a:t>条件熵的属性选择</a:t>
            </a:r>
          </a:p>
          <a:p>
            <a:pPr algn="just">
              <a:lnSpc>
                <a:spcPct val="150000"/>
              </a:lnSpc>
            </a:pPr>
            <a:r>
              <a:rPr lang="zh-CN" altLang="en-US" sz="2400" dirty="0" smtClean="0">
                <a:solidFill>
                  <a:srgbClr val="002060"/>
                </a:solidFill>
                <a:latin typeface="Times New Roman" pitchFamily="18" charset="0"/>
                <a:cs typeface="Times New Roman" pitchFamily="18" charset="0"/>
              </a:rPr>
              <a:t>对于一个待分类的实例集</a:t>
            </a:r>
            <a:r>
              <a:rPr lang="en-US" sz="2400" i="1" dirty="0" smtClean="0">
                <a:solidFill>
                  <a:srgbClr val="002060"/>
                </a:solidFill>
                <a:latin typeface="Times New Roman" pitchFamily="18" charset="0"/>
                <a:cs typeface="Times New Roman" pitchFamily="18" charset="0"/>
              </a:rPr>
              <a:t>S</a:t>
            </a:r>
            <a:r>
              <a:rPr lang="zh-CN" altLang="en-US" sz="2400" dirty="0" smtClean="0">
                <a:solidFill>
                  <a:srgbClr val="002060"/>
                </a:solidFill>
                <a:latin typeface="Times New Roman" pitchFamily="18" charset="0"/>
                <a:cs typeface="Times New Roman" pitchFamily="18" charset="0"/>
              </a:rPr>
              <a:t>，先分别计算各可取属性</a:t>
            </a:r>
            <a:r>
              <a:rPr lang="en-US" sz="2400" i="1" dirty="0" err="1" smtClean="0">
                <a:solidFill>
                  <a:srgbClr val="002060"/>
                </a:solidFill>
                <a:latin typeface="Times New Roman" pitchFamily="18" charset="0"/>
                <a:cs typeface="Times New Roman" pitchFamily="18" charset="0"/>
              </a:rPr>
              <a:t>A</a:t>
            </a:r>
            <a:r>
              <a:rPr lang="en-US" sz="2400" i="1" baseline="-25000" dirty="0" err="1" smtClean="0">
                <a:solidFill>
                  <a:srgbClr val="002060"/>
                </a:solidFill>
                <a:latin typeface="Times New Roman" pitchFamily="18" charset="0"/>
                <a:cs typeface="Times New Roman" pitchFamily="18" charset="0"/>
              </a:rPr>
              <a:t>j</a:t>
            </a:r>
            <a:r>
              <a:rPr lang="en-US" sz="2400" i="1" baseline="-25000" dirty="0" smtClean="0">
                <a:solidFill>
                  <a:srgbClr val="002060"/>
                </a:solidFill>
                <a:latin typeface="Times New Roman" pitchFamily="18" charset="0"/>
                <a:cs typeface="Times New Roman" pitchFamily="18" charset="0"/>
              </a:rPr>
              <a:t> </a:t>
            </a:r>
            <a:r>
              <a:rPr lang="en-US" sz="2400" dirty="0" smtClean="0">
                <a:solidFill>
                  <a:srgbClr val="002060"/>
                </a:solidFill>
                <a:latin typeface="Times New Roman" pitchFamily="18" charset="0"/>
                <a:cs typeface="Times New Roman" pitchFamily="18" charset="0"/>
              </a:rPr>
              <a:t>(</a:t>
            </a:r>
            <a:r>
              <a:rPr lang="en-US" sz="2400" i="1" dirty="0" smtClean="0">
                <a:solidFill>
                  <a:srgbClr val="002060"/>
                </a:solidFill>
                <a:latin typeface="Times New Roman" pitchFamily="18" charset="0"/>
                <a:cs typeface="Times New Roman" pitchFamily="18" charset="0"/>
              </a:rPr>
              <a:t>j</a:t>
            </a:r>
            <a:r>
              <a:rPr lang="en-US" sz="2400" dirty="0" smtClean="0">
                <a:solidFill>
                  <a:srgbClr val="002060"/>
                </a:solidFill>
                <a:latin typeface="Times New Roman" pitchFamily="18" charset="0"/>
                <a:cs typeface="Times New Roman" pitchFamily="18" charset="0"/>
              </a:rPr>
              <a:t>=1,2,…,</a:t>
            </a:r>
            <a:r>
              <a:rPr lang="en-US" sz="2400" i="1" dirty="0" smtClean="0">
                <a:solidFill>
                  <a:srgbClr val="002060"/>
                </a:solidFill>
                <a:latin typeface="Times New Roman" pitchFamily="18" charset="0"/>
                <a:cs typeface="Times New Roman" pitchFamily="18" charset="0"/>
              </a:rPr>
              <a:t>l </a:t>
            </a:r>
            <a:r>
              <a:rPr lang="en-US" sz="2400" dirty="0" smtClean="0">
                <a:solidFill>
                  <a:srgbClr val="002060"/>
                </a:solidFill>
                <a:latin typeface="Times New Roman" pitchFamily="18" charset="0"/>
                <a:cs typeface="Times New Roman" pitchFamily="18" charset="0"/>
              </a:rPr>
              <a:t>)</a:t>
            </a:r>
            <a:r>
              <a:rPr lang="zh-CN" altLang="en-US" sz="2400" dirty="0" smtClean="0">
                <a:solidFill>
                  <a:srgbClr val="002060"/>
                </a:solidFill>
                <a:latin typeface="Times New Roman" pitchFamily="18" charset="0"/>
                <a:cs typeface="Times New Roman" pitchFamily="18" charset="0"/>
              </a:rPr>
              <a:t>的条件熵</a:t>
            </a:r>
            <a:r>
              <a:rPr lang="en-US" sz="2400" i="1" dirty="0" smtClean="0">
                <a:solidFill>
                  <a:srgbClr val="002060"/>
                </a:solidFill>
                <a:latin typeface="Times New Roman" pitchFamily="18" charset="0"/>
                <a:cs typeface="Times New Roman" pitchFamily="18" charset="0"/>
              </a:rPr>
              <a:t>H</a:t>
            </a:r>
            <a:r>
              <a:rPr lang="en-US" sz="2400" dirty="0" smtClean="0">
                <a:solidFill>
                  <a:srgbClr val="002060"/>
                </a:solidFill>
                <a:latin typeface="Times New Roman" pitchFamily="18" charset="0"/>
                <a:cs typeface="Times New Roman" pitchFamily="18" charset="0"/>
              </a:rPr>
              <a:t>(</a:t>
            </a:r>
            <a:r>
              <a:rPr lang="en-US" sz="2400" i="1" dirty="0" smtClean="0">
                <a:solidFill>
                  <a:srgbClr val="002060"/>
                </a:solidFill>
                <a:latin typeface="Times New Roman" pitchFamily="18" charset="0"/>
                <a:cs typeface="Times New Roman" pitchFamily="18" charset="0"/>
              </a:rPr>
              <a:t>S</a:t>
            </a:r>
            <a:r>
              <a:rPr lang="en-US" sz="2400" dirty="0" smtClean="0">
                <a:solidFill>
                  <a:srgbClr val="002060"/>
                </a:solidFill>
                <a:latin typeface="Times New Roman" pitchFamily="18" charset="0"/>
                <a:cs typeface="Times New Roman" pitchFamily="18" charset="0"/>
              </a:rPr>
              <a:t>|</a:t>
            </a:r>
            <a:r>
              <a:rPr lang="en-US" sz="2400" i="1" dirty="0" smtClean="0">
                <a:solidFill>
                  <a:srgbClr val="002060"/>
                </a:solidFill>
                <a:latin typeface="Times New Roman" pitchFamily="18" charset="0"/>
                <a:cs typeface="Times New Roman" pitchFamily="18" charset="0"/>
              </a:rPr>
              <a:t> </a:t>
            </a:r>
            <a:r>
              <a:rPr lang="en-US" sz="2400" i="1" dirty="0" err="1" smtClean="0">
                <a:solidFill>
                  <a:srgbClr val="002060"/>
                </a:solidFill>
                <a:latin typeface="Times New Roman" pitchFamily="18" charset="0"/>
                <a:cs typeface="Times New Roman" pitchFamily="18" charset="0"/>
              </a:rPr>
              <a:t>A</a:t>
            </a:r>
            <a:r>
              <a:rPr lang="en-US" sz="2400" baseline="-25000" dirty="0" err="1" smtClean="0">
                <a:solidFill>
                  <a:srgbClr val="002060"/>
                </a:solidFill>
                <a:latin typeface="Times New Roman" pitchFamily="18" charset="0"/>
                <a:cs typeface="Times New Roman" pitchFamily="18" charset="0"/>
              </a:rPr>
              <a:t>j</a:t>
            </a:r>
            <a:r>
              <a:rPr lang="en-US" sz="2400" dirty="0" smtClean="0">
                <a:solidFill>
                  <a:srgbClr val="002060"/>
                </a:solidFill>
                <a:latin typeface="Times New Roman" pitchFamily="18" charset="0"/>
                <a:cs typeface="Times New Roman" pitchFamily="18" charset="0"/>
              </a:rPr>
              <a:t>)</a:t>
            </a:r>
            <a:r>
              <a:rPr lang="zh-CN" altLang="en-US" sz="2400" dirty="0" smtClean="0">
                <a:solidFill>
                  <a:srgbClr val="002060"/>
                </a:solidFill>
                <a:latin typeface="Times New Roman" pitchFamily="18" charset="0"/>
                <a:cs typeface="Times New Roman" pitchFamily="18" charset="0"/>
              </a:rPr>
              <a:t>，然后取其中条件熵最小的属性</a:t>
            </a:r>
            <a:r>
              <a:rPr lang="en-US" sz="2400" i="1" dirty="0" smtClean="0">
                <a:solidFill>
                  <a:srgbClr val="002060"/>
                </a:solidFill>
                <a:latin typeface="Times New Roman" pitchFamily="18" charset="0"/>
                <a:cs typeface="Times New Roman" pitchFamily="18" charset="0"/>
              </a:rPr>
              <a:t>A</a:t>
            </a:r>
            <a:r>
              <a:rPr lang="en-US" sz="2400" i="1" baseline="-25000" dirty="0" smtClean="0">
                <a:solidFill>
                  <a:srgbClr val="002060"/>
                </a:solidFill>
                <a:latin typeface="Times New Roman" pitchFamily="18" charset="0"/>
                <a:cs typeface="Times New Roman" pitchFamily="18" charset="0"/>
              </a:rPr>
              <a:t>s</a:t>
            </a:r>
            <a:r>
              <a:rPr lang="zh-CN" altLang="en-US" sz="2400" dirty="0" smtClean="0">
                <a:solidFill>
                  <a:srgbClr val="002060"/>
                </a:solidFill>
                <a:latin typeface="Times New Roman" pitchFamily="18" charset="0"/>
                <a:cs typeface="Times New Roman" pitchFamily="18" charset="0"/>
              </a:rPr>
              <a:t>作为当前节点。</a:t>
            </a:r>
          </a:p>
          <a:p>
            <a:pPr algn="just">
              <a:lnSpc>
                <a:spcPct val="150000"/>
              </a:lnSpc>
            </a:pPr>
            <a:r>
              <a:rPr lang="zh-CN" altLang="en-US" sz="2400" dirty="0" smtClean="0">
                <a:solidFill>
                  <a:srgbClr val="002060"/>
                </a:solidFill>
                <a:latin typeface="Times New Roman" pitchFamily="18" charset="0"/>
                <a:cs typeface="Times New Roman" pitchFamily="18" charset="0"/>
              </a:rPr>
              <a:t>例如对于上例，当第一次对实例集</a:t>
            </a:r>
            <a:r>
              <a:rPr lang="en-US" sz="2400" i="1" dirty="0" smtClean="0">
                <a:solidFill>
                  <a:srgbClr val="002060"/>
                </a:solidFill>
                <a:latin typeface="Times New Roman" pitchFamily="18" charset="0"/>
                <a:cs typeface="Times New Roman" pitchFamily="18" charset="0"/>
              </a:rPr>
              <a:t>S</a:t>
            </a:r>
            <a:r>
              <a:rPr lang="zh-CN" altLang="en-US" sz="2400" dirty="0" smtClean="0">
                <a:solidFill>
                  <a:srgbClr val="002060"/>
                </a:solidFill>
                <a:latin typeface="Times New Roman" pitchFamily="18" charset="0"/>
                <a:cs typeface="Times New Roman" pitchFamily="18" charset="0"/>
              </a:rPr>
              <a:t>进行分类时，可选取的属性有：性别、年龄段和婚状。先分别计算</a:t>
            </a:r>
            <a:r>
              <a:rPr lang="en-US" sz="2400" i="1" dirty="0" smtClean="0">
                <a:solidFill>
                  <a:srgbClr val="002060"/>
                </a:solidFill>
                <a:latin typeface="Times New Roman" pitchFamily="18" charset="0"/>
                <a:cs typeface="Times New Roman" pitchFamily="18" charset="0"/>
              </a:rPr>
              <a:t>S</a:t>
            </a:r>
            <a:r>
              <a:rPr lang="zh-CN" altLang="en-US" sz="2400" dirty="0" smtClean="0">
                <a:solidFill>
                  <a:srgbClr val="002060"/>
                </a:solidFill>
                <a:latin typeface="Times New Roman" pitchFamily="18" charset="0"/>
                <a:cs typeface="Times New Roman" pitchFamily="18" charset="0"/>
              </a:rPr>
              <a:t>的条件熵。</a:t>
            </a:r>
          </a:p>
          <a:p>
            <a:pPr>
              <a:buFont typeface="Wingdings" pitchFamily="2" charset="2"/>
              <a:buNone/>
            </a:pPr>
            <a:endParaRPr lang="en-US" altLang="zh-CN" sz="2800"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animEffect transition="in" filter="blinds(horizontal)">
                                      <p:cBhvr>
                                        <p:cTn id="7" dur="500"/>
                                        <p:tgtEl>
                                          <p:spTgt spid="4813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131">
                                            <p:txEl>
                                              <p:pRg st="2" end="2"/>
                                            </p:txEl>
                                          </p:spTgt>
                                        </p:tgtEl>
                                        <p:attrNameLst>
                                          <p:attrName>style.visibility</p:attrName>
                                        </p:attrNameLst>
                                      </p:cBhvr>
                                      <p:to>
                                        <p:strVal val="visible"/>
                                      </p:to>
                                    </p:set>
                                    <p:animEffect transition="in" filter="blinds(horizontal)">
                                      <p:cBhvr>
                                        <p:cTn id="10" dur="500"/>
                                        <p:tgtEl>
                                          <p:spTgt spid="48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085850" y="609600"/>
            <a:ext cx="5221288" cy="457200"/>
          </a:xfrm>
          <a:prstGeom prst="rect">
            <a:avLst/>
          </a:prstGeom>
          <a:noFill/>
          <a:ln w="9525">
            <a:noFill/>
            <a:miter lim="800000"/>
            <a:headEnd/>
            <a:tailEnd/>
          </a:ln>
          <a:effectLst/>
        </p:spPr>
        <p:txBody>
          <a:bodyPr wrap="none">
            <a:spAutoFit/>
          </a:bodyPr>
          <a:lstStyle/>
          <a:p>
            <a:r>
              <a:rPr kumimoji="1" lang="zh-CN" altLang="en-US" sz="2400" dirty="0">
                <a:solidFill>
                  <a:srgbClr val="0070C0"/>
                </a:solidFill>
                <a:latin typeface="宋体" pitchFamily="2" charset="-122"/>
              </a:rPr>
              <a:t>按性别划分</a:t>
            </a:r>
            <a:r>
              <a:rPr kumimoji="1" lang="en-US" altLang="zh-CN" sz="2400" dirty="0">
                <a:solidFill>
                  <a:srgbClr val="0070C0"/>
                </a:solidFill>
                <a:latin typeface="Times New Roman" pitchFamily="18" charset="0"/>
              </a:rPr>
              <a:t>, </a:t>
            </a:r>
            <a:r>
              <a:rPr kumimoji="1" lang="zh-CN" altLang="en-US" sz="2400" dirty="0">
                <a:solidFill>
                  <a:srgbClr val="0070C0"/>
                </a:solidFill>
                <a:latin typeface="宋体" pitchFamily="2" charset="-122"/>
              </a:rPr>
              <a:t>实例集</a:t>
            </a:r>
            <a:r>
              <a:rPr kumimoji="1" lang="en-US" altLang="zh-CN" sz="2400" i="1" dirty="0">
                <a:solidFill>
                  <a:srgbClr val="0070C0"/>
                </a:solidFill>
                <a:latin typeface="Times New Roman" pitchFamily="18" charset="0"/>
              </a:rPr>
              <a:t>S</a:t>
            </a:r>
            <a:r>
              <a:rPr kumimoji="1" lang="zh-CN" altLang="en-US" sz="2400" dirty="0">
                <a:solidFill>
                  <a:srgbClr val="0070C0"/>
                </a:solidFill>
                <a:latin typeface="宋体" pitchFamily="2" charset="-122"/>
              </a:rPr>
              <a:t>被分为两个子类</a:t>
            </a:r>
            <a:r>
              <a:rPr kumimoji="1" lang="en-US" altLang="zh-CN" sz="2400" dirty="0">
                <a:solidFill>
                  <a:srgbClr val="0070C0"/>
                </a:solidFill>
                <a:latin typeface="Times New Roman" pitchFamily="18" charset="0"/>
              </a:rPr>
              <a:t>: </a:t>
            </a:r>
          </a:p>
        </p:txBody>
      </p:sp>
      <p:sp>
        <p:nvSpPr>
          <p:cNvPr id="49155" name="Text Box 3"/>
          <p:cNvSpPr txBox="1">
            <a:spLocks noChangeArrowheads="1"/>
          </p:cNvSpPr>
          <p:nvPr/>
        </p:nvSpPr>
        <p:spPr bwMode="auto">
          <a:xfrm>
            <a:off x="1543050" y="1189038"/>
            <a:ext cx="6288901" cy="1130246"/>
          </a:xfrm>
          <a:prstGeom prst="rect">
            <a:avLst/>
          </a:prstGeom>
          <a:noFill/>
          <a:ln w="9525">
            <a:noFill/>
            <a:miter lim="800000"/>
            <a:headEnd/>
            <a:tailEnd/>
          </a:ln>
          <a:effectLst/>
        </p:spPr>
        <p:txBody>
          <a:bodyPr wrap="none">
            <a:spAutoFit/>
          </a:bodyPr>
          <a:lstStyle/>
          <a:p>
            <a:pPr>
              <a:lnSpc>
                <a:spcPct val="150000"/>
              </a:lnSpc>
            </a:pPr>
            <a:r>
              <a:rPr kumimoji="1" lang="en-US" altLang="zh-CN" sz="2400" i="1" dirty="0">
                <a:solidFill>
                  <a:srgbClr val="0070C0"/>
                </a:solidFill>
                <a:latin typeface="Times New Roman" pitchFamily="18" charset="0"/>
              </a:rPr>
              <a:t>    S</a:t>
            </a:r>
            <a:r>
              <a:rPr kumimoji="1" lang="zh-CN" altLang="en-US" sz="2400" baseline="-30000" dirty="0">
                <a:solidFill>
                  <a:srgbClr val="0070C0"/>
                </a:solidFill>
                <a:latin typeface="Times New Roman" pitchFamily="18" charset="0"/>
              </a:rPr>
              <a:t>男 </a:t>
            </a:r>
            <a:r>
              <a:rPr kumimoji="1" lang="en-US" altLang="zh-CN" sz="2400" dirty="0">
                <a:solidFill>
                  <a:srgbClr val="0070C0"/>
                </a:solidFill>
                <a:latin typeface="Times New Roman" pitchFamily="18" charset="0"/>
              </a:rPr>
              <a:t>={(3,C), (4,B), (7,C), (8,B), (11,B), (12,B)}</a:t>
            </a:r>
          </a:p>
          <a:p>
            <a:pPr>
              <a:lnSpc>
                <a:spcPct val="150000"/>
              </a:lnSpc>
            </a:pPr>
            <a:r>
              <a:rPr kumimoji="1" lang="zh-CN" altLang="en-US" sz="2400" i="1" dirty="0">
                <a:solidFill>
                  <a:srgbClr val="0070C0"/>
                </a:solidFill>
                <a:latin typeface="Times New Roman" pitchFamily="18" charset="0"/>
              </a:rPr>
              <a:t>　</a:t>
            </a:r>
            <a:r>
              <a:rPr kumimoji="1" lang="en-US" altLang="zh-CN" sz="2400" i="1" dirty="0">
                <a:solidFill>
                  <a:srgbClr val="0070C0"/>
                </a:solidFill>
                <a:latin typeface="Times New Roman" pitchFamily="18" charset="0"/>
              </a:rPr>
              <a:t>S</a:t>
            </a:r>
            <a:r>
              <a:rPr kumimoji="1" lang="zh-CN" altLang="en-US" sz="2400" baseline="-30000" dirty="0">
                <a:solidFill>
                  <a:srgbClr val="0070C0"/>
                </a:solidFill>
                <a:latin typeface="宋体" pitchFamily="2" charset="-122"/>
              </a:rPr>
              <a:t>女</a:t>
            </a:r>
            <a:r>
              <a:rPr kumimoji="1" lang="zh-CN" altLang="en-US" sz="2400" baseline="-30000" dirty="0">
                <a:solidFill>
                  <a:srgbClr val="0070C0"/>
                </a:solidFill>
                <a:latin typeface="Times New Roman" pitchFamily="18" charset="0"/>
              </a:rPr>
              <a:t> </a:t>
            </a:r>
            <a:r>
              <a:rPr kumimoji="1" lang="en-US" altLang="zh-CN" sz="2400" dirty="0">
                <a:solidFill>
                  <a:srgbClr val="0070C0"/>
                </a:solidFill>
                <a:latin typeface="Times New Roman" pitchFamily="18" charset="0"/>
              </a:rPr>
              <a:t>={(1,C), (2,C), (5,A), (6,A), (9,A), (10,A)} </a:t>
            </a:r>
          </a:p>
        </p:txBody>
      </p:sp>
      <p:sp>
        <p:nvSpPr>
          <p:cNvPr id="49156" name="Text Box 4"/>
          <p:cNvSpPr txBox="1">
            <a:spLocks noChangeArrowheads="1"/>
          </p:cNvSpPr>
          <p:nvPr/>
        </p:nvSpPr>
        <p:spPr bwMode="auto">
          <a:xfrm>
            <a:off x="630589" y="2555875"/>
            <a:ext cx="2978150" cy="457200"/>
          </a:xfrm>
          <a:prstGeom prst="rect">
            <a:avLst/>
          </a:prstGeom>
          <a:noFill/>
          <a:ln w="9525">
            <a:noFill/>
            <a:miter lim="800000"/>
            <a:headEnd/>
            <a:tailEnd/>
          </a:ln>
          <a:effectLst/>
        </p:spPr>
        <p:txBody>
          <a:bodyPr>
            <a:spAutoFit/>
          </a:bodyPr>
          <a:lstStyle/>
          <a:p>
            <a:r>
              <a:rPr kumimoji="1" lang="zh-CN" altLang="en-US" sz="2400" dirty="0">
                <a:solidFill>
                  <a:srgbClr val="0070C0"/>
                </a:solidFill>
                <a:latin typeface="Times New Roman" pitchFamily="18" charset="0"/>
              </a:rPr>
              <a:t>从而</a:t>
            </a:r>
            <a:r>
              <a:rPr kumimoji="1" lang="en-US" altLang="zh-CN" sz="2400" dirty="0">
                <a:solidFill>
                  <a:srgbClr val="0070C0"/>
                </a:solidFill>
                <a:latin typeface="Times New Roman" pitchFamily="18" charset="0"/>
              </a:rPr>
              <a:t>, </a:t>
            </a:r>
            <a:r>
              <a:rPr kumimoji="1" lang="zh-CN" altLang="en-US" sz="2400" dirty="0">
                <a:solidFill>
                  <a:srgbClr val="0070C0"/>
                </a:solidFill>
                <a:latin typeface="Times New Roman" pitchFamily="18" charset="0"/>
              </a:rPr>
              <a:t>对子集</a:t>
            </a:r>
            <a:r>
              <a:rPr kumimoji="1" lang="en-US" altLang="zh-CN" sz="2400" i="1" dirty="0">
                <a:solidFill>
                  <a:srgbClr val="0070C0"/>
                </a:solidFill>
                <a:latin typeface="Times New Roman" pitchFamily="18" charset="0"/>
              </a:rPr>
              <a:t>S</a:t>
            </a:r>
            <a:r>
              <a:rPr kumimoji="1" lang="zh-CN" altLang="en-US" sz="2400" baseline="-25000" dirty="0">
                <a:solidFill>
                  <a:srgbClr val="0070C0"/>
                </a:solidFill>
                <a:latin typeface="Times New Roman" pitchFamily="18" charset="0"/>
              </a:rPr>
              <a:t>男</a:t>
            </a:r>
            <a:r>
              <a:rPr kumimoji="1" lang="zh-CN" altLang="en-US" sz="2400" dirty="0">
                <a:solidFill>
                  <a:srgbClr val="0070C0"/>
                </a:solidFill>
                <a:latin typeface="Times New Roman" pitchFamily="18" charset="0"/>
              </a:rPr>
              <a:t>而言</a:t>
            </a:r>
            <a:r>
              <a:rPr kumimoji="1" lang="en-US" altLang="zh-CN" sz="2400" dirty="0">
                <a:solidFill>
                  <a:srgbClr val="0070C0"/>
                </a:solidFill>
                <a:latin typeface="Times New Roman" pitchFamily="18" charset="0"/>
              </a:rPr>
              <a:t>, </a:t>
            </a:r>
          </a:p>
        </p:txBody>
      </p:sp>
      <p:graphicFrame>
        <p:nvGraphicFramePr>
          <p:cNvPr id="49157" name="Object 5"/>
          <p:cNvGraphicFramePr>
            <a:graphicFrameLocks noChangeAspect="1"/>
          </p:cNvGraphicFramePr>
          <p:nvPr/>
        </p:nvGraphicFramePr>
        <p:xfrm>
          <a:off x="2428860" y="3214687"/>
          <a:ext cx="4648200" cy="785818"/>
        </p:xfrm>
        <a:graphic>
          <a:graphicData uri="http://schemas.openxmlformats.org/presentationml/2006/ole">
            <mc:AlternateContent xmlns:mc="http://schemas.openxmlformats.org/markup-compatibility/2006">
              <mc:Choice xmlns:v="urn:schemas-microsoft-com:vml" Requires="v">
                <p:oleObj spid="_x0000_s49232" name="Equation" r:id="rId3" imgW="2095200" imgH="393480" progId="Equation.3">
                  <p:embed/>
                </p:oleObj>
              </mc:Choice>
              <mc:Fallback>
                <p:oleObj name="Equation" r:id="rId3" imgW="2095200" imgH="39348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60" y="3214687"/>
                        <a:ext cx="4648200" cy="785818"/>
                      </a:xfrm>
                      <a:prstGeom prst="rect">
                        <a:avLst/>
                      </a:prstGeom>
                      <a:solidFill>
                        <a:srgbClr val="FFFF00"/>
                      </a:solidFill>
                    </p:spPr>
                  </p:pic>
                </p:oleObj>
              </mc:Fallback>
            </mc:AlternateContent>
          </a:graphicData>
        </a:graphic>
      </p:graphicFrame>
      <p:sp>
        <p:nvSpPr>
          <p:cNvPr id="49158" name="Text Box 6"/>
          <p:cNvSpPr txBox="1">
            <a:spLocks noChangeArrowheads="1"/>
          </p:cNvSpPr>
          <p:nvPr/>
        </p:nvSpPr>
        <p:spPr bwMode="auto">
          <a:xfrm>
            <a:off x="734952" y="4141836"/>
            <a:ext cx="2216150" cy="457200"/>
          </a:xfrm>
          <a:prstGeom prst="rect">
            <a:avLst/>
          </a:prstGeom>
          <a:noFill/>
          <a:ln w="9525">
            <a:noFill/>
            <a:miter lim="800000"/>
            <a:headEnd/>
            <a:tailEnd/>
          </a:ln>
          <a:effectLst/>
        </p:spPr>
        <p:txBody>
          <a:bodyPr>
            <a:spAutoFit/>
          </a:bodyPr>
          <a:lstStyle/>
          <a:p>
            <a:r>
              <a:rPr kumimoji="1" lang="zh-CN" altLang="en-US" sz="2400" dirty="0">
                <a:solidFill>
                  <a:srgbClr val="0070C0"/>
                </a:solidFill>
                <a:latin typeface="宋体" pitchFamily="2" charset="-122"/>
              </a:rPr>
              <a:t>对子集</a:t>
            </a:r>
            <a:r>
              <a:rPr kumimoji="1" lang="en-US" altLang="zh-CN" sz="2400" i="1" dirty="0">
                <a:solidFill>
                  <a:srgbClr val="0070C0"/>
                </a:solidFill>
                <a:latin typeface="Times New Roman" pitchFamily="18" charset="0"/>
              </a:rPr>
              <a:t>S</a:t>
            </a:r>
            <a:r>
              <a:rPr kumimoji="1" lang="zh-CN" altLang="en-US" sz="2400" baseline="-25000" dirty="0">
                <a:solidFill>
                  <a:srgbClr val="0070C0"/>
                </a:solidFill>
                <a:latin typeface="宋体" pitchFamily="2" charset="-122"/>
              </a:rPr>
              <a:t>女</a:t>
            </a:r>
            <a:r>
              <a:rPr kumimoji="1" lang="zh-CN" altLang="en-US" sz="2400" dirty="0">
                <a:solidFill>
                  <a:srgbClr val="0070C0"/>
                </a:solidFill>
                <a:latin typeface="宋体" pitchFamily="2" charset="-122"/>
              </a:rPr>
              <a:t>而言</a:t>
            </a:r>
            <a:r>
              <a:rPr kumimoji="1" lang="en-US" altLang="zh-CN" sz="2400" dirty="0">
                <a:solidFill>
                  <a:srgbClr val="0070C0"/>
                </a:solidFill>
                <a:latin typeface="Times New Roman" pitchFamily="18" charset="0"/>
              </a:rPr>
              <a:t>, </a:t>
            </a:r>
          </a:p>
        </p:txBody>
      </p:sp>
      <p:graphicFrame>
        <p:nvGraphicFramePr>
          <p:cNvPr id="49159" name="Object 7"/>
          <p:cNvGraphicFramePr>
            <a:graphicFrameLocks noChangeAspect="1"/>
          </p:cNvGraphicFramePr>
          <p:nvPr/>
        </p:nvGraphicFramePr>
        <p:xfrm>
          <a:off x="2428860" y="4800600"/>
          <a:ext cx="4625784" cy="771540"/>
        </p:xfrm>
        <a:graphic>
          <a:graphicData uri="http://schemas.openxmlformats.org/presentationml/2006/ole">
            <mc:AlternateContent xmlns:mc="http://schemas.openxmlformats.org/markup-compatibility/2006">
              <mc:Choice xmlns:v="urn:schemas-microsoft-com:vml" Requires="v">
                <p:oleObj spid="_x0000_s49233" name="Equation" r:id="rId5" imgW="2095200" imgH="393480" progId="Equation.3">
                  <p:embed/>
                </p:oleObj>
              </mc:Choice>
              <mc:Fallback>
                <p:oleObj name="Equation" r:id="rId5" imgW="2095200" imgH="39348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60" y="4800600"/>
                        <a:ext cx="4625784" cy="771540"/>
                      </a:xfrm>
                      <a:prstGeom prst="rect">
                        <a:avLst/>
                      </a:prstGeom>
                      <a:solidFill>
                        <a:srgbClr val="FFFF99"/>
                      </a:solidFill>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blinds(horizontal)">
                                      <p:cBhvr>
                                        <p:cTn id="7" dur="500"/>
                                        <p:tgtEl>
                                          <p:spTgt spid="49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9156"/>
                                        </p:tgtEl>
                                        <p:attrNameLst>
                                          <p:attrName>style.visibility</p:attrName>
                                        </p:attrNameLst>
                                      </p:cBhvr>
                                      <p:to>
                                        <p:strVal val="visible"/>
                                      </p:to>
                                    </p:set>
                                    <p:anim calcmode="lin" valueType="num">
                                      <p:cBhvr additive="base">
                                        <p:cTn id="12" dur="500" fill="hold"/>
                                        <p:tgtEl>
                                          <p:spTgt spid="49156"/>
                                        </p:tgtEl>
                                        <p:attrNameLst>
                                          <p:attrName>ppt_x</p:attrName>
                                        </p:attrNameLst>
                                      </p:cBhvr>
                                      <p:tavLst>
                                        <p:tav tm="0">
                                          <p:val>
                                            <p:strVal val="#ppt_x"/>
                                          </p:val>
                                        </p:tav>
                                        <p:tav tm="100000">
                                          <p:val>
                                            <p:strVal val="#ppt_x"/>
                                          </p:val>
                                        </p:tav>
                                      </p:tavLst>
                                    </p:anim>
                                    <p:anim calcmode="lin" valueType="num">
                                      <p:cBhvr additive="base">
                                        <p:cTn id="13" dur="500" fill="hold"/>
                                        <p:tgtEl>
                                          <p:spTgt spid="4915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9157"/>
                                        </p:tgtEl>
                                        <p:attrNameLst>
                                          <p:attrName>style.visibility</p:attrName>
                                        </p:attrNameLst>
                                      </p:cBhvr>
                                      <p:to>
                                        <p:strVal val="visible"/>
                                      </p:to>
                                    </p:set>
                                    <p:animEffect transition="in" filter="blinds(horizontal)">
                                      <p:cBhvr>
                                        <p:cTn id="18" dur="500"/>
                                        <p:tgtEl>
                                          <p:spTgt spid="4915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9158"/>
                                        </p:tgtEl>
                                        <p:attrNameLst>
                                          <p:attrName>style.visibility</p:attrName>
                                        </p:attrNameLst>
                                      </p:cBhvr>
                                      <p:to>
                                        <p:strVal val="visible"/>
                                      </p:to>
                                    </p:set>
                                    <p:anim calcmode="lin" valueType="num">
                                      <p:cBhvr additive="base">
                                        <p:cTn id="23" dur="500" fill="hold"/>
                                        <p:tgtEl>
                                          <p:spTgt spid="49158"/>
                                        </p:tgtEl>
                                        <p:attrNameLst>
                                          <p:attrName>ppt_x</p:attrName>
                                        </p:attrNameLst>
                                      </p:cBhvr>
                                      <p:tavLst>
                                        <p:tav tm="0">
                                          <p:val>
                                            <p:strVal val="#ppt_x"/>
                                          </p:val>
                                        </p:tav>
                                        <p:tav tm="100000">
                                          <p:val>
                                            <p:strVal val="#ppt_x"/>
                                          </p:val>
                                        </p:tav>
                                      </p:tavLst>
                                    </p:anim>
                                    <p:anim calcmode="lin" valueType="num">
                                      <p:cBhvr additive="base">
                                        <p:cTn id="24" dur="500" fill="hold"/>
                                        <p:tgtEl>
                                          <p:spTgt spid="4915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9159"/>
                                        </p:tgtEl>
                                        <p:attrNameLst>
                                          <p:attrName>style.visibility</p:attrName>
                                        </p:attrNameLst>
                                      </p:cBhvr>
                                      <p:to>
                                        <p:strVal val="visible"/>
                                      </p:to>
                                    </p:set>
                                    <p:animEffect transition="in" filter="blinds(horizontal)">
                                      <p:cBhvr>
                                        <p:cTn id="29" dur="500"/>
                                        <p:tgtEl>
                                          <p:spTgt spid="4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593725" y="668592"/>
            <a:ext cx="2962671" cy="461665"/>
          </a:xfrm>
          <a:prstGeom prst="rect">
            <a:avLst/>
          </a:prstGeom>
          <a:noFill/>
          <a:ln w="9525">
            <a:noFill/>
            <a:miter lim="800000"/>
            <a:headEnd/>
            <a:tailEnd/>
          </a:ln>
          <a:effectLst/>
        </p:spPr>
        <p:txBody>
          <a:bodyPr wrap="none">
            <a:spAutoFit/>
          </a:bodyPr>
          <a:lstStyle/>
          <a:p>
            <a:r>
              <a:rPr kumimoji="1" lang="zh-CN" altLang="en-US" sz="2400" dirty="0">
                <a:solidFill>
                  <a:srgbClr val="0070C0"/>
                </a:solidFill>
                <a:latin typeface="宋体" pitchFamily="2" charset="-122"/>
              </a:rPr>
              <a:t>于是</a:t>
            </a:r>
            <a:r>
              <a:rPr kumimoji="1" lang="en-US" altLang="zh-CN" sz="2400" dirty="0">
                <a:solidFill>
                  <a:srgbClr val="0070C0"/>
                </a:solidFill>
                <a:latin typeface="Times New Roman" pitchFamily="18" charset="0"/>
              </a:rPr>
              <a:t>, </a:t>
            </a:r>
            <a:r>
              <a:rPr kumimoji="1" lang="zh-CN" altLang="en-US" sz="2400" dirty="0">
                <a:solidFill>
                  <a:srgbClr val="0070C0"/>
                </a:solidFill>
                <a:latin typeface="宋体" pitchFamily="2" charset="-122"/>
              </a:rPr>
              <a:t>由公式</a:t>
            </a:r>
            <a:r>
              <a:rPr kumimoji="1" lang="en-US" altLang="zh-CN" sz="2400" dirty="0" smtClean="0">
                <a:solidFill>
                  <a:srgbClr val="0070C0"/>
                </a:solidFill>
                <a:latin typeface="Times New Roman" pitchFamily="18" charset="0"/>
              </a:rPr>
              <a:t>(9-1</a:t>
            </a:r>
            <a:r>
              <a:rPr kumimoji="1" lang="en-US" altLang="zh-CN" sz="2400" dirty="0">
                <a:solidFill>
                  <a:srgbClr val="0070C0"/>
                </a:solidFill>
                <a:latin typeface="Times New Roman" pitchFamily="18" charset="0"/>
              </a:rPr>
              <a:t>)</a:t>
            </a:r>
            <a:r>
              <a:rPr kumimoji="1" lang="zh-CN" altLang="en-US" sz="2400" dirty="0">
                <a:solidFill>
                  <a:srgbClr val="0070C0"/>
                </a:solidFill>
                <a:latin typeface="宋体" pitchFamily="2" charset="-122"/>
              </a:rPr>
              <a:t>有</a:t>
            </a:r>
            <a:r>
              <a:rPr kumimoji="1" lang="en-US" altLang="zh-CN" sz="2400" dirty="0">
                <a:solidFill>
                  <a:srgbClr val="0070C0"/>
                </a:solidFill>
                <a:latin typeface="Times New Roman" pitchFamily="18" charset="0"/>
              </a:rPr>
              <a:t>: </a:t>
            </a:r>
          </a:p>
        </p:txBody>
      </p:sp>
      <p:graphicFrame>
        <p:nvGraphicFramePr>
          <p:cNvPr id="50179" name="Object 3"/>
          <p:cNvGraphicFramePr>
            <a:graphicFrameLocks noChangeAspect="1"/>
          </p:cNvGraphicFramePr>
          <p:nvPr/>
        </p:nvGraphicFramePr>
        <p:xfrm>
          <a:off x="1214414" y="1444625"/>
          <a:ext cx="7000924" cy="3198821"/>
        </p:xfrm>
        <a:graphic>
          <a:graphicData uri="http://schemas.openxmlformats.org/presentationml/2006/ole">
            <mc:AlternateContent xmlns:mc="http://schemas.openxmlformats.org/markup-compatibility/2006">
              <mc:Choice xmlns:v="urn:schemas-microsoft-com:vml" Requires="v">
                <p:oleObj spid="_x0000_s50216" name="Equation" r:id="rId3" imgW="3352680" imgH="1587240" progId="Equation.3">
                  <p:embed/>
                </p:oleObj>
              </mc:Choice>
              <mc:Fallback>
                <p:oleObj name="Equation" r:id="rId3" imgW="3352680" imgH="158724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14" y="1444625"/>
                        <a:ext cx="7000924" cy="3198821"/>
                      </a:xfrm>
                      <a:prstGeom prst="rect">
                        <a:avLst/>
                      </a:prstGeom>
                      <a:solidFill>
                        <a:schemeClr val="accent1"/>
                      </a:solidFill>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blinds(horizontal)">
                                      <p:cBhvr>
                                        <p:cTn id="7" dur="500"/>
                                        <p:tgtEl>
                                          <p:spTgt spid="5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1142976" y="785794"/>
          <a:ext cx="7215237" cy="3143272"/>
        </p:xfrm>
        <a:graphic>
          <a:graphicData uri="http://schemas.openxmlformats.org/presentationml/2006/ole">
            <mc:AlternateContent xmlns:mc="http://schemas.openxmlformats.org/markup-compatibility/2006">
              <mc:Choice xmlns:v="urn:schemas-microsoft-com:vml" Requires="v">
                <p:oleObj spid="_x0000_s51277" name="Equation" r:id="rId3" imgW="3365280" imgH="1587240" progId="Equation.3">
                  <p:embed/>
                </p:oleObj>
              </mc:Choice>
              <mc:Fallback>
                <p:oleObj name="Equation" r:id="rId3" imgW="3365280" imgH="15872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76" y="785794"/>
                        <a:ext cx="7215237" cy="3143272"/>
                      </a:xfrm>
                      <a:prstGeom prst="rect">
                        <a:avLst/>
                      </a:prstGeom>
                      <a:solidFill>
                        <a:srgbClr val="CCFFFF"/>
                      </a:solidFill>
                    </p:spPr>
                  </p:pic>
                </p:oleObj>
              </mc:Fallback>
            </mc:AlternateContent>
          </a:graphicData>
        </a:graphic>
      </p:graphicFrame>
      <p:sp>
        <p:nvSpPr>
          <p:cNvPr id="51203" name="Text Box 3"/>
          <p:cNvSpPr txBox="1">
            <a:spLocks noChangeArrowheads="1"/>
          </p:cNvSpPr>
          <p:nvPr/>
        </p:nvSpPr>
        <p:spPr bwMode="auto">
          <a:xfrm>
            <a:off x="441325" y="4495800"/>
            <a:ext cx="565150" cy="457200"/>
          </a:xfrm>
          <a:prstGeom prst="rect">
            <a:avLst/>
          </a:prstGeom>
          <a:noFill/>
          <a:ln w="9525">
            <a:noFill/>
            <a:miter lim="800000"/>
            <a:headEnd/>
            <a:tailEnd/>
          </a:ln>
          <a:effectLst/>
        </p:spPr>
        <p:txBody>
          <a:bodyPr wrap="none">
            <a:spAutoFit/>
          </a:bodyPr>
          <a:lstStyle/>
          <a:p>
            <a:r>
              <a:rPr kumimoji="1" lang="zh-CN" altLang="en-US" sz="2400">
                <a:latin typeface="宋体" pitchFamily="2" charset="-122"/>
              </a:rPr>
              <a:t>又</a:t>
            </a:r>
            <a:r>
              <a:rPr kumimoji="1" lang="zh-CN" altLang="en-US" sz="2400">
                <a:latin typeface="Times New Roman" pitchFamily="18" charset="0"/>
              </a:rPr>
              <a:t> </a:t>
            </a:r>
          </a:p>
        </p:txBody>
      </p:sp>
      <p:graphicFrame>
        <p:nvGraphicFramePr>
          <p:cNvPr id="51204" name="Object 4"/>
          <p:cNvGraphicFramePr>
            <a:graphicFrameLocks noChangeAspect="1"/>
          </p:cNvGraphicFramePr>
          <p:nvPr/>
        </p:nvGraphicFramePr>
        <p:xfrm>
          <a:off x="3505200" y="4572000"/>
          <a:ext cx="2514600" cy="1000140"/>
        </p:xfrm>
        <a:graphic>
          <a:graphicData uri="http://schemas.openxmlformats.org/presentationml/2006/ole">
            <mc:AlternateContent xmlns:mc="http://schemas.openxmlformats.org/markup-compatibility/2006">
              <mc:Choice xmlns:v="urn:schemas-microsoft-com:vml" Requires="v">
                <p:oleObj spid="_x0000_s51278" name="Equation" r:id="rId5" imgW="1015920" imgH="469800" progId="Equation.3">
                  <p:embed/>
                </p:oleObj>
              </mc:Choice>
              <mc:Fallback>
                <p:oleObj name="Equation" r:id="rId5" imgW="1015920" imgH="4698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4572000"/>
                        <a:ext cx="2514600" cy="1000140"/>
                      </a:xfrm>
                      <a:prstGeom prst="rect">
                        <a:avLst/>
                      </a:prstGeom>
                      <a:solidFill>
                        <a:srgbClr val="00FFFF"/>
                      </a:solidFill>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anim calcmode="lin" valueType="num">
                                      <p:cBhvr additive="base">
                                        <p:cTn id="7" dur="500" fill="hold"/>
                                        <p:tgtEl>
                                          <p:spTgt spid="51203"/>
                                        </p:tgtEl>
                                        <p:attrNameLst>
                                          <p:attrName>ppt_x</p:attrName>
                                        </p:attrNameLst>
                                      </p:cBhvr>
                                      <p:tavLst>
                                        <p:tav tm="0">
                                          <p:val>
                                            <p:strVal val="#ppt_x"/>
                                          </p:val>
                                        </p:tav>
                                        <p:tav tm="100000">
                                          <p:val>
                                            <p:strVal val="#ppt_x"/>
                                          </p:val>
                                        </p:tav>
                                      </p:tavLst>
                                    </p:anim>
                                    <p:anim calcmode="lin" valueType="num">
                                      <p:cBhvr additive="base">
                                        <p:cTn id="8" dur="500" fill="hold"/>
                                        <p:tgtEl>
                                          <p:spTgt spid="512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1204"/>
                                        </p:tgtEl>
                                        <p:attrNameLst>
                                          <p:attrName>style.visibility</p:attrName>
                                        </p:attrNameLst>
                                      </p:cBhvr>
                                      <p:to>
                                        <p:strVal val="visible"/>
                                      </p:to>
                                    </p:set>
                                    <p:animEffect transition="in" filter="blinds(horizontal)">
                                      <p:cBhvr>
                                        <p:cTn id="13" dur="500"/>
                                        <p:tgtEl>
                                          <p:spTgt spid="51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Rot="1" noChangeArrowheads="1"/>
          </p:cNvSpPr>
          <p:nvPr>
            <p:ph type="body" idx="4294967295"/>
          </p:nvPr>
        </p:nvSpPr>
        <p:spPr>
          <a:xfrm>
            <a:off x="317885" y="476672"/>
            <a:ext cx="4032448" cy="1656184"/>
          </a:xfrm>
        </p:spPr>
        <p:txBody>
          <a:bodyPr/>
          <a:lstStyle/>
          <a:p>
            <a:pPr>
              <a:lnSpc>
                <a:spcPct val="200000"/>
              </a:lnSpc>
              <a:buFont typeface="Wingdings" pitchFamily="2" charset="2"/>
              <a:buNone/>
            </a:pPr>
            <a:r>
              <a:rPr lang="en-US" altLang="zh-CN" sz="4000" dirty="0">
                <a:latin typeface="黑体" pitchFamily="49" charset="-122"/>
                <a:ea typeface="黑体" pitchFamily="49" charset="-122"/>
              </a:rPr>
              <a:t> </a:t>
            </a:r>
            <a:r>
              <a:rPr lang="en-US" altLang="zh-CN" sz="4000" dirty="0" smtClean="0">
                <a:latin typeface="黑体" pitchFamily="49" charset="-122"/>
                <a:ea typeface="黑体" pitchFamily="49" charset="-122"/>
              </a:rPr>
              <a:t>  </a:t>
            </a:r>
            <a:r>
              <a:rPr lang="zh-CN" altLang="en-US" sz="4000" dirty="0" smtClean="0">
                <a:latin typeface="黑体" pitchFamily="49" charset="-122"/>
                <a:ea typeface="黑体" pitchFamily="49" charset="-122"/>
              </a:rPr>
              <a:t>参考资料：</a:t>
            </a:r>
            <a:endParaRPr lang="en-US" altLang="zh-CN" sz="4000" dirty="0" smtClean="0">
              <a:latin typeface="黑体" pitchFamily="49" charset="-122"/>
              <a:ea typeface="黑体" pitchFamily="49" charset="-122"/>
            </a:endParaRPr>
          </a:p>
          <a:p>
            <a:pPr>
              <a:lnSpc>
                <a:spcPct val="150000"/>
              </a:lnSpc>
              <a:buFont typeface="Wingdings" pitchFamily="2" charset="2"/>
              <a:buNone/>
            </a:pPr>
            <a:endParaRPr lang="en-US" altLang="zh-CN" sz="2800" dirty="0">
              <a:latin typeface="黑体" pitchFamily="49" charset="-122"/>
              <a:ea typeface="黑体" pitchFamily="49" charset="-122"/>
            </a:endParaRPr>
          </a:p>
        </p:txBody>
      </p:sp>
      <p:pic>
        <p:nvPicPr>
          <p:cNvPr id="53250" name="Picture 2" descr="https://img-blog.csdnimg.cn/7cba087ca0cb4801bf58f4f8fc7c79e8.png#pic_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6" y="1935363"/>
            <a:ext cx="3553028" cy="413940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3863135" y="2204864"/>
            <a:ext cx="5362682" cy="3744416"/>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648924" y="457200"/>
            <a:ext cx="3849688" cy="457200"/>
          </a:xfrm>
          <a:prstGeom prst="rect">
            <a:avLst/>
          </a:prstGeom>
          <a:noFill/>
          <a:ln w="9525">
            <a:noFill/>
            <a:miter lim="800000"/>
            <a:headEnd/>
            <a:tailEnd/>
          </a:ln>
          <a:effectLst/>
        </p:spPr>
        <p:txBody>
          <a:bodyPr wrap="none">
            <a:spAutoFit/>
          </a:bodyPr>
          <a:lstStyle/>
          <a:p>
            <a:r>
              <a:rPr kumimoji="1" lang="zh-CN" altLang="en-US" sz="2400" dirty="0">
                <a:solidFill>
                  <a:srgbClr val="0070C0"/>
                </a:solidFill>
                <a:latin typeface="宋体" pitchFamily="2" charset="-122"/>
              </a:rPr>
              <a:t>将以上</a:t>
            </a:r>
            <a:r>
              <a:rPr kumimoji="1" lang="en-US" altLang="zh-CN" sz="2400" dirty="0">
                <a:solidFill>
                  <a:srgbClr val="0070C0"/>
                </a:solidFill>
                <a:latin typeface="Times New Roman" pitchFamily="18" charset="0"/>
              </a:rPr>
              <a:t>3</a:t>
            </a:r>
            <a:r>
              <a:rPr kumimoji="1" lang="zh-CN" altLang="en-US" sz="2400" dirty="0">
                <a:solidFill>
                  <a:srgbClr val="0070C0"/>
                </a:solidFill>
                <a:latin typeface="宋体" pitchFamily="2" charset="-122"/>
              </a:rPr>
              <a:t>式代入公式</a:t>
            </a:r>
            <a:r>
              <a:rPr kumimoji="1" lang="en-US" altLang="zh-CN" sz="2400" dirty="0" smtClean="0">
                <a:solidFill>
                  <a:srgbClr val="0070C0"/>
                </a:solidFill>
                <a:latin typeface="Times New Roman" pitchFamily="18" charset="0"/>
              </a:rPr>
              <a:t>(9-2</a:t>
            </a:r>
            <a:r>
              <a:rPr kumimoji="1" lang="en-US" altLang="zh-CN" sz="2400" dirty="0">
                <a:solidFill>
                  <a:srgbClr val="0070C0"/>
                </a:solidFill>
                <a:latin typeface="Times New Roman" pitchFamily="18" charset="0"/>
              </a:rPr>
              <a:t>)</a:t>
            </a:r>
            <a:r>
              <a:rPr kumimoji="1" lang="zh-CN" altLang="en-US" sz="2400" dirty="0">
                <a:solidFill>
                  <a:srgbClr val="0070C0"/>
                </a:solidFill>
                <a:latin typeface="宋体" pitchFamily="2" charset="-122"/>
              </a:rPr>
              <a:t>得</a:t>
            </a:r>
            <a:r>
              <a:rPr kumimoji="1" lang="en-US" altLang="zh-CN" sz="2400" dirty="0">
                <a:solidFill>
                  <a:srgbClr val="0070C0"/>
                </a:solidFill>
                <a:latin typeface="Times New Roman" pitchFamily="18" charset="0"/>
              </a:rPr>
              <a:t>: </a:t>
            </a:r>
          </a:p>
        </p:txBody>
      </p:sp>
      <p:graphicFrame>
        <p:nvGraphicFramePr>
          <p:cNvPr id="52227" name="Object 3"/>
          <p:cNvGraphicFramePr>
            <a:graphicFrameLocks noChangeAspect="1"/>
          </p:cNvGraphicFramePr>
          <p:nvPr/>
        </p:nvGraphicFramePr>
        <p:xfrm>
          <a:off x="2214546" y="990601"/>
          <a:ext cx="5329254" cy="1509705"/>
        </p:xfrm>
        <a:graphic>
          <a:graphicData uri="http://schemas.openxmlformats.org/presentationml/2006/ole">
            <mc:AlternateContent xmlns:mc="http://schemas.openxmlformats.org/markup-compatibility/2006">
              <mc:Choice xmlns:v="urn:schemas-microsoft-com:vml" Requires="v">
                <p:oleObj spid="_x0000_s52302" name="Equation" r:id="rId3" imgW="2527200" imgH="812520" progId="Equation.3">
                  <p:embed/>
                </p:oleObj>
              </mc:Choice>
              <mc:Fallback>
                <p:oleObj name="Equation" r:id="rId3" imgW="2527200" imgH="81252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990601"/>
                        <a:ext cx="5329254" cy="1509705"/>
                      </a:xfrm>
                      <a:prstGeom prst="rect">
                        <a:avLst/>
                      </a:prstGeom>
                      <a:solidFill>
                        <a:schemeClr val="accent1"/>
                      </a:solidFill>
                    </p:spPr>
                  </p:pic>
                </p:oleObj>
              </mc:Fallback>
            </mc:AlternateContent>
          </a:graphicData>
        </a:graphic>
      </p:graphicFrame>
      <p:sp>
        <p:nvSpPr>
          <p:cNvPr id="52228" name="Text Box 4"/>
          <p:cNvSpPr txBox="1">
            <a:spLocks noChangeArrowheads="1"/>
          </p:cNvSpPr>
          <p:nvPr/>
        </p:nvSpPr>
        <p:spPr bwMode="auto">
          <a:xfrm>
            <a:off x="663672" y="2723229"/>
            <a:ext cx="3087688" cy="457200"/>
          </a:xfrm>
          <a:prstGeom prst="rect">
            <a:avLst/>
          </a:prstGeom>
          <a:noFill/>
          <a:ln w="9525">
            <a:noFill/>
            <a:miter lim="800000"/>
            <a:headEnd/>
            <a:tailEnd/>
          </a:ln>
          <a:effectLst/>
        </p:spPr>
        <p:txBody>
          <a:bodyPr wrap="none">
            <a:spAutoFit/>
          </a:bodyPr>
          <a:lstStyle/>
          <a:p>
            <a:r>
              <a:rPr kumimoji="1" lang="zh-CN" altLang="en-US" sz="2400" dirty="0">
                <a:solidFill>
                  <a:srgbClr val="0070C0"/>
                </a:solidFill>
                <a:latin typeface="宋体" pitchFamily="2" charset="-122"/>
              </a:rPr>
              <a:t>用同样的方法可求得</a:t>
            </a:r>
            <a:r>
              <a:rPr kumimoji="1" lang="en-US" altLang="zh-CN" sz="2400" dirty="0">
                <a:solidFill>
                  <a:srgbClr val="0070C0"/>
                </a:solidFill>
                <a:latin typeface="Times New Roman" pitchFamily="18" charset="0"/>
              </a:rPr>
              <a:t>: </a:t>
            </a:r>
          </a:p>
        </p:txBody>
      </p:sp>
      <p:graphicFrame>
        <p:nvGraphicFramePr>
          <p:cNvPr id="52229" name="Object 5"/>
          <p:cNvGraphicFramePr>
            <a:graphicFrameLocks noChangeAspect="1"/>
          </p:cNvGraphicFramePr>
          <p:nvPr>
            <p:extLst>
              <p:ext uri="{D42A27DB-BD31-4B8C-83A1-F6EECF244321}">
                <p14:modId xmlns:p14="http://schemas.microsoft.com/office/powerpoint/2010/main" val="674192406"/>
              </p:ext>
            </p:extLst>
          </p:nvPr>
        </p:nvGraphicFramePr>
        <p:xfrm>
          <a:off x="595313" y="3262313"/>
          <a:ext cx="8167687" cy="1620837"/>
        </p:xfrm>
        <a:graphic>
          <a:graphicData uri="http://schemas.openxmlformats.org/presentationml/2006/ole">
            <mc:AlternateContent xmlns:mc="http://schemas.openxmlformats.org/markup-compatibility/2006">
              <mc:Choice xmlns:v="urn:schemas-microsoft-com:vml" Requires="v">
                <p:oleObj spid="_x0000_s52303" name="公式" r:id="rId5" imgW="4520880" imgH="838080" progId="Equation.3">
                  <p:embed/>
                </p:oleObj>
              </mc:Choice>
              <mc:Fallback>
                <p:oleObj name="公式" r:id="rId5" imgW="4520880" imgH="838080" progId="Equation.3">
                  <p:embed/>
                  <p:pic>
                    <p:nvPicPr>
                      <p:cNvPr id="0" name="Picture 5"/>
                      <p:cNvPicPr>
                        <a:picLocks noChangeAspect="1" noChangeArrowheads="1"/>
                      </p:cNvPicPr>
                      <p:nvPr/>
                    </p:nvPicPr>
                    <p:blipFill>
                      <a:blip r:embed="rId6"/>
                      <a:srcRect/>
                      <a:stretch>
                        <a:fillRect/>
                      </a:stretch>
                    </p:blipFill>
                    <p:spPr bwMode="auto">
                      <a:xfrm>
                        <a:off x="595313" y="3262313"/>
                        <a:ext cx="8167687" cy="1620837"/>
                      </a:xfrm>
                      <a:prstGeom prst="rect">
                        <a:avLst/>
                      </a:prstGeom>
                      <a:solidFill>
                        <a:schemeClr val="accent2"/>
                      </a:solidFill>
                    </p:spPr>
                  </p:pic>
                </p:oleObj>
              </mc:Fallback>
            </mc:AlternateContent>
          </a:graphicData>
        </a:graphic>
      </p:graphicFrame>
      <p:sp>
        <p:nvSpPr>
          <p:cNvPr id="52230" name="Text Box 6"/>
          <p:cNvSpPr txBox="1">
            <a:spLocks noChangeArrowheads="1"/>
          </p:cNvSpPr>
          <p:nvPr/>
        </p:nvSpPr>
        <p:spPr bwMode="auto">
          <a:xfrm>
            <a:off x="714348" y="5099268"/>
            <a:ext cx="7858180" cy="1052596"/>
          </a:xfrm>
          <a:prstGeom prst="rect">
            <a:avLst/>
          </a:prstGeom>
          <a:noFill/>
          <a:ln w="9525">
            <a:noFill/>
            <a:miter lim="800000"/>
            <a:headEnd/>
            <a:tailEnd/>
          </a:ln>
          <a:effectLst/>
        </p:spPr>
        <p:txBody>
          <a:bodyPr wrap="square">
            <a:spAutoFit/>
          </a:bodyPr>
          <a:lstStyle/>
          <a:p>
            <a:pPr algn="just">
              <a:lnSpc>
                <a:spcPct val="130000"/>
              </a:lnSpc>
              <a:spcBef>
                <a:spcPct val="50000"/>
              </a:spcBef>
            </a:pPr>
            <a:r>
              <a:rPr kumimoji="1" lang="zh-CN" altLang="en-US" sz="2300" dirty="0">
                <a:solidFill>
                  <a:srgbClr val="0070C0"/>
                </a:solidFill>
                <a:latin typeface="宋体" pitchFamily="2" charset="-122"/>
              </a:rPr>
              <a:t>可见</a:t>
            </a:r>
            <a:r>
              <a:rPr kumimoji="1" lang="en-US" altLang="zh-CN" sz="2300" dirty="0">
                <a:solidFill>
                  <a:srgbClr val="0070C0"/>
                </a:solidFill>
                <a:latin typeface="宋体" pitchFamily="2" charset="-122"/>
              </a:rPr>
              <a:t>, </a:t>
            </a:r>
            <a:r>
              <a:rPr kumimoji="1" lang="zh-CN" altLang="en-US" sz="2300" dirty="0">
                <a:solidFill>
                  <a:srgbClr val="0070C0"/>
                </a:solidFill>
                <a:latin typeface="宋体" pitchFamily="2" charset="-122"/>
              </a:rPr>
              <a:t>条件熵</a:t>
            </a:r>
            <a:r>
              <a:rPr kumimoji="1" lang="en-US" altLang="zh-CN" sz="2300" i="1" dirty="0">
                <a:solidFill>
                  <a:srgbClr val="0070C0"/>
                </a:solidFill>
                <a:latin typeface="宋体" pitchFamily="2" charset="-122"/>
              </a:rPr>
              <a:t>H</a:t>
            </a:r>
            <a:r>
              <a:rPr kumimoji="1" lang="en-US" altLang="zh-CN" sz="2300" dirty="0">
                <a:solidFill>
                  <a:srgbClr val="0070C0"/>
                </a:solidFill>
                <a:latin typeface="宋体" pitchFamily="2" charset="-122"/>
              </a:rPr>
              <a:t>(</a:t>
            </a:r>
            <a:r>
              <a:rPr kumimoji="1" lang="en-US" altLang="zh-CN" sz="2300" i="1" dirty="0">
                <a:solidFill>
                  <a:srgbClr val="0070C0"/>
                </a:solidFill>
                <a:latin typeface="宋体" pitchFamily="2" charset="-122"/>
              </a:rPr>
              <a:t>S</a:t>
            </a:r>
            <a:r>
              <a:rPr kumimoji="1" lang="en-US" altLang="zh-CN" sz="2300" dirty="0">
                <a:solidFill>
                  <a:srgbClr val="0070C0"/>
                </a:solidFill>
                <a:latin typeface="宋体" pitchFamily="2" charset="-122"/>
              </a:rPr>
              <a:t>|</a:t>
            </a:r>
            <a:r>
              <a:rPr kumimoji="1" lang="zh-CN" altLang="en-US" sz="2300" dirty="0">
                <a:solidFill>
                  <a:srgbClr val="0070C0"/>
                </a:solidFill>
                <a:latin typeface="宋体" pitchFamily="2" charset="-122"/>
              </a:rPr>
              <a:t>性别</a:t>
            </a:r>
            <a:r>
              <a:rPr kumimoji="1" lang="en-US" altLang="zh-CN" sz="2300" dirty="0">
                <a:solidFill>
                  <a:srgbClr val="0070C0"/>
                </a:solidFill>
                <a:latin typeface="宋体" pitchFamily="2" charset="-122"/>
              </a:rPr>
              <a:t>)</a:t>
            </a:r>
            <a:r>
              <a:rPr kumimoji="1" lang="zh-CN" altLang="en-US" sz="2300" dirty="0">
                <a:solidFill>
                  <a:srgbClr val="0070C0"/>
                </a:solidFill>
                <a:latin typeface="宋体" pitchFamily="2" charset="-122"/>
              </a:rPr>
              <a:t>为最小</a:t>
            </a:r>
            <a:r>
              <a:rPr kumimoji="1" lang="en-US" altLang="zh-CN" sz="2300" dirty="0">
                <a:solidFill>
                  <a:srgbClr val="0070C0"/>
                </a:solidFill>
                <a:latin typeface="宋体" pitchFamily="2" charset="-122"/>
              </a:rPr>
              <a:t>,</a:t>
            </a:r>
            <a:r>
              <a:rPr kumimoji="1" lang="zh-CN" altLang="en-US" sz="2300" dirty="0">
                <a:solidFill>
                  <a:srgbClr val="0070C0"/>
                </a:solidFill>
                <a:latin typeface="宋体" pitchFamily="2" charset="-122"/>
              </a:rPr>
              <a:t>所以</a:t>
            </a:r>
            <a:r>
              <a:rPr kumimoji="1" lang="en-US" altLang="zh-CN" sz="2300" dirty="0">
                <a:solidFill>
                  <a:srgbClr val="0070C0"/>
                </a:solidFill>
                <a:latin typeface="宋体" pitchFamily="2" charset="-122"/>
              </a:rPr>
              <a:t>,</a:t>
            </a:r>
            <a:r>
              <a:rPr kumimoji="1" lang="zh-CN" altLang="en-US" sz="2300" dirty="0">
                <a:solidFill>
                  <a:srgbClr val="0070C0"/>
                </a:solidFill>
                <a:latin typeface="宋体" pitchFamily="2" charset="-122"/>
              </a:rPr>
              <a:t>应取</a:t>
            </a:r>
            <a:r>
              <a:rPr kumimoji="1" lang="zh-CN" altLang="en-US" sz="2300" dirty="0">
                <a:solidFill>
                  <a:srgbClr val="0070C0"/>
                </a:solidFill>
                <a:latin typeface="Courier New"/>
              </a:rPr>
              <a:t>“</a:t>
            </a:r>
            <a:r>
              <a:rPr kumimoji="1" lang="zh-CN" altLang="en-US" sz="2300" dirty="0">
                <a:solidFill>
                  <a:srgbClr val="0070C0"/>
                </a:solidFill>
                <a:latin typeface="宋体" pitchFamily="2" charset="-122"/>
              </a:rPr>
              <a:t>性别</a:t>
            </a:r>
            <a:r>
              <a:rPr kumimoji="1" lang="zh-CN" altLang="en-US" sz="2300" dirty="0">
                <a:solidFill>
                  <a:srgbClr val="0070C0"/>
                </a:solidFill>
                <a:latin typeface="Courier New"/>
              </a:rPr>
              <a:t>”</a:t>
            </a:r>
            <a:r>
              <a:rPr kumimoji="1" lang="zh-CN" altLang="en-US" sz="2300" dirty="0">
                <a:solidFill>
                  <a:srgbClr val="0070C0"/>
                </a:solidFill>
                <a:latin typeface="宋体" pitchFamily="2" charset="-122"/>
              </a:rPr>
              <a:t>这一属性对实例集进行分类</a:t>
            </a:r>
            <a:r>
              <a:rPr kumimoji="1" lang="en-US" altLang="zh-CN" sz="2300" dirty="0">
                <a:solidFill>
                  <a:srgbClr val="0070C0"/>
                </a:solidFill>
                <a:latin typeface="宋体" pitchFamily="2" charset="-122"/>
              </a:rPr>
              <a:t>, </a:t>
            </a:r>
            <a:r>
              <a:rPr kumimoji="1" lang="zh-CN" altLang="en-US" sz="2300" dirty="0">
                <a:solidFill>
                  <a:srgbClr val="0070C0"/>
                </a:solidFill>
                <a:latin typeface="宋体" pitchFamily="2" charset="-122"/>
              </a:rPr>
              <a:t>即以</a:t>
            </a:r>
            <a:r>
              <a:rPr kumimoji="1" lang="zh-CN" altLang="en-US" sz="2300" dirty="0">
                <a:solidFill>
                  <a:srgbClr val="0070C0"/>
                </a:solidFill>
                <a:latin typeface="Courier New"/>
              </a:rPr>
              <a:t>“</a:t>
            </a:r>
            <a:r>
              <a:rPr kumimoji="1" lang="zh-CN" altLang="en-US" sz="2300" dirty="0">
                <a:solidFill>
                  <a:srgbClr val="0070C0"/>
                </a:solidFill>
                <a:latin typeface="宋体" pitchFamily="2" charset="-122"/>
              </a:rPr>
              <a:t>性别</a:t>
            </a:r>
            <a:r>
              <a:rPr kumimoji="1" lang="zh-CN" altLang="en-US" sz="2300" dirty="0">
                <a:solidFill>
                  <a:srgbClr val="0070C0"/>
                </a:solidFill>
                <a:latin typeface="Times New Roman"/>
              </a:rPr>
              <a:t>”</a:t>
            </a:r>
            <a:r>
              <a:rPr kumimoji="1" lang="zh-CN" altLang="en-US" sz="2300" dirty="0">
                <a:solidFill>
                  <a:srgbClr val="0070C0"/>
                </a:solidFill>
                <a:latin typeface="宋体" pitchFamily="2" charset="-122"/>
              </a:rPr>
              <a:t>作为决策树的根节点。</a:t>
            </a:r>
            <a:r>
              <a:rPr kumimoji="1" lang="zh-CN" altLang="en-US" sz="2300" dirty="0">
                <a:solidFill>
                  <a:srgbClr val="0070C0"/>
                </a:solidFill>
                <a:latin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blinds(horizontal)">
                                      <p:cBhvr>
                                        <p:cTn id="7" dur="500"/>
                                        <p:tgtEl>
                                          <p:spTgt spid="522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2228"/>
                                        </p:tgtEl>
                                        <p:attrNameLst>
                                          <p:attrName>style.visibility</p:attrName>
                                        </p:attrNameLst>
                                      </p:cBhvr>
                                      <p:to>
                                        <p:strVal val="visible"/>
                                      </p:to>
                                    </p:set>
                                    <p:anim calcmode="lin" valueType="num">
                                      <p:cBhvr additive="base">
                                        <p:cTn id="12" dur="500" fill="hold"/>
                                        <p:tgtEl>
                                          <p:spTgt spid="52228"/>
                                        </p:tgtEl>
                                        <p:attrNameLst>
                                          <p:attrName>ppt_x</p:attrName>
                                        </p:attrNameLst>
                                      </p:cBhvr>
                                      <p:tavLst>
                                        <p:tav tm="0">
                                          <p:val>
                                            <p:strVal val="#ppt_x"/>
                                          </p:val>
                                        </p:tav>
                                        <p:tav tm="100000">
                                          <p:val>
                                            <p:strVal val="#ppt_x"/>
                                          </p:val>
                                        </p:tav>
                                      </p:tavLst>
                                    </p:anim>
                                    <p:anim calcmode="lin" valueType="num">
                                      <p:cBhvr additive="base">
                                        <p:cTn id="13"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2229"/>
                                        </p:tgtEl>
                                        <p:attrNameLst>
                                          <p:attrName>style.visibility</p:attrName>
                                        </p:attrNameLst>
                                      </p:cBhvr>
                                      <p:to>
                                        <p:strVal val="visible"/>
                                      </p:to>
                                    </p:set>
                                    <p:animEffect transition="in" filter="blinds(horizontal)">
                                      <p:cBhvr>
                                        <p:cTn id="18" dur="500"/>
                                        <p:tgtEl>
                                          <p:spTgt spid="52229"/>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52230"/>
                                        </p:tgtEl>
                                        <p:attrNameLst>
                                          <p:attrName>style.visibility</p:attrName>
                                        </p:attrNameLst>
                                      </p:cBhvr>
                                      <p:to>
                                        <p:strVal val="visible"/>
                                      </p:to>
                                    </p:set>
                                    <p:animEffect transition="in" filter="checkerboard(across)">
                                      <p:cBhvr>
                                        <p:cTn id="23"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p:bldP spid="522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内容占位符 2"/>
          <p:cNvSpPr>
            <a:spLocks noGrp="1"/>
          </p:cNvSpPr>
          <p:nvPr>
            <p:ph idx="1"/>
          </p:nvPr>
        </p:nvSpPr>
        <p:spPr>
          <a:xfrm>
            <a:off x="107504" y="548680"/>
            <a:ext cx="8579297" cy="5328592"/>
          </a:xfrm>
        </p:spPr>
        <p:txBody>
          <a:bodyPr/>
          <a:lstStyle/>
          <a:p>
            <a:pPr eaLnBrk="1" hangingPunct="1">
              <a:lnSpc>
                <a:spcPct val="150000"/>
              </a:lnSpc>
            </a:pPr>
            <a:r>
              <a:rPr lang="zh-CN" altLang="en-US" sz="2400" dirty="0" smtClean="0"/>
              <a:t>信息增益：</a:t>
            </a:r>
            <a:r>
              <a:rPr lang="en-US" altLang="zh-CN" sz="2400" dirty="0" smtClean="0"/>
              <a:t>G(S,A</a:t>
            </a:r>
            <a:r>
              <a:rPr lang="zh-CN" altLang="en-US" sz="2400" dirty="0" smtClean="0"/>
              <a:t>）</a:t>
            </a:r>
            <a:r>
              <a:rPr lang="en-US" altLang="zh-CN" sz="2400" dirty="0" smtClean="0"/>
              <a:t>=H(S)-H(S|A)</a:t>
            </a:r>
          </a:p>
          <a:p>
            <a:pPr eaLnBrk="1" hangingPunct="1">
              <a:lnSpc>
                <a:spcPct val="150000"/>
              </a:lnSpc>
            </a:pPr>
            <a:r>
              <a:rPr lang="zh-CN" altLang="en-US" sz="2400" dirty="0" smtClean="0"/>
              <a:t>具体方法是：从根结点</a:t>
            </a:r>
            <a:r>
              <a:rPr lang="en-US" altLang="zh-CN" sz="2400" dirty="0" smtClean="0"/>
              <a:t>(root node)</a:t>
            </a:r>
            <a:r>
              <a:rPr lang="zh-CN" altLang="en-US" sz="2400" dirty="0" smtClean="0"/>
              <a:t>开始，对结点计算所有可能的特征的</a:t>
            </a:r>
            <a:r>
              <a:rPr lang="zh-CN" altLang="en-US" sz="2400" dirty="0" smtClean="0">
                <a:solidFill>
                  <a:srgbClr val="FF0000"/>
                </a:solidFill>
              </a:rPr>
              <a:t>信息增益</a:t>
            </a:r>
            <a:r>
              <a:rPr lang="zh-CN" altLang="en-US" sz="2400" dirty="0" smtClean="0"/>
              <a:t>，选择信息增益最大的特征作为结点的特征，由该特征的不同取值建立子节点；再对子结点递归地调用以上方法，构建决策树；直到所有特征的信息增益均很小或没有特征可以选择为止，最后得到一个决策树。</a:t>
            </a:r>
          </a:p>
        </p:txBody>
      </p:sp>
      <p:sp>
        <p:nvSpPr>
          <p:cNvPr id="202756"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31598370-49B5-43AB-8B81-8AB0C9FEA982}" type="slidenum">
              <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51</a:t>
            </a:fld>
            <a:endPar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15418233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457200" y="55980"/>
            <a:ext cx="8229600" cy="1143000"/>
          </a:xfrm>
        </p:spPr>
        <p:txBody>
          <a:bodyPr/>
          <a:lstStyle/>
          <a:p>
            <a:pPr eaLnBrk="1" fontAlgn="auto" hangingPunct="1">
              <a:spcAft>
                <a:spcPts val="0"/>
              </a:spcAft>
              <a:defRPr/>
            </a:pPr>
            <a:r>
              <a:rPr lang="en-US" altLang="zh-CN" dirty="0"/>
              <a:t>ID3</a:t>
            </a:r>
            <a:r>
              <a:rPr lang="zh-CN" altLang="en-US" dirty="0"/>
              <a:t>算法伪代码</a:t>
            </a:r>
          </a:p>
        </p:txBody>
      </p:sp>
      <p:sp>
        <p:nvSpPr>
          <p:cNvPr id="234499" name="Rectangle 3" descr="Rectangle: Click to edit Master text styles&#10;Second level&#10;Third level&#10;Fourth level&#10;Fifth level"/>
          <p:cNvSpPr>
            <a:spLocks noGrp="1" noChangeArrowheads="1"/>
          </p:cNvSpPr>
          <p:nvPr>
            <p:ph idx="1"/>
          </p:nvPr>
        </p:nvSpPr>
        <p:spPr>
          <a:xfrm>
            <a:off x="755650" y="1242392"/>
            <a:ext cx="7772400" cy="5282234"/>
          </a:xfrm>
        </p:spPr>
        <p:txBody>
          <a:bodyPr>
            <a:normAutofit fontScale="77500" lnSpcReduction="20000"/>
          </a:bodyPr>
          <a:lstStyle/>
          <a:p>
            <a:pPr eaLnBrk="1" hangingPunct="1">
              <a:lnSpc>
                <a:spcPct val="120000"/>
              </a:lnSpc>
            </a:pPr>
            <a:r>
              <a:rPr lang="zh-CN" altLang="en-US" sz="1800" dirty="0" smtClean="0"/>
              <a:t>第一步 创建根结点。</a:t>
            </a:r>
          </a:p>
          <a:p>
            <a:pPr eaLnBrk="1" hangingPunct="1">
              <a:lnSpc>
                <a:spcPct val="120000"/>
              </a:lnSpc>
            </a:pPr>
            <a:r>
              <a:rPr lang="zh-CN" altLang="en-US" sz="1800" dirty="0" smtClean="0"/>
              <a:t>第二步 根结点数据集为初始数据集。</a:t>
            </a:r>
          </a:p>
          <a:p>
            <a:pPr eaLnBrk="1" hangingPunct="1">
              <a:lnSpc>
                <a:spcPct val="120000"/>
              </a:lnSpc>
            </a:pPr>
            <a:r>
              <a:rPr lang="zh-CN" altLang="en-US" sz="1800" dirty="0" smtClean="0"/>
              <a:t>第三步 根结点属性集包括全体属性。</a:t>
            </a:r>
          </a:p>
          <a:p>
            <a:pPr eaLnBrk="1" hangingPunct="1">
              <a:lnSpc>
                <a:spcPct val="120000"/>
              </a:lnSpc>
            </a:pPr>
            <a:r>
              <a:rPr lang="zh-CN" altLang="en-US" sz="1800" dirty="0" smtClean="0"/>
              <a:t>第四步 当前结点指向根结点。</a:t>
            </a:r>
          </a:p>
          <a:p>
            <a:pPr eaLnBrk="1" hangingPunct="1">
              <a:lnSpc>
                <a:spcPct val="120000"/>
              </a:lnSpc>
            </a:pPr>
            <a:r>
              <a:rPr lang="zh-CN" altLang="en-US" sz="1800" dirty="0" smtClean="0"/>
              <a:t>第五步 在当前结点的属性集和数据集上，计算所有属性的信息增益。</a:t>
            </a:r>
          </a:p>
          <a:p>
            <a:pPr eaLnBrk="1" hangingPunct="1">
              <a:lnSpc>
                <a:spcPct val="120000"/>
              </a:lnSpc>
            </a:pPr>
            <a:r>
              <a:rPr lang="zh-CN" altLang="en-US" sz="1800" dirty="0" smtClean="0"/>
              <a:t>第六步 选择信息增益最大的属性</a:t>
            </a:r>
            <a:r>
              <a:rPr lang="en-US" altLang="zh-CN" sz="1800" dirty="0" smtClean="0"/>
              <a:t>A</a:t>
            </a:r>
            <a:r>
              <a:rPr lang="zh-CN" altLang="en-US" sz="1800" dirty="0" smtClean="0"/>
              <a:t>作为当前结点的决策属性。</a:t>
            </a:r>
          </a:p>
          <a:p>
            <a:pPr eaLnBrk="1" hangingPunct="1">
              <a:lnSpc>
                <a:spcPct val="120000"/>
              </a:lnSpc>
            </a:pPr>
            <a:r>
              <a:rPr lang="zh-CN" altLang="en-US" sz="1800" dirty="0" smtClean="0"/>
              <a:t>第七步 如果最大信息增益小于等于</a:t>
            </a:r>
            <a:r>
              <a:rPr lang="en-US" altLang="zh-CN" sz="1800" dirty="0" smtClean="0"/>
              <a:t>0</a:t>
            </a:r>
            <a:r>
              <a:rPr lang="zh-CN" altLang="en-US" sz="1800" dirty="0" smtClean="0"/>
              <a:t>，则当前结点是叶子结点，标定其类别，并标记该结点已处理。执行第十四步。否则执行第八步。</a:t>
            </a:r>
          </a:p>
          <a:p>
            <a:pPr eaLnBrk="1" hangingPunct="1">
              <a:lnSpc>
                <a:spcPct val="120000"/>
              </a:lnSpc>
            </a:pPr>
            <a:r>
              <a:rPr lang="zh-CN" altLang="en-US" sz="1800" dirty="0" smtClean="0"/>
              <a:t>第八步 对属性</a:t>
            </a:r>
            <a:r>
              <a:rPr lang="en-US" altLang="zh-CN" sz="1800" dirty="0" smtClean="0"/>
              <a:t>A</a:t>
            </a:r>
            <a:r>
              <a:rPr lang="zh-CN" altLang="en-US" sz="1800" dirty="0" smtClean="0"/>
              <a:t>的每一个可能值生成一个新结点。</a:t>
            </a:r>
          </a:p>
          <a:p>
            <a:pPr eaLnBrk="1" hangingPunct="1">
              <a:lnSpc>
                <a:spcPct val="120000"/>
              </a:lnSpc>
            </a:pPr>
            <a:r>
              <a:rPr lang="zh-CN" altLang="en-US" sz="1800" dirty="0" smtClean="0"/>
              <a:t>第九步 把当前结点作为新结点的父结点。</a:t>
            </a:r>
          </a:p>
          <a:p>
            <a:pPr eaLnBrk="1" hangingPunct="1">
              <a:lnSpc>
                <a:spcPct val="120000"/>
              </a:lnSpc>
            </a:pPr>
            <a:r>
              <a:rPr lang="zh-CN" altLang="en-US" sz="1800" dirty="0" smtClean="0"/>
              <a:t>第十步 从当前结点数据集中选取属性</a:t>
            </a:r>
            <a:r>
              <a:rPr lang="en-US" altLang="zh-CN" sz="1800" dirty="0" smtClean="0"/>
              <a:t>A</a:t>
            </a:r>
            <a:r>
              <a:rPr lang="zh-CN" altLang="en-US" sz="1800" dirty="0" smtClean="0"/>
              <a:t>等于某个值的数据，作为该值对应新结点的数据集。</a:t>
            </a:r>
          </a:p>
          <a:p>
            <a:pPr eaLnBrk="1" hangingPunct="1">
              <a:lnSpc>
                <a:spcPct val="120000"/>
              </a:lnSpc>
            </a:pPr>
            <a:r>
              <a:rPr lang="zh-CN" altLang="en-US" sz="1800" dirty="0" smtClean="0"/>
              <a:t>第十一步 从当前结点属性集中去除属性</a:t>
            </a:r>
            <a:r>
              <a:rPr lang="en-US" altLang="zh-CN" sz="1800" dirty="0" smtClean="0"/>
              <a:t>A</a:t>
            </a:r>
            <a:r>
              <a:rPr lang="zh-CN" altLang="en-US" sz="1800" dirty="0" smtClean="0"/>
              <a:t>，然后作为新结点的属性集。</a:t>
            </a:r>
          </a:p>
          <a:p>
            <a:pPr eaLnBrk="1" hangingPunct="1">
              <a:lnSpc>
                <a:spcPct val="120000"/>
              </a:lnSpc>
            </a:pPr>
            <a:r>
              <a:rPr lang="zh-CN" altLang="en-US" sz="1800" dirty="0" smtClean="0"/>
              <a:t>第十二步 如果新结点数据集或者属性集为空，则该新结点是叶子结点，标定其类别，并标记该结点已处理。</a:t>
            </a:r>
          </a:p>
          <a:p>
            <a:pPr eaLnBrk="1" hangingPunct="1">
              <a:lnSpc>
                <a:spcPct val="120000"/>
              </a:lnSpc>
            </a:pPr>
            <a:r>
              <a:rPr lang="zh-CN" altLang="en-US" sz="1800" dirty="0" smtClean="0"/>
              <a:t>第十三步 标记当前结点已处理。</a:t>
            </a:r>
          </a:p>
          <a:p>
            <a:pPr eaLnBrk="1" hangingPunct="1">
              <a:lnSpc>
                <a:spcPct val="120000"/>
              </a:lnSpc>
            </a:pPr>
            <a:r>
              <a:rPr lang="zh-CN" altLang="en-US" sz="1800" dirty="0" smtClean="0"/>
              <a:t>第十四步 令当前结点指向一个未处理结点。如果无未处理结点则算法结束。否则执行第五步。 </a:t>
            </a:r>
          </a:p>
        </p:txBody>
      </p:sp>
      <p:sp>
        <p:nvSpPr>
          <p:cNvPr id="4" name="灯片编号占位符 5"/>
          <p:cNvSpPr>
            <a:spLocks noGrp="1"/>
          </p:cNvSpPr>
          <p:nvPr>
            <p:ph type="sldNum" sz="quarter" idx="12"/>
          </p:nvPr>
        </p:nvSpPr>
        <p:spPr/>
        <p:txBody>
          <a:bodyP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11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18EA65D-A74E-4194-9D98-62F58D0E1974}" type="slidenum">
              <a:rPr kumimoji="0" lang="en-US" altLang="zh-CN" sz="1200" b="0" i="0" u="none" strike="noStrike" kern="1200" cap="none" spc="0" normalizeH="0" baseline="0" noProof="0">
                <a:ln>
                  <a:noFill/>
                </a:ln>
                <a:solidFill>
                  <a:srgbClr val="D38E27"/>
                </a:solidFill>
                <a:effectLst/>
                <a:uLnTx/>
                <a:uFillTx/>
                <a:latin typeface="Tahoma" panose="020B060403050404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altLang="zh-CN" sz="1200" b="0" i="0" u="none" strike="noStrike" kern="1200" cap="none" spc="0" normalizeH="0" baseline="0" noProof="0">
              <a:ln>
                <a:noFill/>
              </a:ln>
              <a:solidFill>
                <a:srgbClr val="D38E27"/>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33493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anim calcmode="lin" valueType="num">
                                      <p:cBhvr additive="base">
                                        <p:cTn id="7" dur="500" fill="hold"/>
                                        <p:tgtEl>
                                          <p:spTgt spid="2344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449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4499">
                                            <p:txEl>
                                              <p:pRg st="1" end="1"/>
                                            </p:txEl>
                                          </p:spTgt>
                                        </p:tgtEl>
                                        <p:attrNameLst>
                                          <p:attrName>style.visibility</p:attrName>
                                        </p:attrNameLst>
                                      </p:cBhvr>
                                      <p:to>
                                        <p:strVal val="visible"/>
                                      </p:to>
                                    </p:set>
                                    <p:anim calcmode="lin" valueType="num">
                                      <p:cBhvr additive="base">
                                        <p:cTn id="12" dur="500" fill="hold"/>
                                        <p:tgtEl>
                                          <p:spTgt spid="23449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3449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34499">
                                            <p:txEl>
                                              <p:pRg st="2" end="2"/>
                                            </p:txEl>
                                          </p:spTgt>
                                        </p:tgtEl>
                                        <p:attrNameLst>
                                          <p:attrName>style.visibility</p:attrName>
                                        </p:attrNameLst>
                                      </p:cBhvr>
                                      <p:to>
                                        <p:strVal val="visible"/>
                                      </p:to>
                                    </p:set>
                                    <p:anim calcmode="lin" valueType="num">
                                      <p:cBhvr additive="base">
                                        <p:cTn id="17" dur="500" fill="hold"/>
                                        <p:tgtEl>
                                          <p:spTgt spid="2344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4499">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34499">
                                            <p:txEl>
                                              <p:pRg st="3" end="3"/>
                                            </p:txEl>
                                          </p:spTgt>
                                        </p:tgtEl>
                                        <p:attrNameLst>
                                          <p:attrName>style.visibility</p:attrName>
                                        </p:attrNameLst>
                                      </p:cBhvr>
                                      <p:to>
                                        <p:strVal val="visible"/>
                                      </p:to>
                                    </p:set>
                                    <p:anim calcmode="lin" valueType="num">
                                      <p:cBhvr additive="base">
                                        <p:cTn id="22" dur="500" fill="hold"/>
                                        <p:tgtEl>
                                          <p:spTgt spid="23449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34499">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34499">
                                            <p:txEl>
                                              <p:pRg st="4" end="4"/>
                                            </p:txEl>
                                          </p:spTgt>
                                        </p:tgtEl>
                                        <p:attrNameLst>
                                          <p:attrName>style.visibility</p:attrName>
                                        </p:attrNameLst>
                                      </p:cBhvr>
                                      <p:to>
                                        <p:strVal val="visible"/>
                                      </p:to>
                                    </p:set>
                                    <p:anim calcmode="lin" valueType="num">
                                      <p:cBhvr additive="base">
                                        <p:cTn id="27" dur="500" fill="hold"/>
                                        <p:tgtEl>
                                          <p:spTgt spid="23449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34499">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34499">
                                            <p:txEl>
                                              <p:pRg st="5" end="5"/>
                                            </p:txEl>
                                          </p:spTgt>
                                        </p:tgtEl>
                                        <p:attrNameLst>
                                          <p:attrName>style.visibility</p:attrName>
                                        </p:attrNameLst>
                                      </p:cBhvr>
                                      <p:to>
                                        <p:strVal val="visible"/>
                                      </p:to>
                                    </p:set>
                                    <p:anim calcmode="lin" valueType="num">
                                      <p:cBhvr additive="base">
                                        <p:cTn id="32" dur="500" fill="hold"/>
                                        <p:tgtEl>
                                          <p:spTgt spid="234499">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4499">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234499">
                                            <p:txEl>
                                              <p:pRg st="6" end="6"/>
                                            </p:txEl>
                                          </p:spTgt>
                                        </p:tgtEl>
                                        <p:attrNameLst>
                                          <p:attrName>style.visibility</p:attrName>
                                        </p:attrNameLst>
                                      </p:cBhvr>
                                      <p:to>
                                        <p:strVal val="visible"/>
                                      </p:to>
                                    </p:set>
                                    <p:anim calcmode="lin" valueType="num">
                                      <p:cBhvr additive="base">
                                        <p:cTn id="37" dur="500" fill="hold"/>
                                        <p:tgtEl>
                                          <p:spTgt spid="23449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4499">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234499">
                                            <p:txEl>
                                              <p:pRg st="7" end="7"/>
                                            </p:txEl>
                                          </p:spTgt>
                                        </p:tgtEl>
                                        <p:attrNameLst>
                                          <p:attrName>style.visibility</p:attrName>
                                        </p:attrNameLst>
                                      </p:cBhvr>
                                      <p:to>
                                        <p:strVal val="visible"/>
                                      </p:to>
                                    </p:set>
                                    <p:anim calcmode="lin" valueType="num">
                                      <p:cBhvr additive="base">
                                        <p:cTn id="42" dur="500" fill="hold"/>
                                        <p:tgtEl>
                                          <p:spTgt spid="234499">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34499">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34499">
                                            <p:txEl>
                                              <p:pRg st="8" end="8"/>
                                            </p:txEl>
                                          </p:spTgt>
                                        </p:tgtEl>
                                        <p:attrNameLst>
                                          <p:attrName>style.visibility</p:attrName>
                                        </p:attrNameLst>
                                      </p:cBhvr>
                                      <p:to>
                                        <p:strVal val="visible"/>
                                      </p:to>
                                    </p:set>
                                    <p:anim calcmode="lin" valueType="num">
                                      <p:cBhvr additive="base">
                                        <p:cTn id="47" dur="500" fill="hold"/>
                                        <p:tgtEl>
                                          <p:spTgt spid="234499">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34499">
                                            <p:txEl>
                                              <p:pRg st="8" end="8"/>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234499">
                                            <p:txEl>
                                              <p:pRg st="9" end="9"/>
                                            </p:txEl>
                                          </p:spTgt>
                                        </p:tgtEl>
                                        <p:attrNameLst>
                                          <p:attrName>style.visibility</p:attrName>
                                        </p:attrNameLst>
                                      </p:cBhvr>
                                      <p:to>
                                        <p:strVal val="visible"/>
                                      </p:to>
                                    </p:set>
                                    <p:anim calcmode="lin" valueType="num">
                                      <p:cBhvr additive="base">
                                        <p:cTn id="52" dur="500" fill="hold"/>
                                        <p:tgtEl>
                                          <p:spTgt spid="234499">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34499">
                                            <p:txEl>
                                              <p:pRg st="9" end="9"/>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234499">
                                            <p:txEl>
                                              <p:pRg st="10" end="10"/>
                                            </p:txEl>
                                          </p:spTgt>
                                        </p:tgtEl>
                                        <p:attrNameLst>
                                          <p:attrName>style.visibility</p:attrName>
                                        </p:attrNameLst>
                                      </p:cBhvr>
                                      <p:to>
                                        <p:strVal val="visible"/>
                                      </p:to>
                                    </p:set>
                                    <p:anim calcmode="lin" valueType="num">
                                      <p:cBhvr additive="base">
                                        <p:cTn id="57" dur="500" fill="hold"/>
                                        <p:tgtEl>
                                          <p:spTgt spid="234499">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34499">
                                            <p:txEl>
                                              <p:pRg st="10" end="1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234499">
                                            <p:txEl>
                                              <p:pRg st="11" end="11"/>
                                            </p:txEl>
                                          </p:spTgt>
                                        </p:tgtEl>
                                        <p:attrNameLst>
                                          <p:attrName>style.visibility</p:attrName>
                                        </p:attrNameLst>
                                      </p:cBhvr>
                                      <p:to>
                                        <p:strVal val="visible"/>
                                      </p:to>
                                    </p:set>
                                    <p:anim calcmode="lin" valueType="num">
                                      <p:cBhvr additive="base">
                                        <p:cTn id="62" dur="500" fill="hold"/>
                                        <p:tgtEl>
                                          <p:spTgt spid="234499">
                                            <p:txEl>
                                              <p:pRg st="11" end="11"/>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234499">
                                            <p:txEl>
                                              <p:pRg st="11" end="11"/>
                                            </p:tx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nodeType="afterEffect">
                                  <p:stCondLst>
                                    <p:cond delay="0"/>
                                  </p:stCondLst>
                                  <p:childTnLst>
                                    <p:set>
                                      <p:cBhvr>
                                        <p:cTn id="66" dur="1" fill="hold">
                                          <p:stCondLst>
                                            <p:cond delay="0"/>
                                          </p:stCondLst>
                                        </p:cTn>
                                        <p:tgtEl>
                                          <p:spTgt spid="234499">
                                            <p:txEl>
                                              <p:pRg st="12" end="12"/>
                                            </p:txEl>
                                          </p:spTgt>
                                        </p:tgtEl>
                                        <p:attrNameLst>
                                          <p:attrName>style.visibility</p:attrName>
                                        </p:attrNameLst>
                                      </p:cBhvr>
                                      <p:to>
                                        <p:strVal val="visible"/>
                                      </p:to>
                                    </p:set>
                                    <p:anim calcmode="lin" valueType="num">
                                      <p:cBhvr additive="base">
                                        <p:cTn id="67" dur="500" fill="hold"/>
                                        <p:tgtEl>
                                          <p:spTgt spid="234499">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34499">
                                            <p:txEl>
                                              <p:pRg st="12" end="12"/>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nodeType="afterEffect">
                                  <p:stCondLst>
                                    <p:cond delay="0"/>
                                  </p:stCondLst>
                                  <p:childTnLst>
                                    <p:set>
                                      <p:cBhvr>
                                        <p:cTn id="71" dur="1" fill="hold">
                                          <p:stCondLst>
                                            <p:cond delay="0"/>
                                          </p:stCondLst>
                                        </p:cTn>
                                        <p:tgtEl>
                                          <p:spTgt spid="234499">
                                            <p:txEl>
                                              <p:pRg st="13" end="13"/>
                                            </p:txEl>
                                          </p:spTgt>
                                        </p:tgtEl>
                                        <p:attrNameLst>
                                          <p:attrName>style.visibility</p:attrName>
                                        </p:attrNameLst>
                                      </p:cBhvr>
                                      <p:to>
                                        <p:strVal val="visible"/>
                                      </p:to>
                                    </p:set>
                                    <p:anim calcmode="lin" valueType="num">
                                      <p:cBhvr additive="base">
                                        <p:cTn id="72" dur="500" fill="hold"/>
                                        <p:tgtEl>
                                          <p:spTgt spid="234499">
                                            <p:txEl>
                                              <p:pRg st="13" end="13"/>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34499">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Rot="1" noChangeArrowheads="1"/>
          </p:cNvSpPr>
          <p:nvPr>
            <p:ph type="body" idx="4294967295"/>
          </p:nvPr>
        </p:nvSpPr>
        <p:spPr>
          <a:xfrm>
            <a:off x="457200" y="404813"/>
            <a:ext cx="8115328" cy="5810270"/>
          </a:xfrm>
        </p:spPr>
        <p:txBody>
          <a:bodyPr/>
          <a:lstStyle/>
          <a:p>
            <a:pPr>
              <a:buNone/>
            </a:pPr>
            <a:r>
              <a:rPr lang="en-US" altLang="zh-CN" dirty="0">
                <a:latin typeface="黑体" pitchFamily="49" charset="-122"/>
                <a:ea typeface="黑体" pitchFamily="49" charset="-122"/>
              </a:rPr>
              <a:t> </a:t>
            </a:r>
            <a:r>
              <a:rPr lang="en-US" altLang="zh-CN" dirty="0" smtClean="0">
                <a:latin typeface="黑体" pitchFamily="49" charset="-122"/>
                <a:ea typeface="黑体" pitchFamily="49" charset="-122"/>
              </a:rPr>
              <a:t> </a:t>
            </a:r>
            <a:r>
              <a:rPr lang="en-US" sz="2400" dirty="0" smtClean="0">
                <a:solidFill>
                  <a:srgbClr val="0070C0"/>
                </a:solidFill>
                <a:latin typeface="黑体" pitchFamily="49" charset="-122"/>
                <a:ea typeface="黑体" pitchFamily="49" charset="-122"/>
              </a:rPr>
              <a:t>9.3.4 </a:t>
            </a:r>
            <a:r>
              <a:rPr lang="zh-CN" sz="2400" dirty="0">
                <a:solidFill>
                  <a:srgbClr val="0070C0"/>
                </a:solidFill>
                <a:latin typeface="黑体" pitchFamily="49" charset="-122"/>
                <a:ea typeface="黑体" pitchFamily="49" charset="-122"/>
              </a:rPr>
              <a:t>决策树学习的</a:t>
            </a:r>
            <a:r>
              <a:rPr lang="zh-CN" sz="2400" dirty="0" smtClean="0">
                <a:solidFill>
                  <a:srgbClr val="0070C0"/>
                </a:solidFill>
                <a:latin typeface="黑体" pitchFamily="49" charset="-122"/>
                <a:ea typeface="黑体" pitchFamily="49" charset="-122"/>
              </a:rPr>
              <a:t>发展</a:t>
            </a:r>
            <a:endParaRPr lang="en-US" altLang="zh-CN" sz="2400" dirty="0" smtClean="0">
              <a:solidFill>
                <a:srgbClr val="0070C0"/>
              </a:solidFill>
              <a:latin typeface="黑体" pitchFamily="49" charset="-122"/>
              <a:ea typeface="黑体" pitchFamily="49" charset="-122"/>
            </a:endParaRPr>
          </a:p>
          <a:p>
            <a:pPr algn="just">
              <a:lnSpc>
                <a:spcPts val="3000"/>
              </a:lnSpc>
            </a:pPr>
            <a:r>
              <a:rPr lang="zh-CN" altLang="en-US" sz="2200" dirty="0" smtClean="0">
                <a:solidFill>
                  <a:srgbClr val="002060"/>
                </a:solidFill>
              </a:rPr>
              <a:t>决策树学习是一种很早就出现的归纳学习方法，至今仍然在不断发展着。据文献记载，</a:t>
            </a:r>
            <a:r>
              <a:rPr lang="en-US" sz="2200" dirty="0" smtClean="0">
                <a:solidFill>
                  <a:srgbClr val="002060"/>
                </a:solidFill>
              </a:rPr>
              <a:t>20</a:t>
            </a:r>
            <a:r>
              <a:rPr lang="zh-CN" altLang="en-US" sz="2200" dirty="0" smtClean="0">
                <a:solidFill>
                  <a:srgbClr val="002060"/>
                </a:solidFill>
              </a:rPr>
              <a:t>世纪</a:t>
            </a:r>
            <a:r>
              <a:rPr lang="en-US" sz="2200" dirty="0" smtClean="0">
                <a:solidFill>
                  <a:srgbClr val="002060"/>
                </a:solidFill>
              </a:rPr>
              <a:t>60</a:t>
            </a:r>
            <a:r>
              <a:rPr lang="zh-CN" altLang="en-US" sz="2200" dirty="0" smtClean="0">
                <a:solidFill>
                  <a:srgbClr val="002060"/>
                </a:solidFill>
              </a:rPr>
              <a:t>年代初的“基本的感知器”（</a:t>
            </a:r>
            <a:r>
              <a:rPr lang="en-US" sz="2200" dirty="0" smtClean="0">
                <a:solidFill>
                  <a:srgbClr val="002060"/>
                </a:solidFill>
              </a:rPr>
              <a:t>Elementary Perceiver and Memorizer, EPAM</a:t>
            </a:r>
            <a:r>
              <a:rPr lang="zh-CN" altLang="en-US" sz="2200" dirty="0" smtClean="0">
                <a:solidFill>
                  <a:srgbClr val="002060"/>
                </a:solidFill>
              </a:rPr>
              <a:t>）中就使用了决策树学习。稍后的概念学习系统</a:t>
            </a:r>
            <a:r>
              <a:rPr lang="en-US" sz="2200" dirty="0" smtClean="0">
                <a:solidFill>
                  <a:srgbClr val="002060"/>
                </a:solidFill>
              </a:rPr>
              <a:t>CLS</a:t>
            </a:r>
            <a:r>
              <a:rPr lang="zh-CN" altLang="en-US" sz="2200" dirty="0" smtClean="0">
                <a:solidFill>
                  <a:srgbClr val="002060"/>
                </a:solidFill>
              </a:rPr>
              <a:t>则使用启发式的前瞻方法来构造决策树。继</a:t>
            </a:r>
            <a:r>
              <a:rPr lang="en-US" sz="2200" dirty="0" smtClean="0">
                <a:solidFill>
                  <a:srgbClr val="002060"/>
                </a:solidFill>
              </a:rPr>
              <a:t>1979</a:t>
            </a:r>
            <a:r>
              <a:rPr lang="zh-CN" altLang="en-US" sz="2200" dirty="0" smtClean="0">
                <a:solidFill>
                  <a:srgbClr val="002060"/>
                </a:solidFill>
              </a:rPr>
              <a:t>年的</a:t>
            </a:r>
            <a:r>
              <a:rPr lang="en-US" sz="2200" dirty="0" smtClean="0">
                <a:solidFill>
                  <a:srgbClr val="002060"/>
                </a:solidFill>
              </a:rPr>
              <a:t>ID3</a:t>
            </a:r>
            <a:r>
              <a:rPr lang="zh-CN" altLang="en-US" sz="2200" dirty="0" smtClean="0">
                <a:solidFill>
                  <a:srgbClr val="002060"/>
                </a:solidFill>
              </a:rPr>
              <a:t>算法之后，人们又于</a:t>
            </a:r>
            <a:r>
              <a:rPr lang="en-US" sz="2200" dirty="0" smtClean="0">
                <a:solidFill>
                  <a:srgbClr val="002060"/>
                </a:solidFill>
              </a:rPr>
              <a:t>1986</a:t>
            </a:r>
            <a:r>
              <a:rPr lang="zh-CN" altLang="en-US" sz="2200" dirty="0" smtClean="0">
                <a:solidFill>
                  <a:srgbClr val="002060"/>
                </a:solidFill>
              </a:rPr>
              <a:t>、</a:t>
            </a:r>
            <a:r>
              <a:rPr lang="en-US" sz="2200" dirty="0" smtClean="0">
                <a:solidFill>
                  <a:srgbClr val="002060"/>
                </a:solidFill>
              </a:rPr>
              <a:t>1988</a:t>
            </a:r>
            <a:r>
              <a:rPr lang="zh-CN" altLang="en-US" sz="2200" dirty="0" smtClean="0">
                <a:solidFill>
                  <a:srgbClr val="002060"/>
                </a:solidFill>
              </a:rPr>
              <a:t>年相继提出了</a:t>
            </a:r>
            <a:r>
              <a:rPr lang="en-US" sz="2200" dirty="0" smtClean="0">
                <a:solidFill>
                  <a:srgbClr val="002060"/>
                </a:solidFill>
              </a:rPr>
              <a:t>ID4</a:t>
            </a:r>
            <a:r>
              <a:rPr lang="zh-CN" altLang="en-US" sz="2200" dirty="0" smtClean="0">
                <a:solidFill>
                  <a:srgbClr val="002060"/>
                </a:solidFill>
              </a:rPr>
              <a:t>和</a:t>
            </a:r>
            <a:r>
              <a:rPr lang="en-US" sz="2200" dirty="0" smtClean="0">
                <a:solidFill>
                  <a:srgbClr val="002060"/>
                </a:solidFill>
              </a:rPr>
              <a:t>ID5</a:t>
            </a:r>
            <a:r>
              <a:rPr lang="zh-CN" altLang="en-US" sz="2200" dirty="0" smtClean="0">
                <a:solidFill>
                  <a:srgbClr val="002060"/>
                </a:solidFill>
              </a:rPr>
              <a:t>算法。</a:t>
            </a:r>
            <a:r>
              <a:rPr lang="en-US" sz="2200" dirty="0" smtClean="0">
                <a:solidFill>
                  <a:srgbClr val="002060"/>
                </a:solidFill>
              </a:rPr>
              <a:t>1993</a:t>
            </a:r>
            <a:r>
              <a:rPr lang="zh-CN" altLang="en-US" sz="2200" dirty="0" smtClean="0">
                <a:solidFill>
                  <a:srgbClr val="002060"/>
                </a:solidFill>
              </a:rPr>
              <a:t>年</a:t>
            </a:r>
            <a:r>
              <a:rPr lang="en-US" sz="2200" dirty="0" smtClean="0">
                <a:solidFill>
                  <a:srgbClr val="002060"/>
                </a:solidFill>
              </a:rPr>
              <a:t>J. R. Quinlan </a:t>
            </a:r>
            <a:r>
              <a:rPr lang="zh-CN" altLang="en-US" sz="2200" dirty="0" smtClean="0">
                <a:solidFill>
                  <a:srgbClr val="002060"/>
                </a:solidFill>
              </a:rPr>
              <a:t>则进一步将</a:t>
            </a:r>
            <a:r>
              <a:rPr lang="en-US" sz="2200" dirty="0" smtClean="0">
                <a:solidFill>
                  <a:srgbClr val="002060"/>
                </a:solidFill>
              </a:rPr>
              <a:t>ID3</a:t>
            </a:r>
            <a:r>
              <a:rPr lang="zh-CN" altLang="en-US" sz="2200" dirty="0" smtClean="0">
                <a:solidFill>
                  <a:srgbClr val="002060"/>
                </a:solidFill>
              </a:rPr>
              <a:t>发展成</a:t>
            </a:r>
            <a:r>
              <a:rPr lang="en-US" sz="2200" dirty="0" smtClean="0">
                <a:solidFill>
                  <a:srgbClr val="002060"/>
                </a:solidFill>
              </a:rPr>
              <a:t>C4.5</a:t>
            </a:r>
            <a:r>
              <a:rPr lang="zh-CN" altLang="en-US" sz="2200" dirty="0" smtClean="0">
                <a:solidFill>
                  <a:srgbClr val="002060"/>
                </a:solidFill>
              </a:rPr>
              <a:t>算法。另一类著名的决策树学习算法称为</a:t>
            </a:r>
            <a:r>
              <a:rPr lang="en-US" sz="2200" dirty="0" smtClean="0">
                <a:solidFill>
                  <a:srgbClr val="002060"/>
                </a:solidFill>
              </a:rPr>
              <a:t>CART</a:t>
            </a:r>
            <a:r>
              <a:rPr lang="zh-CN" altLang="en-US" sz="2200" dirty="0" smtClean="0">
                <a:solidFill>
                  <a:srgbClr val="002060"/>
                </a:solidFill>
              </a:rPr>
              <a:t>（</a:t>
            </a:r>
            <a:r>
              <a:rPr lang="en-US" sz="2200" dirty="0" smtClean="0">
                <a:solidFill>
                  <a:srgbClr val="002060"/>
                </a:solidFill>
              </a:rPr>
              <a:t>Classification and Regression Trees</a:t>
            </a:r>
            <a:r>
              <a:rPr lang="zh-CN" altLang="en-US" sz="2200" dirty="0" smtClean="0">
                <a:solidFill>
                  <a:srgbClr val="002060"/>
                </a:solidFill>
              </a:rPr>
              <a:t>）。</a:t>
            </a:r>
          </a:p>
          <a:p>
            <a:pPr algn="just">
              <a:lnSpc>
                <a:spcPts val="3000"/>
              </a:lnSpc>
            </a:pPr>
            <a:r>
              <a:rPr lang="zh-CN" altLang="en-US" sz="2200" dirty="0" smtClean="0">
                <a:solidFill>
                  <a:srgbClr val="002060"/>
                </a:solidFill>
              </a:rPr>
              <a:t>随着决策树算法的广泛应用，包括</a:t>
            </a:r>
            <a:r>
              <a:rPr lang="en-US" sz="2200" dirty="0" smtClean="0">
                <a:solidFill>
                  <a:srgbClr val="002060"/>
                </a:solidFill>
              </a:rPr>
              <a:t>C4.5</a:t>
            </a:r>
            <a:r>
              <a:rPr lang="zh-CN" altLang="en-US" sz="2200" dirty="0" smtClean="0">
                <a:solidFill>
                  <a:srgbClr val="002060"/>
                </a:solidFill>
              </a:rPr>
              <a:t>和</a:t>
            </a:r>
            <a:r>
              <a:rPr lang="en-US" sz="2200" dirty="0" smtClean="0">
                <a:solidFill>
                  <a:srgbClr val="002060"/>
                </a:solidFill>
              </a:rPr>
              <a:t>CART</a:t>
            </a:r>
            <a:r>
              <a:rPr lang="zh-CN" altLang="en-US" sz="2200" dirty="0" smtClean="0">
                <a:solidFill>
                  <a:srgbClr val="002060"/>
                </a:solidFill>
              </a:rPr>
              <a:t>的各种算法得到进一步改进。例如：多变量决策树算法、将遗传算法、神经网络和</a:t>
            </a:r>
            <a:r>
              <a:rPr lang="en-US" sz="2200" dirty="0" smtClean="0">
                <a:solidFill>
                  <a:srgbClr val="002060"/>
                </a:solidFill>
              </a:rPr>
              <a:t>C4.5</a:t>
            </a:r>
            <a:r>
              <a:rPr lang="zh-CN" altLang="en-US" sz="2200" dirty="0" smtClean="0">
                <a:solidFill>
                  <a:srgbClr val="002060"/>
                </a:solidFill>
              </a:rPr>
              <a:t>相结合的</a:t>
            </a:r>
            <a:r>
              <a:rPr lang="en-US" sz="2200" dirty="0" smtClean="0">
                <a:solidFill>
                  <a:srgbClr val="002060"/>
                </a:solidFill>
              </a:rPr>
              <a:t>GA-NN-C4.5</a:t>
            </a:r>
            <a:r>
              <a:rPr lang="zh-CN" altLang="en-US" sz="2200" dirty="0" smtClean="0">
                <a:solidFill>
                  <a:srgbClr val="002060"/>
                </a:solidFill>
              </a:rPr>
              <a:t>算法和</a:t>
            </a:r>
            <a:r>
              <a:rPr lang="en-US" sz="2200" dirty="0" smtClean="0">
                <a:solidFill>
                  <a:srgbClr val="002060"/>
                </a:solidFill>
              </a:rPr>
              <a:t>SVM</a:t>
            </a:r>
            <a:r>
              <a:rPr lang="zh-CN" altLang="en-US" sz="2200" dirty="0" smtClean="0">
                <a:solidFill>
                  <a:srgbClr val="002060"/>
                </a:solidFill>
              </a:rPr>
              <a:t>决策树算法等。这些改进算法结合各种方案的优势，以获得更合理的分类效果和更通用的决策规则。</a:t>
            </a:r>
            <a:endParaRPr lang="zh-CN" sz="2200" dirty="0">
              <a:solidFill>
                <a:srgbClr val="002060"/>
              </a:solidFill>
              <a:latin typeface="黑体" pitchFamily="49" charset="-122"/>
              <a:ea typeface="黑体" pitchFamily="49" charset="-122"/>
            </a:endParaRPr>
          </a:p>
        </p:txBody>
      </p:sp>
      <p:sp>
        <p:nvSpPr>
          <p:cNvPr id="3" name="动作按钮: 后退或前一项 2">
            <a:hlinkClick r:id="rId2" action="ppaction://hlinksldjump" highlightClick="1"/>
          </p:cNvPr>
          <p:cNvSpPr/>
          <p:nvPr/>
        </p:nvSpPr>
        <p:spPr>
          <a:xfrm>
            <a:off x="7691746" y="6244578"/>
            <a:ext cx="720000" cy="14400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blinds(horizontal)">
                                      <p:cBhvr>
                                        <p:cTn id="7" dur="500"/>
                                        <p:tgtEl>
                                          <p:spTgt spid="532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251">
                                            <p:txEl>
                                              <p:pRg st="2" end="2"/>
                                            </p:txEl>
                                          </p:spTgt>
                                        </p:tgtEl>
                                        <p:attrNameLst>
                                          <p:attrName>style.visibility</p:attrName>
                                        </p:attrNameLst>
                                      </p:cBhvr>
                                      <p:to>
                                        <p:strVal val="visible"/>
                                      </p:to>
                                    </p:set>
                                    <p:animEffect transition="in" filter="blinds(horizontal)">
                                      <p:cBhvr>
                                        <p:cTn id="12" dur="500"/>
                                        <p:tgtEl>
                                          <p:spTgt spid="532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Rot="1" noChangeArrowheads="1"/>
          </p:cNvSpPr>
          <p:nvPr>
            <p:ph type="body" idx="4294967295"/>
          </p:nvPr>
        </p:nvSpPr>
        <p:spPr>
          <a:xfrm>
            <a:off x="35496" y="188640"/>
            <a:ext cx="4680520" cy="6192688"/>
          </a:xfrm>
        </p:spPr>
        <p:txBody>
          <a:bodyPr/>
          <a:lstStyle/>
          <a:p>
            <a:pPr>
              <a:buNone/>
            </a:pPr>
            <a:r>
              <a:rPr lang="en-US" dirty="0"/>
              <a:t> </a:t>
            </a:r>
            <a:r>
              <a:rPr lang="en-US" dirty="0" smtClean="0"/>
              <a:t>                 </a:t>
            </a:r>
            <a:r>
              <a:rPr lang="en-US" sz="2800" dirty="0" smtClean="0">
                <a:solidFill>
                  <a:srgbClr val="0070C0"/>
                </a:solidFill>
              </a:rPr>
              <a:t>9.4 </a:t>
            </a:r>
            <a:r>
              <a:rPr lang="zh-CN" altLang="en-US" sz="2800" dirty="0" smtClean="0">
                <a:solidFill>
                  <a:srgbClr val="0070C0"/>
                </a:solidFill>
                <a:latin typeface="黑体" pitchFamily="49" charset="-122"/>
                <a:ea typeface="黑体" pitchFamily="49" charset="-122"/>
              </a:rPr>
              <a:t>强化学习</a:t>
            </a:r>
          </a:p>
          <a:p>
            <a:pPr>
              <a:lnSpc>
                <a:spcPct val="150000"/>
              </a:lnSpc>
              <a:spcBef>
                <a:spcPts val="0"/>
              </a:spcBef>
              <a:buNone/>
            </a:pPr>
            <a:r>
              <a:rPr lang="en-US" sz="2400" dirty="0" smtClean="0">
                <a:solidFill>
                  <a:srgbClr val="0070C0"/>
                </a:solidFill>
                <a:latin typeface="黑体" pitchFamily="49" charset="-122"/>
                <a:ea typeface="黑体" pitchFamily="49" charset="-122"/>
              </a:rPr>
              <a:t>   9.4.1 </a:t>
            </a:r>
            <a:r>
              <a:rPr lang="zh-CN" altLang="en-US" sz="2400" dirty="0" smtClean="0">
                <a:solidFill>
                  <a:srgbClr val="0070C0"/>
                </a:solidFill>
                <a:latin typeface="黑体" pitchFamily="49" charset="-122"/>
                <a:ea typeface="黑体" pitchFamily="49" charset="-122"/>
              </a:rPr>
              <a:t>简单原理</a:t>
            </a:r>
          </a:p>
          <a:p>
            <a:pPr algn="just">
              <a:lnSpc>
                <a:spcPct val="120000"/>
              </a:lnSpc>
              <a:spcBef>
                <a:spcPts val="0"/>
              </a:spcBef>
              <a:buNone/>
            </a:pPr>
            <a:r>
              <a:rPr lang="zh-CN" altLang="en-US" sz="2300" dirty="0" smtClean="0">
                <a:solidFill>
                  <a:srgbClr val="0070C0"/>
                </a:solidFill>
              </a:rPr>
              <a:t>            </a:t>
            </a:r>
            <a:r>
              <a:rPr lang="zh-CN" altLang="en-US" sz="2000" dirty="0" smtClean="0">
                <a:solidFill>
                  <a:srgbClr val="0070C0"/>
                </a:solidFill>
              </a:rPr>
              <a:t>强化学习（</a:t>
            </a:r>
            <a:r>
              <a:rPr lang="en-US" sz="2000" dirty="0" smtClean="0">
                <a:solidFill>
                  <a:srgbClr val="0070C0"/>
                </a:solidFill>
              </a:rPr>
              <a:t>reinforcement learning</a:t>
            </a:r>
            <a:r>
              <a:rPr lang="zh-CN" altLang="en-US" sz="2000" dirty="0" smtClean="0">
                <a:solidFill>
                  <a:srgbClr val="0070C0"/>
                </a:solidFill>
              </a:rPr>
              <a:t>，亦称增强学习）是针对智能机器人或更一般的智能体（</a:t>
            </a:r>
            <a:r>
              <a:rPr lang="en-US" sz="2000" dirty="0" smtClean="0">
                <a:solidFill>
                  <a:srgbClr val="0070C0"/>
                </a:solidFill>
              </a:rPr>
              <a:t>Agent</a:t>
            </a:r>
            <a:r>
              <a:rPr lang="zh-CN" altLang="en-US" sz="2000" dirty="0" smtClean="0">
                <a:solidFill>
                  <a:srgbClr val="0070C0"/>
                </a:solidFill>
              </a:rPr>
              <a:t>）在与环境交互的过程中获得最优动作决策和最优行动策略（</a:t>
            </a:r>
            <a:r>
              <a:rPr lang="en-US" sz="2000" dirty="0" smtClean="0">
                <a:solidFill>
                  <a:srgbClr val="0070C0"/>
                </a:solidFill>
              </a:rPr>
              <a:t>policy</a:t>
            </a:r>
            <a:r>
              <a:rPr lang="zh-CN" altLang="en-US" sz="2000" dirty="0" smtClean="0">
                <a:solidFill>
                  <a:srgbClr val="0070C0"/>
                </a:solidFill>
              </a:rPr>
              <a:t>，即最优动作序列）的一种机器学习方法。</a:t>
            </a:r>
            <a:endParaRPr lang="en-US" altLang="zh-CN" sz="2000" dirty="0" smtClean="0">
              <a:solidFill>
                <a:srgbClr val="0070C0"/>
              </a:solidFill>
            </a:endParaRPr>
          </a:p>
          <a:p>
            <a:pPr>
              <a:lnSpc>
                <a:spcPct val="120000"/>
              </a:lnSpc>
              <a:buNone/>
            </a:pPr>
            <a:r>
              <a:rPr lang="zh-CN" altLang="en-US" sz="2000" dirty="0" smtClean="0"/>
              <a:t>           </a:t>
            </a:r>
            <a:r>
              <a:rPr lang="zh-CN" altLang="en-US" sz="2000" dirty="0" smtClean="0">
                <a:solidFill>
                  <a:srgbClr val="0070C0"/>
                </a:solidFill>
              </a:rPr>
              <a:t>强化学习所解决的一类问题可简单描述如下：</a:t>
            </a:r>
          </a:p>
          <a:p>
            <a:pPr>
              <a:lnSpc>
                <a:spcPct val="120000"/>
              </a:lnSpc>
              <a:buNone/>
            </a:pPr>
            <a:r>
              <a:rPr lang="en-US" sz="2000" dirty="0" smtClean="0">
                <a:solidFill>
                  <a:srgbClr val="0070C0"/>
                </a:solidFill>
              </a:rPr>
              <a:t>          </a:t>
            </a:r>
            <a:r>
              <a:rPr lang="zh-CN" altLang="en-US" sz="2000" dirty="0" smtClean="0">
                <a:solidFill>
                  <a:srgbClr val="0070C0"/>
                </a:solidFill>
              </a:rPr>
              <a:t>（</a:t>
            </a:r>
            <a:r>
              <a:rPr lang="en-US" altLang="zh-CN" sz="2000" dirty="0" smtClean="0">
                <a:solidFill>
                  <a:srgbClr val="0070C0"/>
                </a:solidFill>
              </a:rPr>
              <a:t>1</a:t>
            </a:r>
            <a:r>
              <a:rPr lang="zh-CN" altLang="en-US" sz="2000" dirty="0" smtClean="0">
                <a:solidFill>
                  <a:srgbClr val="0070C0"/>
                </a:solidFill>
              </a:rPr>
              <a:t>）如图</a:t>
            </a:r>
            <a:r>
              <a:rPr lang="en-US" sz="2000" dirty="0" smtClean="0">
                <a:solidFill>
                  <a:srgbClr val="0070C0"/>
                </a:solidFill>
              </a:rPr>
              <a:t>9-16</a:t>
            </a:r>
            <a:r>
              <a:rPr lang="zh-CN" altLang="en-US" sz="2000" dirty="0" smtClean="0">
                <a:solidFill>
                  <a:srgbClr val="0070C0"/>
                </a:solidFill>
              </a:rPr>
              <a:t>所示，设机器人</a:t>
            </a:r>
            <a:r>
              <a:rPr lang="en-US" sz="2000" dirty="0" smtClean="0">
                <a:solidFill>
                  <a:srgbClr val="0070C0"/>
                </a:solidFill>
              </a:rPr>
              <a:t>R</a:t>
            </a:r>
            <a:r>
              <a:rPr lang="zh-CN" altLang="en-US" sz="2000" dirty="0" smtClean="0">
                <a:solidFill>
                  <a:srgbClr val="0070C0"/>
                </a:solidFill>
              </a:rPr>
              <a:t>在某个环境</a:t>
            </a:r>
            <a:r>
              <a:rPr lang="en-US" sz="2000" i="1" dirty="0" smtClean="0">
                <a:solidFill>
                  <a:srgbClr val="0070C0"/>
                </a:solidFill>
              </a:rPr>
              <a:t>E</a:t>
            </a:r>
            <a:r>
              <a:rPr lang="zh-CN" altLang="en-US" sz="2000" dirty="0" smtClean="0">
                <a:solidFill>
                  <a:srgbClr val="0070C0"/>
                </a:solidFill>
              </a:rPr>
              <a:t>中工作，</a:t>
            </a:r>
            <a:r>
              <a:rPr lang="en-US" sz="2000" i="1" dirty="0" smtClean="0">
                <a:solidFill>
                  <a:srgbClr val="0070C0"/>
                </a:solidFill>
              </a:rPr>
              <a:t>E</a:t>
            </a:r>
            <a:r>
              <a:rPr lang="zh-CN" altLang="en-US" sz="2000" dirty="0" smtClean="0">
                <a:solidFill>
                  <a:srgbClr val="0070C0"/>
                </a:solidFill>
              </a:rPr>
              <a:t>有若干个不同的状态</a:t>
            </a:r>
            <a:r>
              <a:rPr lang="en-US" sz="2000" i="1" dirty="0" smtClean="0">
                <a:solidFill>
                  <a:srgbClr val="0070C0"/>
                </a:solidFill>
              </a:rPr>
              <a:t>s</a:t>
            </a:r>
            <a:r>
              <a:rPr lang="en-US" sz="2000" baseline="-25000" dirty="0" smtClean="0">
                <a:solidFill>
                  <a:srgbClr val="0070C0"/>
                </a:solidFill>
              </a:rPr>
              <a:t>1</a:t>
            </a:r>
            <a:r>
              <a:rPr lang="en-US" sz="2000" dirty="0" smtClean="0">
                <a:solidFill>
                  <a:srgbClr val="0070C0"/>
                </a:solidFill>
              </a:rPr>
              <a:t>,</a:t>
            </a:r>
            <a:r>
              <a:rPr lang="en-US" sz="2000" i="1" dirty="0" smtClean="0">
                <a:solidFill>
                  <a:srgbClr val="0070C0"/>
                </a:solidFill>
              </a:rPr>
              <a:t>s</a:t>
            </a:r>
            <a:r>
              <a:rPr lang="en-US" sz="2000" baseline="-25000" dirty="0" smtClean="0">
                <a:solidFill>
                  <a:srgbClr val="0070C0"/>
                </a:solidFill>
              </a:rPr>
              <a:t>2</a:t>
            </a:r>
            <a:r>
              <a:rPr lang="en-US" sz="2000" dirty="0" smtClean="0">
                <a:solidFill>
                  <a:srgbClr val="0070C0"/>
                </a:solidFill>
              </a:rPr>
              <a:t>,…</a:t>
            </a:r>
            <a:r>
              <a:rPr lang="en-US" sz="2000" i="1" dirty="0" err="1" smtClean="0">
                <a:solidFill>
                  <a:srgbClr val="0070C0"/>
                </a:solidFill>
              </a:rPr>
              <a:t>s</a:t>
            </a:r>
            <a:r>
              <a:rPr lang="en-US" sz="2000" i="1" baseline="-25000" dirty="0" err="1" smtClean="0">
                <a:solidFill>
                  <a:srgbClr val="0070C0"/>
                </a:solidFill>
              </a:rPr>
              <a:t>n</a:t>
            </a:r>
            <a:r>
              <a:rPr lang="zh-CN" altLang="en-US" sz="2000" dirty="0" smtClean="0">
                <a:solidFill>
                  <a:srgbClr val="0070C0"/>
                </a:solidFill>
              </a:rPr>
              <a:t>，相邻两个状态</a:t>
            </a:r>
            <a:r>
              <a:rPr lang="en-US" sz="2000" i="1" dirty="0" err="1" smtClean="0">
                <a:solidFill>
                  <a:srgbClr val="0070C0"/>
                </a:solidFill>
              </a:rPr>
              <a:t>s</a:t>
            </a:r>
            <a:r>
              <a:rPr lang="en-US" sz="2000" i="1" baseline="-25000" dirty="0" err="1" smtClean="0">
                <a:solidFill>
                  <a:srgbClr val="0070C0"/>
                </a:solidFill>
              </a:rPr>
              <a:t>i</a:t>
            </a:r>
            <a:r>
              <a:rPr lang="zh-CN" altLang="en-US" sz="2000" dirty="0" smtClean="0">
                <a:solidFill>
                  <a:srgbClr val="0070C0"/>
                </a:solidFill>
              </a:rPr>
              <a:t>与</a:t>
            </a:r>
            <a:r>
              <a:rPr lang="en-US" sz="2000" i="1" dirty="0" err="1" smtClean="0">
                <a:solidFill>
                  <a:srgbClr val="0070C0"/>
                </a:solidFill>
              </a:rPr>
              <a:t>s</a:t>
            </a:r>
            <a:r>
              <a:rPr lang="en-US" sz="2000" i="1" baseline="-25000" dirty="0" err="1" smtClean="0">
                <a:solidFill>
                  <a:srgbClr val="0070C0"/>
                </a:solidFill>
              </a:rPr>
              <a:t>j</a:t>
            </a:r>
            <a:r>
              <a:rPr lang="zh-CN" altLang="en-US" sz="2000" dirty="0" smtClean="0">
                <a:solidFill>
                  <a:srgbClr val="0070C0"/>
                </a:solidFill>
              </a:rPr>
              <a:t>之间可通过</a:t>
            </a:r>
            <a:r>
              <a:rPr lang="en-US" sz="2000" dirty="0" smtClean="0">
                <a:solidFill>
                  <a:srgbClr val="0070C0"/>
                </a:solidFill>
              </a:rPr>
              <a:t>R</a:t>
            </a:r>
            <a:r>
              <a:rPr lang="zh-CN" altLang="en-US" sz="2000" dirty="0" smtClean="0">
                <a:solidFill>
                  <a:srgbClr val="0070C0"/>
                </a:solidFill>
              </a:rPr>
              <a:t>的某一动作</a:t>
            </a:r>
            <a:r>
              <a:rPr lang="en-US" sz="2000" i="1" dirty="0" smtClean="0">
                <a:solidFill>
                  <a:srgbClr val="0070C0"/>
                </a:solidFill>
              </a:rPr>
              <a:t>a</a:t>
            </a:r>
            <a:r>
              <a:rPr lang="zh-CN" altLang="en-US" sz="2000" dirty="0" smtClean="0">
                <a:solidFill>
                  <a:srgbClr val="0070C0"/>
                </a:solidFill>
              </a:rPr>
              <a:t>相联系或转换，即在状态</a:t>
            </a:r>
            <a:r>
              <a:rPr lang="en-US" sz="2000" i="1" dirty="0" err="1" smtClean="0">
                <a:solidFill>
                  <a:srgbClr val="0070C0"/>
                </a:solidFill>
              </a:rPr>
              <a:t>s</a:t>
            </a:r>
            <a:r>
              <a:rPr lang="en-US" sz="2000" i="1" baseline="-25000" dirty="0" err="1" smtClean="0">
                <a:solidFill>
                  <a:srgbClr val="0070C0"/>
                </a:solidFill>
              </a:rPr>
              <a:t>i</a:t>
            </a:r>
            <a:r>
              <a:rPr lang="zh-CN" altLang="en-US" sz="2000" dirty="0" smtClean="0">
                <a:solidFill>
                  <a:srgbClr val="0070C0"/>
                </a:solidFill>
              </a:rPr>
              <a:t>下机器人</a:t>
            </a:r>
            <a:r>
              <a:rPr lang="en-US" sz="2000" dirty="0" smtClean="0">
                <a:solidFill>
                  <a:srgbClr val="0070C0"/>
                </a:solidFill>
              </a:rPr>
              <a:t>R</a:t>
            </a:r>
            <a:r>
              <a:rPr lang="zh-CN" altLang="en-US" sz="2000" dirty="0" smtClean="0">
                <a:solidFill>
                  <a:srgbClr val="0070C0"/>
                </a:solidFill>
              </a:rPr>
              <a:t>执行动作</a:t>
            </a:r>
            <a:r>
              <a:rPr lang="en-US" sz="2000" i="1" dirty="0" smtClean="0">
                <a:solidFill>
                  <a:srgbClr val="0070C0"/>
                </a:solidFill>
              </a:rPr>
              <a:t>a</a:t>
            </a:r>
            <a:r>
              <a:rPr lang="zh-CN" altLang="en-US" sz="2000" dirty="0" smtClean="0">
                <a:solidFill>
                  <a:srgbClr val="0070C0"/>
                </a:solidFill>
              </a:rPr>
              <a:t>后环境</a:t>
            </a:r>
            <a:r>
              <a:rPr lang="en-US" sz="2000" i="1" dirty="0" smtClean="0">
                <a:solidFill>
                  <a:srgbClr val="0070C0"/>
                </a:solidFill>
              </a:rPr>
              <a:t>E</a:t>
            </a:r>
            <a:r>
              <a:rPr lang="zh-CN" altLang="en-US" sz="2000" dirty="0" smtClean="0">
                <a:solidFill>
                  <a:srgbClr val="0070C0"/>
                </a:solidFill>
              </a:rPr>
              <a:t>的状态就变为状态</a:t>
            </a:r>
            <a:r>
              <a:rPr lang="en-US" sz="2000" i="1" dirty="0" err="1" smtClean="0">
                <a:solidFill>
                  <a:srgbClr val="0070C0"/>
                </a:solidFill>
              </a:rPr>
              <a:t>s</a:t>
            </a:r>
            <a:r>
              <a:rPr lang="en-US" sz="2000" i="1" baseline="-25000" dirty="0" err="1" smtClean="0">
                <a:solidFill>
                  <a:srgbClr val="0070C0"/>
                </a:solidFill>
              </a:rPr>
              <a:t>j</a:t>
            </a:r>
            <a:r>
              <a:rPr lang="zh-CN" altLang="en-US" sz="2000" dirty="0" smtClean="0">
                <a:solidFill>
                  <a:srgbClr val="0070C0"/>
                </a:solidFill>
              </a:rPr>
              <a:t>。</a:t>
            </a:r>
            <a:endParaRPr lang="zh-CN" altLang="en-US" sz="2000" dirty="0">
              <a:solidFill>
                <a:srgbClr val="0070C0"/>
              </a:solidFill>
            </a:endParaRPr>
          </a:p>
        </p:txBody>
      </p:sp>
      <p:pic>
        <p:nvPicPr>
          <p:cNvPr id="2" name="图片 1"/>
          <p:cNvPicPr>
            <a:picLocks noChangeAspect="1"/>
          </p:cNvPicPr>
          <p:nvPr/>
        </p:nvPicPr>
        <p:blipFill>
          <a:blip r:embed="rId2"/>
          <a:stretch>
            <a:fillRect/>
          </a:stretch>
        </p:blipFill>
        <p:spPr>
          <a:xfrm>
            <a:off x="4499992" y="1844824"/>
            <a:ext cx="4773977" cy="3746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animEffect transition="in" filter="blinds(horizontal)">
                                      <p:cBhvr>
                                        <p:cTn id="15" dur="500"/>
                                        <p:tgtEl>
                                          <p:spTgt spid="43011">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3011">
                                            <p:txEl>
                                              <p:pRg st="4" end="4"/>
                                            </p:txEl>
                                          </p:spTgt>
                                        </p:tgtEl>
                                        <p:attrNameLst>
                                          <p:attrName>style.visibility</p:attrName>
                                        </p:attrNameLst>
                                      </p:cBhvr>
                                      <p:to>
                                        <p:strVal val="visible"/>
                                      </p:to>
                                    </p:set>
                                    <p:animEffect transition="in" filter="blinds(horizontal)">
                                      <p:cBhvr>
                                        <p:cTn id="18" dur="500"/>
                                        <p:tgtEl>
                                          <p:spTgt spid="43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476673"/>
            <a:ext cx="4896544" cy="5727978"/>
          </a:xfrm>
          <a:prstGeom prst="rect">
            <a:avLst/>
          </a:prstGeom>
        </p:spPr>
        <p:txBody>
          <a:bodyPr wrap="square">
            <a:spAutoFit/>
          </a:bodyPr>
          <a:lstStyle/>
          <a:p>
            <a:pPr algn="just">
              <a:lnSpc>
                <a:spcPct val="120000"/>
              </a:lnSpc>
            </a:pPr>
            <a:r>
              <a:rPr lang="zh-CN" altLang="en-US" sz="2300" dirty="0" smtClean="0">
                <a:solidFill>
                  <a:srgbClr val="0070C0"/>
                </a:solidFill>
              </a:rPr>
              <a:t>    （</a:t>
            </a:r>
            <a:r>
              <a:rPr lang="en-US" altLang="zh-CN" sz="2000" dirty="0" smtClean="0">
                <a:solidFill>
                  <a:srgbClr val="0070C0"/>
                </a:solidFill>
              </a:rPr>
              <a:t>2</a:t>
            </a:r>
            <a:r>
              <a:rPr lang="zh-CN" altLang="en-US" sz="2000" dirty="0" smtClean="0">
                <a:solidFill>
                  <a:srgbClr val="0070C0"/>
                </a:solidFill>
              </a:rPr>
              <a:t>）设机器人</a:t>
            </a:r>
            <a:r>
              <a:rPr lang="en-US" sz="2000" dirty="0" smtClean="0">
                <a:solidFill>
                  <a:srgbClr val="0070C0"/>
                </a:solidFill>
              </a:rPr>
              <a:t>R</a:t>
            </a:r>
            <a:r>
              <a:rPr lang="zh-CN" altLang="en-US" sz="2000" dirty="0" smtClean="0">
                <a:solidFill>
                  <a:srgbClr val="0070C0"/>
                </a:solidFill>
              </a:rPr>
              <a:t>要从某个起始状态</a:t>
            </a:r>
            <a:r>
              <a:rPr lang="en-US" sz="2000" i="1" dirty="0" err="1" smtClean="0">
                <a:solidFill>
                  <a:srgbClr val="0070C0"/>
                </a:solidFill>
              </a:rPr>
              <a:t>s</a:t>
            </a:r>
            <a:r>
              <a:rPr lang="en-US" sz="2000" i="1" baseline="-25000" dirty="0" err="1" smtClean="0">
                <a:solidFill>
                  <a:srgbClr val="0070C0"/>
                </a:solidFill>
              </a:rPr>
              <a:t>s</a:t>
            </a:r>
            <a:r>
              <a:rPr lang="zh-CN" altLang="en-US" sz="2000" dirty="0" smtClean="0">
                <a:solidFill>
                  <a:srgbClr val="0070C0"/>
                </a:solidFill>
              </a:rPr>
              <a:t>到达目标状态</a:t>
            </a:r>
            <a:r>
              <a:rPr lang="en-US" sz="2000" i="1" dirty="0" err="1" smtClean="0">
                <a:solidFill>
                  <a:srgbClr val="0070C0"/>
                </a:solidFill>
              </a:rPr>
              <a:t>s</a:t>
            </a:r>
            <a:r>
              <a:rPr lang="en-US" sz="2000" i="1" baseline="-25000" dirty="0" err="1" smtClean="0">
                <a:solidFill>
                  <a:srgbClr val="0070C0"/>
                </a:solidFill>
              </a:rPr>
              <a:t>g</a:t>
            </a:r>
            <a:r>
              <a:rPr lang="zh-CN" altLang="en-US" sz="2000" dirty="0" smtClean="0">
                <a:solidFill>
                  <a:srgbClr val="0070C0"/>
                </a:solidFill>
              </a:rPr>
              <a:t>（假设从</a:t>
            </a:r>
            <a:r>
              <a:rPr lang="en-US" sz="2000" i="1" dirty="0" smtClean="0">
                <a:solidFill>
                  <a:srgbClr val="0070C0"/>
                </a:solidFill>
              </a:rPr>
              <a:t>E</a:t>
            </a:r>
            <a:r>
              <a:rPr lang="zh-CN" altLang="en-US" sz="2000" dirty="0" smtClean="0">
                <a:solidFill>
                  <a:srgbClr val="0070C0"/>
                </a:solidFill>
              </a:rPr>
              <a:t>的任一状态</a:t>
            </a:r>
            <a:r>
              <a:rPr lang="en-US" sz="2000" i="1" dirty="0" smtClean="0">
                <a:solidFill>
                  <a:srgbClr val="0070C0"/>
                </a:solidFill>
              </a:rPr>
              <a:t>s</a:t>
            </a:r>
            <a:r>
              <a:rPr lang="zh-CN" altLang="en-US" sz="2000" dirty="0" smtClean="0">
                <a:solidFill>
                  <a:srgbClr val="0070C0"/>
                </a:solidFill>
              </a:rPr>
              <a:t>出发都能到达目标状态</a:t>
            </a:r>
            <a:r>
              <a:rPr lang="en-US" sz="2000" i="1" dirty="0" err="1" smtClean="0">
                <a:solidFill>
                  <a:srgbClr val="0070C0"/>
                </a:solidFill>
              </a:rPr>
              <a:t>s</a:t>
            </a:r>
            <a:r>
              <a:rPr lang="en-US" sz="2000" i="1" baseline="-25000" dirty="0" err="1" smtClean="0">
                <a:solidFill>
                  <a:srgbClr val="0070C0"/>
                </a:solidFill>
              </a:rPr>
              <a:t>g</a:t>
            </a:r>
            <a:r>
              <a:rPr lang="zh-CN" altLang="en-US" sz="2000" dirty="0" smtClean="0">
                <a:solidFill>
                  <a:srgbClr val="0070C0"/>
                </a:solidFill>
              </a:rPr>
              <a:t>），但他并不知道在当前状态下该做哪一个动作（即每一步该如何走）才能最快到达目标</a:t>
            </a:r>
            <a:r>
              <a:rPr lang="en-US" sz="2000" i="1" dirty="0" err="1" smtClean="0">
                <a:solidFill>
                  <a:srgbClr val="0070C0"/>
                </a:solidFill>
              </a:rPr>
              <a:t>s</a:t>
            </a:r>
            <a:r>
              <a:rPr lang="en-US" sz="2000" i="1" baseline="-25000" dirty="0" err="1" smtClean="0">
                <a:solidFill>
                  <a:srgbClr val="0070C0"/>
                </a:solidFill>
              </a:rPr>
              <a:t>g</a:t>
            </a:r>
            <a:r>
              <a:rPr lang="zh-CN" altLang="en-US" sz="2000" dirty="0" smtClean="0">
                <a:solidFill>
                  <a:srgbClr val="0070C0"/>
                </a:solidFill>
              </a:rPr>
              <a:t>。</a:t>
            </a:r>
            <a:endParaRPr lang="en-US" altLang="zh-CN" sz="2000" dirty="0" smtClean="0">
              <a:solidFill>
                <a:srgbClr val="0070C0"/>
              </a:solidFill>
            </a:endParaRPr>
          </a:p>
          <a:p>
            <a:pPr algn="just">
              <a:lnSpc>
                <a:spcPct val="120000"/>
              </a:lnSpc>
              <a:spcBef>
                <a:spcPts val="600"/>
              </a:spcBef>
            </a:pPr>
            <a:r>
              <a:rPr lang="zh-CN" altLang="en-US" sz="2000" dirty="0" smtClean="0">
                <a:solidFill>
                  <a:srgbClr val="0070C0"/>
                </a:solidFill>
              </a:rPr>
              <a:t>     （</a:t>
            </a:r>
            <a:r>
              <a:rPr lang="en-US" altLang="zh-CN" sz="2000" dirty="0" smtClean="0">
                <a:solidFill>
                  <a:srgbClr val="0070C0"/>
                </a:solidFill>
              </a:rPr>
              <a:t>3</a:t>
            </a:r>
            <a:r>
              <a:rPr lang="zh-CN" altLang="en-US" sz="2000" dirty="0" smtClean="0">
                <a:solidFill>
                  <a:srgbClr val="0070C0"/>
                </a:solidFill>
              </a:rPr>
              <a:t>）</a:t>
            </a:r>
            <a:r>
              <a:rPr lang="en-US" sz="2000" dirty="0" smtClean="0">
                <a:solidFill>
                  <a:srgbClr val="0070C0"/>
                </a:solidFill>
              </a:rPr>
              <a:t>R</a:t>
            </a:r>
            <a:r>
              <a:rPr lang="zh-CN" altLang="en-US" sz="2000" dirty="0" smtClean="0">
                <a:solidFill>
                  <a:srgbClr val="0070C0"/>
                </a:solidFill>
              </a:rPr>
              <a:t>执行一个动作之后，环境</a:t>
            </a:r>
            <a:r>
              <a:rPr lang="en-US" sz="2000" i="1" dirty="0" smtClean="0">
                <a:solidFill>
                  <a:srgbClr val="0070C0"/>
                </a:solidFill>
              </a:rPr>
              <a:t>E</a:t>
            </a:r>
            <a:r>
              <a:rPr lang="zh-CN" altLang="en-US" sz="2000" dirty="0" smtClean="0">
                <a:solidFill>
                  <a:srgbClr val="0070C0"/>
                </a:solidFill>
              </a:rPr>
              <a:t>一般会立即对其作出评判，给</a:t>
            </a:r>
            <a:r>
              <a:rPr lang="en-US" sz="2000" dirty="0" smtClean="0">
                <a:solidFill>
                  <a:srgbClr val="0070C0"/>
                </a:solidFill>
              </a:rPr>
              <a:t>R</a:t>
            </a:r>
            <a:r>
              <a:rPr lang="zh-CN" altLang="en-US" sz="2000" dirty="0" smtClean="0">
                <a:solidFill>
                  <a:srgbClr val="0070C0"/>
                </a:solidFill>
              </a:rPr>
              <a:t>反馈一个</a:t>
            </a:r>
            <a:r>
              <a:rPr lang="zh-CN" altLang="en-US" sz="2000" dirty="0" smtClean="0">
                <a:solidFill>
                  <a:srgbClr val="FF0000"/>
                </a:solidFill>
              </a:rPr>
              <a:t>奖</a:t>
            </a:r>
            <a:r>
              <a:rPr lang="en-US" sz="2000" dirty="0" smtClean="0">
                <a:solidFill>
                  <a:srgbClr val="FF0000"/>
                </a:solidFill>
              </a:rPr>
              <a:t>/</a:t>
            </a:r>
            <a:r>
              <a:rPr lang="zh-CN" altLang="en-US" sz="2000" dirty="0" smtClean="0">
                <a:solidFill>
                  <a:srgbClr val="FF0000"/>
                </a:solidFill>
              </a:rPr>
              <a:t>惩（</a:t>
            </a:r>
            <a:r>
              <a:rPr lang="en-US" sz="2000" dirty="0" smtClean="0">
                <a:solidFill>
                  <a:srgbClr val="FF0000"/>
                </a:solidFill>
              </a:rPr>
              <a:t>reward</a:t>
            </a:r>
            <a:r>
              <a:rPr lang="zh-CN" altLang="en-US" sz="2000" dirty="0" smtClean="0">
                <a:solidFill>
                  <a:srgbClr val="FF0000"/>
                </a:solidFill>
              </a:rPr>
              <a:t>）值</a:t>
            </a:r>
            <a:r>
              <a:rPr lang="zh-CN" altLang="en-US" sz="2000" dirty="0" smtClean="0">
                <a:solidFill>
                  <a:srgbClr val="0070C0"/>
                </a:solidFill>
              </a:rPr>
              <a:t>。如果在当前状态下机器人</a:t>
            </a:r>
            <a:r>
              <a:rPr lang="en-US" sz="2000" dirty="0" smtClean="0">
                <a:solidFill>
                  <a:srgbClr val="0070C0"/>
                </a:solidFill>
              </a:rPr>
              <a:t>R</a:t>
            </a:r>
            <a:r>
              <a:rPr lang="zh-CN" altLang="en-US" sz="2000" dirty="0" smtClean="0">
                <a:solidFill>
                  <a:srgbClr val="0070C0"/>
                </a:solidFill>
              </a:rPr>
              <a:t>所做的一个动作是在到达目标状态</a:t>
            </a:r>
            <a:r>
              <a:rPr lang="en-US" sz="2000" i="1" dirty="0" err="1" smtClean="0">
                <a:solidFill>
                  <a:srgbClr val="0070C0"/>
                </a:solidFill>
              </a:rPr>
              <a:t>s</a:t>
            </a:r>
            <a:r>
              <a:rPr lang="en-US" sz="2000" i="1" baseline="-25000" dirty="0" err="1" smtClean="0">
                <a:solidFill>
                  <a:srgbClr val="0070C0"/>
                </a:solidFill>
              </a:rPr>
              <a:t>g</a:t>
            </a:r>
            <a:r>
              <a:rPr lang="zh-CN" altLang="en-US" sz="2000" dirty="0" smtClean="0">
                <a:solidFill>
                  <a:srgbClr val="0070C0"/>
                </a:solidFill>
              </a:rPr>
              <a:t>的正确“路径”或“方向”上，则就给</a:t>
            </a:r>
            <a:r>
              <a:rPr lang="en-US" sz="2000" dirty="0" smtClean="0">
                <a:solidFill>
                  <a:srgbClr val="0070C0"/>
                </a:solidFill>
              </a:rPr>
              <a:t>R</a:t>
            </a:r>
            <a:r>
              <a:rPr lang="zh-CN" altLang="en-US" sz="2000" dirty="0" smtClean="0">
                <a:solidFill>
                  <a:srgbClr val="0070C0"/>
                </a:solidFill>
              </a:rPr>
              <a:t>反馈一个正分值，作为“奖赏”；如果这个动作不在正确“路径”和“方向”上甚至在错误的“路径”或“方向”上，就反馈一个</a:t>
            </a:r>
            <a:r>
              <a:rPr lang="en-US" sz="2000" dirty="0" smtClean="0">
                <a:solidFill>
                  <a:srgbClr val="0070C0"/>
                </a:solidFill>
              </a:rPr>
              <a:t>0</a:t>
            </a:r>
            <a:r>
              <a:rPr lang="zh-CN" altLang="en-US" sz="2000" dirty="0" smtClean="0">
                <a:solidFill>
                  <a:srgbClr val="0070C0"/>
                </a:solidFill>
              </a:rPr>
              <a:t>值或负分值，作为“惩罚”。机器人</a:t>
            </a:r>
            <a:r>
              <a:rPr lang="en-US" sz="2000" dirty="0" smtClean="0">
                <a:solidFill>
                  <a:srgbClr val="0070C0"/>
                </a:solidFill>
              </a:rPr>
              <a:t>R</a:t>
            </a:r>
            <a:r>
              <a:rPr lang="zh-CN" altLang="en-US" sz="2000" dirty="0" smtClean="0">
                <a:solidFill>
                  <a:srgbClr val="0070C0"/>
                </a:solidFill>
              </a:rPr>
              <a:t>与环境</a:t>
            </a:r>
            <a:r>
              <a:rPr lang="en-US" sz="2000" i="1" dirty="0" smtClean="0">
                <a:solidFill>
                  <a:srgbClr val="0070C0"/>
                </a:solidFill>
              </a:rPr>
              <a:t>E</a:t>
            </a:r>
            <a:r>
              <a:rPr lang="zh-CN" altLang="en-US" sz="2000" dirty="0" smtClean="0">
                <a:solidFill>
                  <a:srgbClr val="0070C0"/>
                </a:solidFill>
              </a:rPr>
              <a:t>的这种交互如图</a:t>
            </a:r>
            <a:r>
              <a:rPr lang="en-US" sz="2000" dirty="0" smtClean="0">
                <a:solidFill>
                  <a:srgbClr val="0070C0"/>
                </a:solidFill>
              </a:rPr>
              <a:t>9-17</a:t>
            </a:r>
            <a:r>
              <a:rPr lang="zh-CN" altLang="en-US" sz="2000" dirty="0" smtClean="0">
                <a:solidFill>
                  <a:srgbClr val="0070C0"/>
                </a:solidFill>
              </a:rPr>
              <a:t>所示。</a:t>
            </a:r>
            <a:endParaRPr lang="zh-CN" altLang="en-US" sz="2000" dirty="0">
              <a:solidFill>
                <a:srgbClr val="0070C0"/>
              </a:solidFill>
            </a:endParaRPr>
          </a:p>
        </p:txBody>
      </p:sp>
      <p:pic>
        <p:nvPicPr>
          <p:cNvPr id="4" name="Picture 2"/>
          <p:cNvPicPr>
            <a:picLocks noChangeAspect="1" noChangeArrowheads="1"/>
          </p:cNvPicPr>
          <p:nvPr/>
        </p:nvPicPr>
        <p:blipFill rotWithShape="1">
          <a:blip r:embed="rId2"/>
          <a:srcRect l="15205"/>
          <a:stretch/>
        </p:blipFill>
        <p:spPr bwMode="auto">
          <a:xfrm>
            <a:off x="5364088" y="3212976"/>
            <a:ext cx="5151187" cy="288032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260648"/>
            <a:ext cx="4968552" cy="5652253"/>
          </a:xfrm>
          <a:prstGeom prst="rect">
            <a:avLst/>
          </a:prstGeom>
        </p:spPr>
        <p:txBody>
          <a:bodyPr wrap="square">
            <a:spAutoFit/>
          </a:bodyPr>
          <a:lstStyle/>
          <a:p>
            <a:pPr algn="just">
              <a:lnSpc>
                <a:spcPct val="130000"/>
              </a:lnSpc>
            </a:pPr>
            <a:r>
              <a:rPr lang="zh-CN" altLang="en-US" sz="2000" dirty="0" smtClean="0">
                <a:solidFill>
                  <a:srgbClr val="0070C0"/>
                </a:solidFill>
              </a:rPr>
              <a:t>（</a:t>
            </a:r>
            <a:r>
              <a:rPr lang="en-US" altLang="zh-CN" sz="2000" dirty="0" smtClean="0">
                <a:solidFill>
                  <a:srgbClr val="0070C0"/>
                </a:solidFill>
              </a:rPr>
              <a:t>4</a:t>
            </a:r>
            <a:r>
              <a:rPr lang="zh-CN" altLang="en-US" sz="2000" dirty="0" smtClean="0">
                <a:solidFill>
                  <a:srgbClr val="0070C0"/>
                </a:solidFill>
              </a:rPr>
              <a:t>）问题：在与环境的交互过程中，机器人</a:t>
            </a:r>
            <a:r>
              <a:rPr lang="en-US" sz="2000" dirty="0" smtClean="0">
                <a:solidFill>
                  <a:srgbClr val="0070C0"/>
                </a:solidFill>
              </a:rPr>
              <a:t>R</a:t>
            </a:r>
            <a:r>
              <a:rPr lang="zh-CN" altLang="en-US" sz="2000" dirty="0" smtClean="0">
                <a:solidFill>
                  <a:srgbClr val="0070C0"/>
                </a:solidFill>
              </a:rPr>
              <a:t>如何能得到一系列最优动作决策而形成一个从起始状态</a:t>
            </a:r>
            <a:r>
              <a:rPr lang="en-US" sz="2000" i="1" dirty="0" err="1" smtClean="0">
                <a:solidFill>
                  <a:srgbClr val="0070C0"/>
                </a:solidFill>
              </a:rPr>
              <a:t>s</a:t>
            </a:r>
            <a:r>
              <a:rPr lang="en-US" sz="2000" i="1" baseline="-25000" dirty="0" err="1" smtClean="0">
                <a:solidFill>
                  <a:srgbClr val="0070C0"/>
                </a:solidFill>
              </a:rPr>
              <a:t>s</a:t>
            </a:r>
            <a:r>
              <a:rPr lang="zh-CN" altLang="en-US" sz="2000" dirty="0" smtClean="0">
                <a:solidFill>
                  <a:srgbClr val="0070C0"/>
                </a:solidFill>
              </a:rPr>
              <a:t>到达目标状态</a:t>
            </a:r>
            <a:r>
              <a:rPr lang="en-US" sz="2000" i="1" dirty="0" err="1" smtClean="0">
                <a:solidFill>
                  <a:srgbClr val="0070C0"/>
                </a:solidFill>
              </a:rPr>
              <a:t>s</a:t>
            </a:r>
            <a:r>
              <a:rPr lang="en-US" sz="2000" i="1" baseline="-25000" dirty="0" err="1" smtClean="0">
                <a:solidFill>
                  <a:srgbClr val="0070C0"/>
                </a:solidFill>
              </a:rPr>
              <a:t>g</a:t>
            </a:r>
            <a:r>
              <a:rPr lang="zh-CN" altLang="en-US" sz="2000" dirty="0" smtClean="0">
                <a:solidFill>
                  <a:srgbClr val="0070C0"/>
                </a:solidFill>
              </a:rPr>
              <a:t>的最优行动策略，即一个最优动作序列？</a:t>
            </a:r>
            <a:endParaRPr lang="en-US" altLang="zh-CN" sz="2000" dirty="0" smtClean="0">
              <a:solidFill>
                <a:srgbClr val="0070C0"/>
              </a:solidFill>
            </a:endParaRPr>
          </a:p>
          <a:p>
            <a:pPr algn="just">
              <a:lnSpc>
                <a:spcPct val="130000"/>
              </a:lnSpc>
            </a:pPr>
            <a:r>
              <a:rPr lang="zh-CN" altLang="en-US" sz="2000" dirty="0" smtClean="0">
                <a:solidFill>
                  <a:srgbClr val="0070C0"/>
                </a:solidFill>
                <a:latin typeface="Times New Roman" pitchFamily="18" charset="0"/>
                <a:cs typeface="Times New Roman" pitchFamily="18" charset="0"/>
              </a:rPr>
              <a:t>对任一非目标状态</a:t>
            </a:r>
            <a:r>
              <a:rPr lang="en-US" sz="2000" i="1" dirty="0" smtClean="0">
                <a:solidFill>
                  <a:srgbClr val="0070C0"/>
                </a:solidFill>
                <a:latin typeface="Times New Roman" pitchFamily="18" charset="0"/>
                <a:cs typeface="Times New Roman" pitchFamily="18" charset="0"/>
              </a:rPr>
              <a:t>s</a:t>
            </a:r>
            <a:r>
              <a:rPr lang="zh-CN" altLang="en-US" sz="2000" dirty="0" smtClean="0">
                <a:solidFill>
                  <a:srgbClr val="0070C0"/>
                </a:solidFill>
                <a:latin typeface="Times New Roman" pitchFamily="18" charset="0"/>
                <a:cs typeface="Times New Roman" pitchFamily="18" charset="0"/>
              </a:rPr>
              <a:t>，要选择其下的一个有利于尽快到达目标状态的最优动作</a:t>
            </a:r>
            <a:r>
              <a:rPr lang="en-US" sz="2000" i="1" dirty="0" smtClean="0">
                <a:solidFill>
                  <a:srgbClr val="0070C0"/>
                </a:solidFill>
                <a:latin typeface="Times New Roman" pitchFamily="18" charset="0"/>
                <a:cs typeface="Times New Roman" pitchFamily="18" charset="0"/>
              </a:rPr>
              <a:t>a</a:t>
            </a:r>
            <a:r>
              <a:rPr lang="zh-CN" altLang="en-US" sz="2000" dirty="0" smtClean="0">
                <a:solidFill>
                  <a:srgbClr val="0070C0"/>
                </a:solidFill>
                <a:latin typeface="Times New Roman" pitchFamily="18" charset="0"/>
                <a:cs typeface="Times New Roman" pitchFamily="18" charset="0"/>
              </a:rPr>
              <a:t>。用数学语言来表述，就是要构造环境</a:t>
            </a:r>
            <a:r>
              <a:rPr lang="en-US" sz="2000" i="1" dirty="0" smtClean="0">
                <a:solidFill>
                  <a:srgbClr val="0070C0"/>
                </a:solidFill>
                <a:latin typeface="Times New Roman" pitchFamily="18" charset="0"/>
                <a:cs typeface="Times New Roman" pitchFamily="18" charset="0"/>
              </a:rPr>
              <a:t>E</a:t>
            </a:r>
            <a:r>
              <a:rPr lang="zh-CN" altLang="en-US" sz="2000" dirty="0" smtClean="0">
                <a:solidFill>
                  <a:srgbClr val="0070C0"/>
                </a:solidFill>
                <a:latin typeface="Times New Roman" pitchFamily="18" charset="0"/>
                <a:cs typeface="Times New Roman" pitchFamily="18" charset="0"/>
              </a:rPr>
              <a:t>的状态集合</a:t>
            </a:r>
            <a:r>
              <a:rPr lang="en-US" sz="2000" i="1" dirty="0" smtClean="0">
                <a:solidFill>
                  <a:srgbClr val="0070C0"/>
                </a:solidFill>
                <a:latin typeface="Times New Roman" pitchFamily="18" charset="0"/>
                <a:cs typeface="Times New Roman" pitchFamily="18" charset="0"/>
              </a:rPr>
              <a:t>S</a:t>
            </a:r>
            <a:r>
              <a:rPr lang="zh-CN" altLang="en-US" sz="2000" dirty="0" smtClean="0">
                <a:solidFill>
                  <a:srgbClr val="0070C0"/>
                </a:solidFill>
                <a:latin typeface="Times New Roman" pitchFamily="18" charset="0"/>
                <a:cs typeface="Times New Roman" pitchFamily="18" charset="0"/>
              </a:rPr>
              <a:t>到机器人</a:t>
            </a:r>
            <a:r>
              <a:rPr lang="en-US" sz="2000" dirty="0" smtClean="0">
                <a:solidFill>
                  <a:srgbClr val="0070C0"/>
                </a:solidFill>
                <a:latin typeface="Times New Roman" pitchFamily="18" charset="0"/>
                <a:cs typeface="Times New Roman" pitchFamily="18" charset="0"/>
              </a:rPr>
              <a:t>R</a:t>
            </a:r>
            <a:r>
              <a:rPr lang="zh-CN" altLang="en-US" sz="2000" dirty="0" smtClean="0">
                <a:solidFill>
                  <a:srgbClr val="0070C0"/>
                </a:solidFill>
                <a:latin typeface="Times New Roman" pitchFamily="18" charset="0"/>
                <a:cs typeface="Times New Roman" pitchFamily="18" charset="0"/>
              </a:rPr>
              <a:t>的动作集合</a:t>
            </a:r>
            <a:r>
              <a:rPr lang="en-US" sz="2000" i="1" dirty="0" smtClean="0">
                <a:solidFill>
                  <a:srgbClr val="0070C0"/>
                </a:solidFill>
                <a:latin typeface="Times New Roman" pitchFamily="18" charset="0"/>
                <a:cs typeface="Times New Roman" pitchFamily="18" charset="0"/>
              </a:rPr>
              <a:t>A</a:t>
            </a:r>
            <a:r>
              <a:rPr lang="zh-CN" altLang="en-US" sz="2000" dirty="0" smtClean="0">
                <a:solidFill>
                  <a:srgbClr val="0070C0"/>
                </a:solidFill>
                <a:latin typeface="Times New Roman" pitchFamily="18" charset="0"/>
                <a:cs typeface="Times New Roman" pitchFamily="18" charset="0"/>
              </a:rPr>
              <a:t>的一个映射</a:t>
            </a:r>
            <a:r>
              <a:rPr lang="en-US" sz="2000" dirty="0" smtClean="0">
                <a:solidFill>
                  <a:srgbClr val="0070C0"/>
                </a:solidFill>
                <a:latin typeface="Times New Roman" pitchFamily="18" charset="0"/>
                <a:cs typeface="Times New Roman" pitchFamily="18" charset="0"/>
                <a:sym typeface="Symbol"/>
              </a:rPr>
              <a:t></a:t>
            </a:r>
            <a:r>
              <a:rPr lang="zh-CN" altLang="en-US" sz="2000" dirty="0" smtClean="0">
                <a:solidFill>
                  <a:srgbClr val="0070C0"/>
                </a:solidFill>
                <a:latin typeface="Times New Roman" pitchFamily="18" charset="0"/>
                <a:cs typeface="Times New Roman" pitchFamily="18" charset="0"/>
              </a:rPr>
              <a:t>：</a:t>
            </a:r>
          </a:p>
          <a:p>
            <a:pPr>
              <a:lnSpc>
                <a:spcPct val="130000"/>
              </a:lnSpc>
              <a:spcBef>
                <a:spcPts val="0"/>
              </a:spcBef>
            </a:pPr>
            <a:r>
              <a:rPr lang="en-US" sz="2000" i="1" dirty="0" smtClean="0">
                <a:solidFill>
                  <a:srgbClr val="0070C0"/>
                </a:solidFill>
                <a:latin typeface="Times New Roman" pitchFamily="18" charset="0"/>
                <a:cs typeface="Times New Roman" pitchFamily="18" charset="0"/>
              </a:rPr>
              <a:t>                         S</a:t>
            </a:r>
            <a:r>
              <a:rPr lang="en-US" sz="2000" dirty="0" smtClean="0">
                <a:solidFill>
                  <a:srgbClr val="0070C0"/>
                </a:solidFill>
                <a:latin typeface="Times New Roman" pitchFamily="18" charset="0"/>
                <a:cs typeface="Times New Roman" pitchFamily="18" charset="0"/>
              </a:rPr>
              <a:t>→</a:t>
            </a:r>
            <a:r>
              <a:rPr lang="en-US" sz="2000" i="1" dirty="0" smtClean="0">
                <a:solidFill>
                  <a:srgbClr val="0070C0"/>
                </a:solidFill>
                <a:latin typeface="Times New Roman" pitchFamily="18" charset="0"/>
                <a:cs typeface="Times New Roman" pitchFamily="18" charset="0"/>
              </a:rPr>
              <a:t>A</a:t>
            </a:r>
            <a:r>
              <a:rPr lang="zh-CN" altLang="en-US" sz="2000" dirty="0" smtClean="0">
                <a:solidFill>
                  <a:srgbClr val="0070C0"/>
                </a:solidFill>
                <a:latin typeface="Times New Roman" pitchFamily="18" charset="0"/>
                <a:cs typeface="Times New Roman" pitchFamily="18" charset="0"/>
              </a:rPr>
              <a:t>，</a:t>
            </a:r>
            <a:r>
              <a:rPr lang="en-US" sz="2000" i="1" dirty="0" smtClean="0">
                <a:solidFill>
                  <a:srgbClr val="0070C0"/>
                </a:solidFill>
                <a:latin typeface="Times New Roman" pitchFamily="18" charset="0"/>
                <a:cs typeface="Times New Roman" pitchFamily="18" charset="0"/>
              </a:rPr>
              <a:t>a</a:t>
            </a:r>
            <a:r>
              <a:rPr lang="en-US" sz="2000" dirty="0" smtClean="0">
                <a:solidFill>
                  <a:srgbClr val="0070C0"/>
                </a:solidFill>
                <a:latin typeface="Times New Roman" pitchFamily="18" charset="0"/>
                <a:cs typeface="Times New Roman" pitchFamily="18" charset="0"/>
              </a:rPr>
              <a:t>=</a:t>
            </a:r>
            <a:r>
              <a:rPr lang="en-US" sz="2000" dirty="0" smtClean="0">
                <a:solidFill>
                  <a:srgbClr val="0070C0"/>
                </a:solidFill>
                <a:latin typeface="Times New Roman" pitchFamily="18" charset="0"/>
                <a:cs typeface="Times New Roman" pitchFamily="18" charset="0"/>
                <a:sym typeface="Symbol"/>
              </a:rPr>
              <a:t></a:t>
            </a:r>
            <a:r>
              <a:rPr lang="en-US" sz="2000" dirty="0" smtClean="0">
                <a:solidFill>
                  <a:srgbClr val="0070C0"/>
                </a:solidFill>
                <a:latin typeface="Times New Roman" pitchFamily="18" charset="0"/>
                <a:cs typeface="Times New Roman" pitchFamily="18" charset="0"/>
              </a:rPr>
              <a:t>(</a:t>
            </a:r>
            <a:r>
              <a:rPr lang="en-US" sz="2000" i="1" dirty="0" smtClean="0">
                <a:solidFill>
                  <a:srgbClr val="0070C0"/>
                </a:solidFill>
                <a:latin typeface="Times New Roman" pitchFamily="18" charset="0"/>
                <a:cs typeface="Times New Roman" pitchFamily="18" charset="0"/>
              </a:rPr>
              <a:t>s</a:t>
            </a:r>
            <a:r>
              <a:rPr lang="en-US" sz="2000" dirty="0" smtClean="0">
                <a:solidFill>
                  <a:srgbClr val="0070C0"/>
                </a:solidFill>
                <a:latin typeface="Times New Roman" pitchFamily="18" charset="0"/>
                <a:cs typeface="Times New Roman" pitchFamily="18" charset="0"/>
              </a:rPr>
              <a:t>)</a:t>
            </a:r>
          </a:p>
          <a:p>
            <a:pPr>
              <a:lnSpc>
                <a:spcPct val="130000"/>
              </a:lnSpc>
              <a:spcBef>
                <a:spcPts val="0"/>
              </a:spcBef>
            </a:pPr>
            <a:r>
              <a:rPr lang="zh-CN" altLang="en-US" sz="2000" dirty="0" smtClean="0">
                <a:solidFill>
                  <a:srgbClr val="0070C0"/>
                </a:solidFill>
              </a:rPr>
              <a:t>使得对于任一状态</a:t>
            </a:r>
            <a:r>
              <a:rPr lang="en-US" sz="2000" i="1" dirty="0" err="1" smtClean="0">
                <a:solidFill>
                  <a:srgbClr val="0070C0"/>
                </a:solidFill>
              </a:rPr>
              <a:t>s</a:t>
            </a:r>
            <a:r>
              <a:rPr lang="en-US" sz="2000" dirty="0" err="1" smtClean="0">
                <a:solidFill>
                  <a:srgbClr val="0070C0"/>
                </a:solidFill>
                <a:sym typeface="Symbol"/>
              </a:rPr>
              <a:t></a:t>
            </a:r>
            <a:r>
              <a:rPr lang="en-US" sz="2000" i="1" dirty="0" err="1" smtClean="0">
                <a:solidFill>
                  <a:srgbClr val="0070C0"/>
                </a:solidFill>
              </a:rPr>
              <a:t>S</a:t>
            </a:r>
            <a:r>
              <a:rPr lang="zh-CN" altLang="en-US" sz="2000" dirty="0" smtClean="0">
                <a:solidFill>
                  <a:srgbClr val="0070C0"/>
                </a:solidFill>
              </a:rPr>
              <a:t>，都有一个最优动作</a:t>
            </a:r>
            <a:r>
              <a:rPr lang="en-US" sz="2000" i="1" dirty="0" err="1" smtClean="0">
                <a:solidFill>
                  <a:srgbClr val="0070C0"/>
                </a:solidFill>
              </a:rPr>
              <a:t>a</a:t>
            </a:r>
            <a:r>
              <a:rPr lang="en-US" sz="2000" dirty="0" err="1" smtClean="0">
                <a:solidFill>
                  <a:srgbClr val="0070C0"/>
                </a:solidFill>
                <a:sym typeface="Symbol"/>
              </a:rPr>
              <a:t></a:t>
            </a:r>
            <a:r>
              <a:rPr lang="en-US" sz="2000" i="1" dirty="0" err="1" smtClean="0">
                <a:solidFill>
                  <a:srgbClr val="0070C0"/>
                </a:solidFill>
              </a:rPr>
              <a:t>A</a:t>
            </a:r>
            <a:r>
              <a:rPr lang="zh-CN" altLang="en-US" sz="2000" dirty="0" smtClean="0">
                <a:solidFill>
                  <a:srgbClr val="0070C0"/>
                </a:solidFill>
              </a:rPr>
              <a:t>与之对应。例如，下面图</a:t>
            </a:r>
            <a:r>
              <a:rPr lang="en-US" sz="2000" dirty="0" smtClean="0">
                <a:solidFill>
                  <a:srgbClr val="0070C0"/>
                </a:solidFill>
              </a:rPr>
              <a:t>9-18</a:t>
            </a:r>
            <a:r>
              <a:rPr lang="zh-CN" altLang="en-US" sz="2000" dirty="0" smtClean="0">
                <a:solidFill>
                  <a:srgbClr val="0070C0"/>
                </a:solidFill>
              </a:rPr>
              <a:t>所示的就是一个这样的映射</a:t>
            </a:r>
            <a:r>
              <a:rPr lang="en-US" sz="2000" dirty="0" smtClean="0">
                <a:solidFill>
                  <a:srgbClr val="0070C0"/>
                </a:solidFill>
                <a:sym typeface="Symbol"/>
              </a:rPr>
              <a:t></a:t>
            </a:r>
            <a:r>
              <a:rPr lang="zh-CN" altLang="en-US" sz="2000" dirty="0" smtClean="0">
                <a:solidFill>
                  <a:srgbClr val="0070C0"/>
                </a:solidFill>
                <a:sym typeface="Symbol"/>
              </a:rPr>
              <a:t>：</a:t>
            </a:r>
            <a:endParaRPr lang="en-US" altLang="zh-CN" sz="2000" dirty="0" smtClean="0">
              <a:solidFill>
                <a:srgbClr val="0070C0"/>
              </a:solidFill>
              <a:sym typeface="Symbol"/>
            </a:endParaRPr>
          </a:p>
          <a:p>
            <a:pPr>
              <a:lnSpc>
                <a:spcPct val="130000"/>
              </a:lnSpc>
              <a:spcBef>
                <a:spcPts val="0"/>
              </a:spcBef>
            </a:pPr>
            <a:r>
              <a:rPr lang="en-US" sz="2000" dirty="0" smtClean="0"/>
              <a:t>           </a:t>
            </a:r>
            <a:r>
              <a:rPr lang="en-US" sz="2000" dirty="0" smtClean="0">
                <a:solidFill>
                  <a:srgbClr val="0070C0"/>
                </a:solidFill>
              </a:rPr>
              <a:t>(</a:t>
            </a:r>
            <a:r>
              <a:rPr lang="en-US" sz="2000" i="1" dirty="0" smtClean="0">
                <a:solidFill>
                  <a:srgbClr val="0070C0"/>
                </a:solidFill>
              </a:rPr>
              <a:t>s</a:t>
            </a:r>
            <a:r>
              <a:rPr lang="en-US" sz="2000" baseline="-25000" dirty="0" smtClean="0">
                <a:solidFill>
                  <a:srgbClr val="0070C0"/>
                </a:solidFill>
              </a:rPr>
              <a:t>1</a:t>
            </a:r>
            <a:r>
              <a:rPr lang="en-US" sz="2000" dirty="0" smtClean="0">
                <a:solidFill>
                  <a:srgbClr val="0070C0"/>
                </a:solidFill>
              </a:rPr>
              <a:t>, </a:t>
            </a:r>
            <a:r>
              <a:rPr lang="en-US" sz="2000" i="1" dirty="0" smtClean="0">
                <a:solidFill>
                  <a:srgbClr val="0070C0"/>
                </a:solidFill>
              </a:rPr>
              <a:t>a</a:t>
            </a:r>
            <a:r>
              <a:rPr lang="en-US" sz="2000" baseline="-25000" dirty="0" smtClean="0">
                <a:solidFill>
                  <a:srgbClr val="0070C0"/>
                </a:solidFill>
              </a:rPr>
              <a:t>11</a:t>
            </a:r>
            <a:r>
              <a:rPr lang="en-US" sz="2000" dirty="0" smtClean="0">
                <a:solidFill>
                  <a:srgbClr val="0070C0"/>
                </a:solidFill>
              </a:rPr>
              <a:t>)</a:t>
            </a:r>
            <a:r>
              <a:rPr lang="en-US" sz="2000" baseline="-25000" dirty="0" smtClean="0">
                <a:solidFill>
                  <a:srgbClr val="0070C0"/>
                </a:solidFill>
              </a:rPr>
              <a:t>, </a:t>
            </a:r>
            <a:r>
              <a:rPr lang="en-US" sz="2000" dirty="0" smtClean="0">
                <a:solidFill>
                  <a:srgbClr val="0070C0"/>
                </a:solidFill>
              </a:rPr>
              <a:t>(</a:t>
            </a:r>
            <a:r>
              <a:rPr lang="en-US" sz="2000" i="1" dirty="0" smtClean="0">
                <a:solidFill>
                  <a:srgbClr val="0070C0"/>
                </a:solidFill>
              </a:rPr>
              <a:t>s</a:t>
            </a:r>
            <a:r>
              <a:rPr lang="en-US" sz="2000" baseline="-25000" dirty="0" smtClean="0">
                <a:solidFill>
                  <a:srgbClr val="0070C0"/>
                </a:solidFill>
              </a:rPr>
              <a:t>2</a:t>
            </a:r>
            <a:r>
              <a:rPr lang="en-US" sz="2000" dirty="0" smtClean="0">
                <a:solidFill>
                  <a:srgbClr val="0070C0"/>
                </a:solidFill>
              </a:rPr>
              <a:t>, </a:t>
            </a:r>
            <a:r>
              <a:rPr lang="en-US" sz="2000" i="1" dirty="0" smtClean="0">
                <a:solidFill>
                  <a:srgbClr val="0070C0"/>
                </a:solidFill>
              </a:rPr>
              <a:t>a</a:t>
            </a:r>
            <a:r>
              <a:rPr lang="en-US" sz="2000" baseline="-25000" dirty="0" smtClean="0">
                <a:solidFill>
                  <a:srgbClr val="0070C0"/>
                </a:solidFill>
              </a:rPr>
              <a:t>22</a:t>
            </a:r>
            <a:r>
              <a:rPr lang="en-US" sz="2000" dirty="0" smtClean="0">
                <a:solidFill>
                  <a:srgbClr val="0070C0"/>
                </a:solidFill>
              </a:rPr>
              <a:t>), (</a:t>
            </a:r>
            <a:r>
              <a:rPr lang="en-US" sz="2000" i="1" dirty="0" smtClean="0">
                <a:solidFill>
                  <a:srgbClr val="0070C0"/>
                </a:solidFill>
              </a:rPr>
              <a:t>s</a:t>
            </a:r>
            <a:r>
              <a:rPr lang="en-US" sz="2000" baseline="-25000" dirty="0" smtClean="0">
                <a:solidFill>
                  <a:srgbClr val="0070C0"/>
                </a:solidFill>
              </a:rPr>
              <a:t>3</a:t>
            </a:r>
            <a:r>
              <a:rPr lang="en-US" sz="2000" dirty="0" smtClean="0">
                <a:solidFill>
                  <a:srgbClr val="0070C0"/>
                </a:solidFill>
              </a:rPr>
              <a:t>, </a:t>
            </a:r>
            <a:r>
              <a:rPr lang="en-US" sz="2000" i="1" dirty="0" smtClean="0">
                <a:solidFill>
                  <a:srgbClr val="0070C0"/>
                </a:solidFill>
              </a:rPr>
              <a:t>a</a:t>
            </a:r>
            <a:r>
              <a:rPr lang="en-US" sz="2000" baseline="-25000" dirty="0" smtClean="0">
                <a:solidFill>
                  <a:srgbClr val="0070C0"/>
                </a:solidFill>
              </a:rPr>
              <a:t>31</a:t>
            </a:r>
            <a:r>
              <a:rPr lang="en-US" sz="2000" dirty="0" smtClean="0">
                <a:solidFill>
                  <a:srgbClr val="0070C0"/>
                </a:solidFill>
              </a:rPr>
              <a:t>), (</a:t>
            </a:r>
            <a:r>
              <a:rPr lang="en-US" sz="2000" i="1" dirty="0" smtClean="0">
                <a:solidFill>
                  <a:srgbClr val="0070C0"/>
                </a:solidFill>
              </a:rPr>
              <a:t>s</a:t>
            </a:r>
            <a:r>
              <a:rPr lang="en-US" sz="2000" baseline="-25000" dirty="0" smtClean="0">
                <a:solidFill>
                  <a:srgbClr val="0070C0"/>
                </a:solidFill>
              </a:rPr>
              <a:t>4</a:t>
            </a:r>
            <a:r>
              <a:rPr lang="en-US" sz="2000" dirty="0" smtClean="0">
                <a:solidFill>
                  <a:srgbClr val="0070C0"/>
                </a:solidFill>
              </a:rPr>
              <a:t>, </a:t>
            </a:r>
            <a:r>
              <a:rPr lang="en-US" sz="2000" i="1" dirty="0" smtClean="0">
                <a:solidFill>
                  <a:srgbClr val="0070C0"/>
                </a:solidFill>
              </a:rPr>
              <a:t>a</a:t>
            </a:r>
            <a:r>
              <a:rPr lang="en-US" sz="2000" baseline="-25000" dirty="0" smtClean="0">
                <a:solidFill>
                  <a:srgbClr val="0070C0"/>
                </a:solidFill>
              </a:rPr>
              <a:t>42</a:t>
            </a:r>
            <a:r>
              <a:rPr lang="en-US" sz="2000" dirty="0" smtClean="0">
                <a:solidFill>
                  <a:srgbClr val="0070C0"/>
                </a:solidFill>
              </a:rPr>
              <a:t>), (</a:t>
            </a:r>
            <a:r>
              <a:rPr lang="en-US" sz="2000" i="1" dirty="0" smtClean="0">
                <a:solidFill>
                  <a:srgbClr val="0070C0"/>
                </a:solidFill>
              </a:rPr>
              <a:t>s</a:t>
            </a:r>
            <a:r>
              <a:rPr lang="en-US" sz="2000" baseline="-25000" dirty="0" smtClean="0">
                <a:solidFill>
                  <a:srgbClr val="0070C0"/>
                </a:solidFill>
              </a:rPr>
              <a:t>5</a:t>
            </a:r>
            <a:r>
              <a:rPr lang="en-US" sz="2000" dirty="0" smtClean="0">
                <a:solidFill>
                  <a:srgbClr val="0070C0"/>
                </a:solidFill>
              </a:rPr>
              <a:t>, </a:t>
            </a:r>
            <a:r>
              <a:rPr lang="en-US" sz="2000" i="1" dirty="0" smtClean="0">
                <a:solidFill>
                  <a:srgbClr val="0070C0"/>
                </a:solidFill>
              </a:rPr>
              <a:t>a</a:t>
            </a:r>
            <a:r>
              <a:rPr lang="en-US" sz="2000" baseline="-25000" dirty="0" smtClean="0">
                <a:solidFill>
                  <a:srgbClr val="0070C0"/>
                </a:solidFill>
              </a:rPr>
              <a:t>51</a:t>
            </a:r>
            <a:r>
              <a:rPr lang="en-US" sz="2000" dirty="0" smtClean="0">
                <a:solidFill>
                  <a:srgbClr val="0070C0"/>
                </a:solidFill>
              </a:rPr>
              <a:t>)</a:t>
            </a:r>
            <a:endParaRPr lang="zh-CN" altLang="en-US" sz="2000" dirty="0">
              <a:solidFill>
                <a:srgbClr val="0070C0"/>
              </a:solidFill>
            </a:endParaRPr>
          </a:p>
        </p:txBody>
      </p:sp>
      <p:pic>
        <p:nvPicPr>
          <p:cNvPr id="4" name="Picture 2"/>
          <p:cNvPicPr>
            <a:picLocks noChangeAspect="1" noChangeArrowheads="1"/>
          </p:cNvPicPr>
          <p:nvPr/>
        </p:nvPicPr>
        <p:blipFill>
          <a:blip r:embed="rId2"/>
          <a:srcRect/>
          <a:stretch>
            <a:fillRect/>
          </a:stretch>
        </p:blipFill>
        <p:spPr bwMode="auto">
          <a:xfrm>
            <a:off x="4932040" y="1340769"/>
            <a:ext cx="4459495" cy="352839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5"/>
          <p:cNvSpPr>
            <a:spLocks noChangeArrowheads="1"/>
          </p:cNvSpPr>
          <p:nvPr/>
        </p:nvSpPr>
        <p:spPr bwMode="auto">
          <a:xfrm>
            <a:off x="817584" y="430906"/>
            <a:ext cx="5214974"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solidFill>
                  <a:srgbClr val="0070C0"/>
                </a:solidFill>
                <a:latin typeface="黑体" pitchFamily="49" charset="-122"/>
                <a:ea typeface="黑体" pitchFamily="49" charset="-122"/>
              </a:rPr>
              <a:t>9.4.2 </a:t>
            </a:r>
            <a:r>
              <a:rPr lang="zh-CN" altLang="en-US" sz="2400" dirty="0" smtClean="0">
                <a:solidFill>
                  <a:srgbClr val="0070C0"/>
                </a:solidFill>
                <a:latin typeface="黑体" pitchFamily="49" charset="-122"/>
                <a:ea typeface="黑体" pitchFamily="49" charset="-122"/>
              </a:rPr>
              <a:t>价</a:t>
            </a:r>
            <a:r>
              <a:rPr lang="zh-CN" altLang="en-US" sz="2400" dirty="0" smtClean="0">
                <a:solidFill>
                  <a:srgbClr val="0070C0"/>
                </a:solidFill>
                <a:latin typeface="Times New Roman" pitchFamily="18" charset="0"/>
                <a:ea typeface="黑体" pitchFamily="49" charset="-122"/>
                <a:cs typeface="Times New Roman" pitchFamily="18" charset="0"/>
              </a:rPr>
              <a:t>值</a:t>
            </a:r>
            <a:r>
              <a:rPr lang="zh-CN" altLang="en-US" sz="2400" dirty="0">
                <a:solidFill>
                  <a:srgbClr val="0070C0"/>
                </a:solidFill>
                <a:latin typeface="Times New Roman" pitchFamily="18" charset="0"/>
                <a:ea typeface="黑体" pitchFamily="49" charset="-122"/>
                <a:cs typeface="Times New Roman" pitchFamily="18" charset="0"/>
              </a:rPr>
              <a:t>函数，</a:t>
            </a:r>
            <a:r>
              <a:rPr lang="en-US" sz="2400" i="1" dirty="0">
                <a:solidFill>
                  <a:srgbClr val="0070C0"/>
                </a:solidFill>
                <a:latin typeface="Times New Roman" pitchFamily="18" charset="0"/>
                <a:ea typeface="黑体" pitchFamily="49" charset="-122"/>
                <a:cs typeface="Times New Roman" pitchFamily="18" charset="0"/>
              </a:rPr>
              <a:t>Q</a:t>
            </a:r>
            <a:r>
              <a:rPr lang="zh-CN" altLang="en-US" sz="2400" dirty="0">
                <a:solidFill>
                  <a:srgbClr val="0070C0"/>
                </a:solidFill>
                <a:latin typeface="Times New Roman" pitchFamily="18" charset="0"/>
                <a:ea typeface="黑体" pitchFamily="49" charset="-122"/>
                <a:cs typeface="Times New Roman" pitchFamily="18" charset="0"/>
              </a:rPr>
              <a:t>函数和</a:t>
            </a:r>
            <a:r>
              <a:rPr lang="en-US" sz="2400" i="1" dirty="0">
                <a:solidFill>
                  <a:srgbClr val="0070C0"/>
                </a:solidFill>
                <a:latin typeface="Times New Roman" pitchFamily="18" charset="0"/>
                <a:ea typeface="黑体" pitchFamily="49" charset="-122"/>
                <a:cs typeface="Times New Roman" pitchFamily="18" charset="0"/>
              </a:rPr>
              <a:t>Q</a:t>
            </a:r>
            <a:r>
              <a:rPr lang="zh-CN" altLang="en-US" sz="2400" dirty="0">
                <a:solidFill>
                  <a:srgbClr val="0070C0"/>
                </a:solidFill>
                <a:latin typeface="Times New Roman" pitchFamily="18" charset="0"/>
                <a:ea typeface="黑体" pitchFamily="49" charset="-122"/>
                <a:cs typeface="Times New Roman" pitchFamily="18" charset="0"/>
              </a:rPr>
              <a:t>学习算法</a:t>
            </a:r>
          </a:p>
        </p:txBody>
      </p:sp>
      <p:sp>
        <p:nvSpPr>
          <p:cNvPr id="51207" name="Rectangle 7"/>
          <p:cNvSpPr>
            <a:spLocks noChangeArrowheads="1"/>
          </p:cNvSpPr>
          <p:nvPr/>
        </p:nvSpPr>
        <p:spPr bwMode="auto">
          <a:xfrm>
            <a:off x="714348" y="972914"/>
            <a:ext cx="7786742"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76225"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1. </a:t>
            </a:r>
            <a:r>
              <a:rPr kumimoji="0" lang="zh-CN" altLang="en-US" sz="2400" b="0" i="0" u="none" strike="noStrike" cap="none" normalizeH="0" baseline="0" dirty="0" smtClean="0">
                <a:ln>
                  <a:noFill/>
                </a:ln>
                <a:solidFill>
                  <a:srgbClr val="0070C0"/>
                </a:solidFill>
                <a:effectLst/>
                <a:latin typeface="楷体" pitchFamily="49" charset="-122"/>
                <a:ea typeface="楷体" pitchFamily="49" charset="-122"/>
                <a:cs typeface="Times New Roman" pitchFamily="18" charset="0"/>
              </a:rPr>
              <a:t>价</a:t>
            </a:r>
            <a:r>
              <a:rPr lang="zh-CN" altLang="en-US" sz="2400" b="1" dirty="0" smtClean="0">
                <a:solidFill>
                  <a:srgbClr val="0070C0"/>
                </a:solidFill>
                <a:latin typeface="楷体" pitchFamily="49" charset="-122"/>
                <a:ea typeface="楷体" pitchFamily="49" charset="-122"/>
                <a:cs typeface="Times New Roman" pitchFamily="18" charset="0"/>
              </a:rPr>
              <a:t>值函数</a:t>
            </a:r>
            <a:r>
              <a:rPr kumimoji="0" lang="en-US" altLang="zh-CN" sz="2400" b="1" i="0" u="none" strike="noStrike" cap="none" normalizeH="0" baseline="0" dirty="0" smtClean="0">
                <a:ln>
                  <a:noFill/>
                </a:ln>
                <a:solidFill>
                  <a:srgbClr val="0070C0"/>
                </a:solidFill>
                <a:effectLst/>
                <a:latin typeface="楷体" pitchFamily="49" charset="-122"/>
                <a:ea typeface="楷体" pitchFamily="49" charset="-122"/>
                <a:cs typeface="Times New Roman" pitchFamily="18" charset="0"/>
              </a:rPr>
              <a:t> </a:t>
            </a:r>
          </a:p>
        </p:txBody>
      </p:sp>
      <p:sp>
        <p:nvSpPr>
          <p:cNvPr id="104453" name="Rectangle 5"/>
          <p:cNvSpPr>
            <a:spLocks noChangeArrowheads="1"/>
          </p:cNvSpPr>
          <p:nvPr/>
        </p:nvSpPr>
        <p:spPr bwMode="auto">
          <a:xfrm>
            <a:off x="0" y="628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1" name="矩形 10"/>
          <p:cNvSpPr/>
          <p:nvPr/>
        </p:nvSpPr>
        <p:spPr>
          <a:xfrm>
            <a:off x="781182" y="3164902"/>
            <a:ext cx="7572428" cy="1754326"/>
          </a:xfrm>
          <a:prstGeom prst="rect">
            <a:avLst/>
          </a:prstGeom>
        </p:spPr>
        <p:txBody>
          <a:bodyPr wrap="square">
            <a:spAutoFit/>
          </a:bodyPr>
          <a:lstStyle/>
          <a:p>
            <a:pPr>
              <a:lnSpc>
                <a:spcPct val="150000"/>
              </a:lnSpc>
            </a:pPr>
            <a:r>
              <a:rPr lang="zh-CN" altLang="en-US" sz="2400" dirty="0">
                <a:solidFill>
                  <a:srgbClr val="0070C0"/>
                </a:solidFill>
                <a:latin typeface="Times New Roman" pitchFamily="18" charset="0"/>
                <a:cs typeface="Times New Roman" pitchFamily="18" charset="0"/>
              </a:rPr>
              <a:t>称为策略</a:t>
            </a:r>
            <a:r>
              <a:rPr lang="en-US" sz="2400" dirty="0">
                <a:solidFill>
                  <a:srgbClr val="0070C0"/>
                </a:solidFill>
                <a:latin typeface="Times New Roman" pitchFamily="18" charset="0"/>
                <a:cs typeface="Times New Roman" pitchFamily="18" charset="0"/>
                <a:sym typeface="Symbol"/>
              </a:rPr>
              <a:t></a:t>
            </a:r>
            <a:r>
              <a:rPr lang="zh-CN" altLang="en-US" sz="2400" dirty="0" smtClean="0">
                <a:solidFill>
                  <a:srgbClr val="0070C0"/>
                </a:solidFill>
                <a:latin typeface="Times New Roman" pitchFamily="18" charset="0"/>
                <a:cs typeface="Times New Roman" pitchFamily="18" charset="0"/>
              </a:rPr>
              <a:t>的</a:t>
            </a:r>
            <a:r>
              <a:rPr lang="zh-CN" altLang="en-US" sz="2400" dirty="0" smtClean="0">
                <a:solidFill>
                  <a:srgbClr val="FF0000"/>
                </a:solidFill>
                <a:latin typeface="Times New Roman" pitchFamily="18" charset="0"/>
                <a:cs typeface="Times New Roman" pitchFamily="18" charset="0"/>
              </a:rPr>
              <a:t>价值函数</a:t>
            </a:r>
            <a:r>
              <a:rPr lang="zh-CN" altLang="en-US" sz="2400" dirty="0" smtClean="0">
                <a:solidFill>
                  <a:srgbClr val="0070C0"/>
                </a:solidFill>
                <a:latin typeface="Times New Roman" pitchFamily="18" charset="0"/>
                <a:cs typeface="Times New Roman" pitchFamily="18" charset="0"/>
              </a:rPr>
              <a:t>。它</a:t>
            </a:r>
            <a:r>
              <a:rPr lang="zh-CN" altLang="en-US" sz="2400" dirty="0">
                <a:solidFill>
                  <a:srgbClr val="0070C0"/>
                </a:solidFill>
                <a:latin typeface="Times New Roman" pitchFamily="18" charset="0"/>
                <a:cs typeface="Times New Roman" pitchFamily="18" charset="0"/>
              </a:rPr>
              <a:t>定义了遵循策略</a:t>
            </a:r>
            <a:r>
              <a:rPr lang="en-US" sz="2400" dirty="0">
                <a:solidFill>
                  <a:srgbClr val="0070C0"/>
                </a:solidFill>
                <a:latin typeface="Times New Roman" pitchFamily="18" charset="0"/>
                <a:cs typeface="Times New Roman" pitchFamily="18" charset="0"/>
                <a:sym typeface="Symbol"/>
              </a:rPr>
              <a:t></a:t>
            </a:r>
            <a:r>
              <a:rPr lang="zh-CN" altLang="en-US" sz="2400" dirty="0">
                <a:solidFill>
                  <a:srgbClr val="0070C0"/>
                </a:solidFill>
                <a:latin typeface="Times New Roman" pitchFamily="18" charset="0"/>
                <a:cs typeface="Times New Roman" pitchFamily="18" charset="0"/>
              </a:rPr>
              <a:t>，</a:t>
            </a:r>
            <a:r>
              <a:rPr lang="en-US" sz="2400" dirty="0">
                <a:solidFill>
                  <a:srgbClr val="0070C0"/>
                </a:solidFill>
                <a:latin typeface="Times New Roman" pitchFamily="18" charset="0"/>
                <a:cs typeface="Times New Roman" pitchFamily="18" charset="0"/>
              </a:rPr>
              <a:t>Agent</a:t>
            </a:r>
            <a:r>
              <a:rPr lang="zh-CN" altLang="en-US" sz="2400" dirty="0">
                <a:solidFill>
                  <a:srgbClr val="0070C0"/>
                </a:solidFill>
                <a:latin typeface="Times New Roman" pitchFamily="18" charset="0"/>
                <a:cs typeface="Times New Roman" pitchFamily="18" charset="0"/>
              </a:rPr>
              <a:t>在状态</a:t>
            </a:r>
            <a:r>
              <a:rPr lang="en-US" sz="2400" i="1" dirty="0" err="1">
                <a:solidFill>
                  <a:srgbClr val="0070C0"/>
                </a:solidFill>
                <a:latin typeface="Times New Roman" pitchFamily="18" charset="0"/>
                <a:cs typeface="Times New Roman" pitchFamily="18" charset="0"/>
              </a:rPr>
              <a:t>s</a:t>
            </a:r>
            <a:r>
              <a:rPr lang="en-US" sz="2400" i="1" baseline="-25000" dirty="0" err="1">
                <a:solidFill>
                  <a:srgbClr val="0070C0"/>
                </a:solidFill>
                <a:latin typeface="Times New Roman" pitchFamily="18" charset="0"/>
                <a:cs typeface="Times New Roman" pitchFamily="18" charset="0"/>
              </a:rPr>
              <a:t>t</a:t>
            </a:r>
            <a:r>
              <a:rPr lang="zh-CN" altLang="en-US" sz="2400" dirty="0">
                <a:solidFill>
                  <a:srgbClr val="0070C0"/>
                </a:solidFill>
                <a:latin typeface="Times New Roman" pitchFamily="18" charset="0"/>
                <a:cs typeface="Times New Roman" pitchFamily="18" charset="0"/>
              </a:rPr>
              <a:t>下所获得的关于相应动作</a:t>
            </a:r>
            <a:r>
              <a:rPr lang="en-US" sz="2400" i="1" dirty="0">
                <a:solidFill>
                  <a:srgbClr val="0070C0"/>
                </a:solidFill>
                <a:latin typeface="Times New Roman" pitchFamily="18" charset="0"/>
                <a:cs typeface="Times New Roman" pitchFamily="18" charset="0"/>
              </a:rPr>
              <a:t>a</a:t>
            </a:r>
            <a:r>
              <a:rPr lang="zh-CN" altLang="en-US" sz="2400" dirty="0">
                <a:solidFill>
                  <a:srgbClr val="0070C0"/>
                </a:solidFill>
                <a:latin typeface="Times New Roman" pitchFamily="18" charset="0"/>
                <a:cs typeface="Times New Roman" pitchFamily="18" charset="0"/>
              </a:rPr>
              <a:t>的（折算）积累奖</a:t>
            </a:r>
            <a:r>
              <a:rPr lang="en-US" sz="2400" dirty="0">
                <a:solidFill>
                  <a:srgbClr val="0070C0"/>
                </a:solidFill>
                <a:latin typeface="Times New Roman" pitchFamily="18" charset="0"/>
                <a:cs typeface="Times New Roman" pitchFamily="18" charset="0"/>
              </a:rPr>
              <a:t>/</a:t>
            </a:r>
            <a:r>
              <a:rPr lang="zh-CN" altLang="en-US" sz="2400" dirty="0">
                <a:solidFill>
                  <a:srgbClr val="0070C0"/>
                </a:solidFill>
                <a:latin typeface="Times New Roman" pitchFamily="18" charset="0"/>
                <a:cs typeface="Times New Roman" pitchFamily="18" charset="0"/>
              </a:rPr>
              <a:t>惩值。</a:t>
            </a:r>
          </a:p>
        </p:txBody>
      </p:sp>
      <p:sp>
        <p:nvSpPr>
          <p:cNvPr id="12" name="矩形 11"/>
          <p:cNvSpPr/>
          <p:nvPr/>
        </p:nvSpPr>
        <p:spPr>
          <a:xfrm>
            <a:off x="2576340" y="4775242"/>
            <a:ext cx="5643602" cy="461665"/>
          </a:xfrm>
          <a:prstGeom prst="rect">
            <a:avLst/>
          </a:prstGeom>
        </p:spPr>
        <p:txBody>
          <a:bodyPr wrap="square">
            <a:spAutoFit/>
          </a:bodyPr>
          <a:lstStyle/>
          <a:p>
            <a:r>
              <a:rPr lang="en-US" dirty="0"/>
              <a:t> </a:t>
            </a:r>
            <a:r>
              <a:rPr lang="en-US" dirty="0" smtClean="0"/>
              <a:t>         </a:t>
            </a:r>
            <a:r>
              <a:rPr lang="en-US" sz="2400" dirty="0" smtClean="0">
                <a:solidFill>
                  <a:srgbClr val="0070C0"/>
                </a:solidFill>
                <a:latin typeface="Times New Roman" pitchFamily="18" charset="0"/>
                <a:cs typeface="Times New Roman" pitchFamily="18" charset="0"/>
                <a:sym typeface="Symbol"/>
              </a:rPr>
              <a:t></a:t>
            </a:r>
            <a:r>
              <a:rPr lang="en-US" sz="2400" baseline="30000" dirty="0">
                <a:solidFill>
                  <a:srgbClr val="0070C0"/>
                </a:solidFill>
                <a:latin typeface="Times New Roman" pitchFamily="18" charset="0"/>
                <a:cs typeface="Times New Roman" pitchFamily="18" charset="0"/>
              </a:rPr>
              <a:t>*</a:t>
            </a:r>
            <a:r>
              <a:rPr lang="en-US" sz="2400" dirty="0">
                <a:solidFill>
                  <a:srgbClr val="0070C0"/>
                </a:solidFill>
                <a:latin typeface="Times New Roman" pitchFamily="18" charset="0"/>
                <a:cs typeface="Times New Roman" pitchFamily="18" charset="0"/>
              </a:rPr>
              <a:t> =</a:t>
            </a:r>
            <a:r>
              <a:rPr lang="en-US" sz="2400" dirty="0" err="1">
                <a:solidFill>
                  <a:srgbClr val="0070C0"/>
                </a:solidFill>
                <a:latin typeface="Times New Roman" pitchFamily="18" charset="0"/>
                <a:cs typeface="Times New Roman" pitchFamily="18" charset="0"/>
              </a:rPr>
              <a:t>arg</a:t>
            </a:r>
            <a:r>
              <a:rPr lang="en-US" sz="2400" dirty="0">
                <a:solidFill>
                  <a:srgbClr val="0070C0"/>
                </a:solidFill>
                <a:latin typeface="Times New Roman" pitchFamily="18" charset="0"/>
                <a:cs typeface="Times New Roman" pitchFamily="18" charset="0"/>
              </a:rPr>
              <a:t> max</a:t>
            </a:r>
            <a:r>
              <a:rPr lang="en-US" sz="2400" baseline="-25000" dirty="0">
                <a:solidFill>
                  <a:srgbClr val="0070C0"/>
                </a:solidFill>
                <a:latin typeface="Times New Roman" pitchFamily="18" charset="0"/>
                <a:cs typeface="Times New Roman" pitchFamily="18" charset="0"/>
                <a:sym typeface="Symbol"/>
              </a:rPr>
              <a:t></a:t>
            </a:r>
            <a:r>
              <a:rPr lang="en-US" sz="2400" i="1" dirty="0">
                <a:solidFill>
                  <a:srgbClr val="0070C0"/>
                </a:solidFill>
                <a:latin typeface="Times New Roman" pitchFamily="18" charset="0"/>
                <a:cs typeface="Times New Roman" pitchFamily="18" charset="0"/>
              </a:rPr>
              <a:t> V</a:t>
            </a:r>
            <a:r>
              <a:rPr lang="en-US" sz="2400" baseline="30000" dirty="0">
                <a:solidFill>
                  <a:srgbClr val="0070C0"/>
                </a:solidFill>
                <a:latin typeface="Times New Roman" pitchFamily="18" charset="0"/>
                <a:cs typeface="Times New Roman" pitchFamily="18" charset="0"/>
                <a:sym typeface="Symbol"/>
              </a:rPr>
              <a:t></a:t>
            </a:r>
            <a:r>
              <a:rPr lang="en-US" sz="2400" dirty="0">
                <a:solidFill>
                  <a:srgbClr val="0070C0"/>
                </a:solidFill>
                <a:latin typeface="Times New Roman" pitchFamily="18" charset="0"/>
                <a:cs typeface="Times New Roman" pitchFamily="18" charset="0"/>
              </a:rPr>
              <a:t>(</a:t>
            </a:r>
            <a:r>
              <a:rPr lang="en-US" sz="2400" i="1" dirty="0">
                <a:solidFill>
                  <a:srgbClr val="0070C0"/>
                </a:solidFill>
                <a:latin typeface="Times New Roman" pitchFamily="18" charset="0"/>
                <a:cs typeface="Times New Roman" pitchFamily="18" charset="0"/>
              </a:rPr>
              <a:t>s</a:t>
            </a:r>
            <a:r>
              <a:rPr lang="en-US" sz="2400" dirty="0">
                <a:solidFill>
                  <a:srgbClr val="0070C0"/>
                </a:solidFill>
                <a:latin typeface="Times New Roman" pitchFamily="18" charset="0"/>
                <a:cs typeface="Times New Roman" pitchFamily="18" charset="0"/>
              </a:rPr>
              <a:t>)  (</a:t>
            </a:r>
            <a:r>
              <a:rPr lang="en-US" sz="2400" dirty="0">
                <a:solidFill>
                  <a:srgbClr val="0070C0"/>
                </a:solidFill>
                <a:latin typeface="Times New Roman" pitchFamily="18" charset="0"/>
                <a:cs typeface="Times New Roman" pitchFamily="18" charset="0"/>
                <a:sym typeface="Symbol"/>
              </a:rPr>
              <a:t></a:t>
            </a:r>
            <a:r>
              <a:rPr lang="en-US" sz="2400" i="1" dirty="0">
                <a:solidFill>
                  <a:srgbClr val="0070C0"/>
                </a:solidFill>
                <a:latin typeface="Times New Roman" pitchFamily="18" charset="0"/>
                <a:cs typeface="Times New Roman" pitchFamily="18" charset="0"/>
              </a:rPr>
              <a:t>s</a:t>
            </a:r>
            <a:r>
              <a:rPr lang="en-US" sz="2400" dirty="0" smtClean="0">
                <a:solidFill>
                  <a:srgbClr val="0070C0"/>
                </a:solidFill>
                <a:latin typeface="Times New Roman" pitchFamily="18" charset="0"/>
                <a:cs typeface="Times New Roman" pitchFamily="18" charset="0"/>
              </a:rPr>
              <a:t>)</a:t>
            </a:r>
          </a:p>
        </p:txBody>
      </p:sp>
      <p:sp>
        <p:nvSpPr>
          <p:cNvPr id="13" name="矩形 12"/>
          <p:cNvSpPr/>
          <p:nvPr/>
        </p:nvSpPr>
        <p:spPr>
          <a:xfrm>
            <a:off x="852620" y="5331998"/>
            <a:ext cx="6858048" cy="461665"/>
          </a:xfrm>
          <a:prstGeom prst="rect">
            <a:avLst/>
          </a:prstGeom>
        </p:spPr>
        <p:txBody>
          <a:bodyPr wrap="square">
            <a:spAutoFit/>
          </a:bodyPr>
          <a:lstStyle/>
          <a:p>
            <a:r>
              <a:rPr lang="zh-CN" altLang="en-US" sz="2400" dirty="0" smtClean="0">
                <a:solidFill>
                  <a:srgbClr val="0070C0"/>
                </a:solidFill>
              </a:rPr>
              <a:t>称为最优策略。</a:t>
            </a:r>
            <a:r>
              <a:rPr lang="zh-CN" altLang="en-US" sz="2400" dirty="0">
                <a:solidFill>
                  <a:srgbClr val="0070C0"/>
                </a:solidFill>
              </a:rPr>
              <a:t>将最优策略</a:t>
            </a:r>
            <a:r>
              <a:rPr lang="en-US" sz="2400" dirty="0">
                <a:solidFill>
                  <a:srgbClr val="0070C0"/>
                </a:solidFill>
                <a:sym typeface="Symbol"/>
              </a:rPr>
              <a:t></a:t>
            </a:r>
            <a:r>
              <a:rPr lang="en-US" sz="2400" baseline="30000" dirty="0">
                <a:solidFill>
                  <a:srgbClr val="0070C0"/>
                </a:solidFill>
              </a:rPr>
              <a:t>*</a:t>
            </a:r>
            <a:r>
              <a:rPr lang="zh-CN" altLang="en-US" sz="2400" dirty="0" smtClean="0">
                <a:solidFill>
                  <a:srgbClr val="0070C0"/>
                </a:solidFill>
              </a:rPr>
              <a:t>的价值</a:t>
            </a:r>
            <a:r>
              <a:rPr lang="zh-CN" altLang="en-US" sz="2400" dirty="0">
                <a:solidFill>
                  <a:srgbClr val="0070C0"/>
                </a:solidFill>
              </a:rPr>
              <a:t>函数</a:t>
            </a:r>
            <a:r>
              <a:rPr lang="zh-CN" altLang="en-US" sz="2400" dirty="0">
                <a:solidFill>
                  <a:srgbClr val="0070C0"/>
                </a:solidFill>
                <a:latin typeface="Times New Roman" pitchFamily="18" charset="0"/>
                <a:cs typeface="Times New Roman" pitchFamily="18" charset="0"/>
              </a:rPr>
              <a:t>记为</a:t>
            </a:r>
            <a:r>
              <a:rPr lang="en-US" sz="2400" i="1" dirty="0">
                <a:solidFill>
                  <a:srgbClr val="0070C0"/>
                </a:solidFill>
                <a:latin typeface="Times New Roman" pitchFamily="18" charset="0"/>
                <a:cs typeface="Times New Roman" pitchFamily="18" charset="0"/>
              </a:rPr>
              <a:t>V</a:t>
            </a:r>
            <a:r>
              <a:rPr lang="en-US" sz="2400" baseline="30000" dirty="0">
                <a:solidFill>
                  <a:srgbClr val="0070C0"/>
                </a:solidFill>
                <a:latin typeface="Times New Roman" pitchFamily="18" charset="0"/>
                <a:cs typeface="Times New Roman" pitchFamily="18" charset="0"/>
              </a:rPr>
              <a:t>*</a:t>
            </a:r>
            <a:r>
              <a:rPr lang="en-US" sz="2400" dirty="0">
                <a:solidFill>
                  <a:srgbClr val="0070C0"/>
                </a:solidFill>
                <a:latin typeface="Times New Roman" pitchFamily="18" charset="0"/>
                <a:cs typeface="Times New Roman" pitchFamily="18" charset="0"/>
              </a:rPr>
              <a:t>(</a:t>
            </a:r>
            <a:r>
              <a:rPr lang="en-US" sz="2400" i="1" dirty="0">
                <a:solidFill>
                  <a:srgbClr val="0070C0"/>
                </a:solidFill>
                <a:latin typeface="Times New Roman" pitchFamily="18" charset="0"/>
                <a:cs typeface="Times New Roman" pitchFamily="18" charset="0"/>
              </a:rPr>
              <a:t>s</a:t>
            </a:r>
            <a:r>
              <a:rPr lang="en-US" sz="2400" dirty="0">
                <a:solidFill>
                  <a:srgbClr val="0070C0"/>
                </a:solidFill>
                <a:latin typeface="Times New Roman" pitchFamily="18" charset="0"/>
                <a:cs typeface="Times New Roman" pitchFamily="18" charset="0"/>
              </a:rPr>
              <a:t>)</a:t>
            </a:r>
            <a:r>
              <a:rPr lang="zh-CN" altLang="en-US" dirty="0"/>
              <a:t>。</a:t>
            </a:r>
          </a:p>
        </p:txBody>
      </p:sp>
      <p:sp>
        <p:nvSpPr>
          <p:cNvPr id="1044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4457" name="Rectangle 9"/>
          <p:cNvSpPr>
            <a:spLocks noChangeArrowheads="1"/>
          </p:cNvSpPr>
          <p:nvPr/>
        </p:nvSpPr>
        <p:spPr bwMode="auto">
          <a:xfrm>
            <a:off x="0" y="171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800" b="0" i="0" u="none" strike="noStrike" cap="none" normalizeH="0" baseline="0" smtClean="0">
                <a:ln>
                  <a:noFill/>
                </a:ln>
                <a:solidFill>
                  <a:schemeClr val="tx1"/>
                </a:solidFill>
                <a:effectLst/>
                <a:latin typeface="Arial" pitchFamily="34" charset="0"/>
                <a:ea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08546" name="Picture 2"/>
          <p:cNvPicPr>
            <a:picLocks noChangeAspect="1" noChangeArrowheads="1"/>
          </p:cNvPicPr>
          <p:nvPr/>
        </p:nvPicPr>
        <p:blipFill>
          <a:blip r:embed="rId2"/>
          <a:srcRect/>
          <a:stretch>
            <a:fillRect/>
          </a:stretch>
        </p:blipFill>
        <p:spPr bwMode="auto">
          <a:xfrm>
            <a:off x="357158" y="1302910"/>
            <a:ext cx="8530876" cy="200026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5"/>
          <p:cNvSpPr>
            <a:spLocks noChangeArrowheads="1"/>
          </p:cNvSpPr>
          <p:nvPr/>
        </p:nvSpPr>
        <p:spPr bwMode="auto">
          <a:xfrm>
            <a:off x="714348" y="517092"/>
            <a:ext cx="5214974"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solidFill>
                  <a:srgbClr val="0070C0"/>
                </a:solidFill>
                <a:latin typeface="黑体" pitchFamily="49" charset="-122"/>
                <a:ea typeface="黑体" pitchFamily="49" charset="-122"/>
              </a:rPr>
              <a:t>   </a:t>
            </a:r>
            <a:r>
              <a:rPr lang="en-US" sz="2400" dirty="0" smtClean="0">
                <a:solidFill>
                  <a:srgbClr val="0070C0"/>
                </a:solidFill>
                <a:latin typeface="Times New Roman" pitchFamily="18" charset="0"/>
                <a:ea typeface="黑体" pitchFamily="49" charset="-122"/>
                <a:cs typeface="Times New Roman" pitchFamily="18" charset="0"/>
              </a:rPr>
              <a:t>2. </a:t>
            </a:r>
            <a:r>
              <a:rPr lang="en-US" sz="2400" i="1" dirty="0" smtClean="0">
                <a:solidFill>
                  <a:srgbClr val="0070C0"/>
                </a:solidFill>
                <a:latin typeface="Times New Roman" pitchFamily="18" charset="0"/>
                <a:ea typeface="黑体" pitchFamily="49" charset="-122"/>
                <a:cs typeface="Times New Roman" pitchFamily="18" charset="0"/>
              </a:rPr>
              <a:t>Q</a:t>
            </a:r>
            <a:r>
              <a:rPr lang="zh-CN" altLang="en-US" sz="2400" b="1" dirty="0" smtClean="0">
                <a:solidFill>
                  <a:srgbClr val="0070C0"/>
                </a:solidFill>
                <a:latin typeface="楷体" pitchFamily="49" charset="-122"/>
                <a:ea typeface="楷体" pitchFamily="49" charset="-122"/>
              </a:rPr>
              <a:t>函数</a:t>
            </a:r>
            <a:endParaRPr lang="zh-CN" altLang="en-US" sz="2400" b="1" dirty="0">
              <a:solidFill>
                <a:srgbClr val="0070C0"/>
              </a:solidFill>
              <a:latin typeface="楷体" pitchFamily="49" charset="-122"/>
              <a:ea typeface="楷体" pitchFamily="49" charset="-122"/>
            </a:endParaRPr>
          </a:p>
        </p:txBody>
      </p:sp>
      <p:sp>
        <p:nvSpPr>
          <p:cNvPr id="51207" name="Rectangle 7"/>
          <p:cNvSpPr>
            <a:spLocks noChangeArrowheads="1"/>
          </p:cNvSpPr>
          <p:nvPr/>
        </p:nvSpPr>
        <p:spPr bwMode="auto">
          <a:xfrm>
            <a:off x="714348" y="1000108"/>
            <a:ext cx="7786742" cy="184665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76225" algn="l" defTabSz="914400" rtl="0" eaLnBrk="1" fontAlgn="base" latinLnBrk="0" hangingPunct="1">
              <a:lnSpc>
                <a:spcPts val="3600"/>
              </a:lnSpc>
              <a:spcBef>
                <a:spcPct val="0"/>
              </a:spcBef>
              <a:spcAft>
                <a:spcPct val="0"/>
              </a:spcAft>
              <a:buClrTx/>
              <a:buSzTx/>
              <a:buFontTx/>
              <a:buNone/>
              <a:tabLst/>
            </a:pP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用</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r</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标记状态</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s</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下动作</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的即时奖</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惩值，用</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s</a:t>
            </a:r>
            <a:r>
              <a:rPr kumimoji="0" lang="en-US" altLang="zh-CN" sz="2400" b="0" i="1" u="none" strike="noStrike" cap="none" normalizeH="0" baseline="0" dirty="0" smtClean="0">
                <a:ln>
                  <a:noFill/>
                </a:ln>
                <a:solidFill>
                  <a:srgbClr val="0070C0"/>
                </a:solidFill>
                <a:effectLst/>
                <a:latin typeface="Arial"/>
                <a:ea typeface="宋体" pitchFamily="2" charset="-122"/>
                <a:cs typeface="Times New Roman" pitchFamily="18" charset="0"/>
              </a:rPr>
              <a:t>’</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标记状态</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s</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下由动作</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产生的新状态，用</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a:t>
            </a:r>
            <a:r>
              <a:rPr kumimoji="0" lang="en-US" altLang="zh-CN" sz="2400" b="0" i="1" u="none" strike="noStrike" cap="none" normalizeH="0" baseline="0" dirty="0" smtClean="0">
                <a:ln>
                  <a:noFill/>
                </a:ln>
                <a:solidFill>
                  <a:srgbClr val="0070C0"/>
                </a:solidFill>
                <a:effectLst/>
                <a:latin typeface="Arial"/>
                <a:ea typeface="宋体" pitchFamily="2" charset="-122"/>
                <a:cs typeface="Times New Roman" pitchFamily="18" charset="0"/>
              </a:rPr>
              <a:t>’</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标记状态</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s</a:t>
            </a:r>
            <a:r>
              <a:rPr kumimoji="0" lang="en-US" altLang="zh-CN" sz="2400" b="0" i="1" u="none" strike="noStrike" cap="none" normalizeH="0" baseline="0" dirty="0" smtClean="0">
                <a:ln>
                  <a:noFill/>
                </a:ln>
                <a:solidFill>
                  <a:srgbClr val="0070C0"/>
                </a:solidFill>
                <a:effectLst/>
                <a:latin typeface="Arial"/>
                <a:ea typeface="宋体" pitchFamily="2" charset="-122"/>
                <a:cs typeface="Times New Roman" pitchFamily="18" charset="0"/>
              </a:rPr>
              <a:t>’</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下的动作。令</a:t>
            </a:r>
            <a:endPar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endParaRPr>
          </a:p>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Q</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r</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 </a:t>
            </a:r>
            <a:r>
              <a:rPr kumimoji="0" lang="en-US" altLang="zh-CN" sz="2400" b="0" u="none" strike="noStrike" cap="none" normalizeH="0" baseline="0" dirty="0" err="1" smtClean="0">
                <a:ln>
                  <a:noFill/>
                </a:ln>
                <a:solidFill>
                  <a:srgbClr val="0070C0"/>
                </a:solidFill>
                <a:effectLst/>
                <a:latin typeface="Times New Roman" pitchFamily="18" charset="0"/>
                <a:ea typeface="宋体" pitchFamily="2" charset="-122"/>
                <a:cs typeface="Times New Roman" pitchFamily="18" charset="0"/>
                <a:sym typeface="Symbol" pitchFamily="18" charset="2"/>
              </a:rPr>
              <a:t>maxQ</a:t>
            </a:r>
            <a:r>
              <a:rPr kumimoji="0" lang="en-US" altLang="zh-CN" sz="24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el-GR" altLang="zh-CN" sz="24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δ</a:t>
            </a:r>
            <a:r>
              <a:rPr kumimoji="0" lang="en-US" altLang="zh-CN" sz="24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lang="en-US" altLang="zh-CN" sz="2400" dirty="0" err="1" smtClean="0">
                <a:solidFill>
                  <a:srgbClr val="0070C0"/>
                </a:solidFill>
                <a:latin typeface="Times New Roman" pitchFamily="18" charset="0"/>
                <a:cs typeface="Times New Roman" pitchFamily="18" charset="0"/>
                <a:sym typeface="Symbol" pitchFamily="18" charset="2"/>
              </a:rPr>
              <a:t>s,a</a:t>
            </a:r>
            <a:r>
              <a:rPr lang="en-US" altLang="zh-CN" sz="2400" dirty="0" smtClean="0">
                <a:solidFill>
                  <a:srgbClr val="0070C0"/>
                </a:solidFill>
                <a:latin typeface="Times New Roman" pitchFamily="18" charset="0"/>
                <a:cs typeface="Times New Roman" pitchFamily="18" charset="0"/>
                <a:sym typeface="Symbol" pitchFamily="18" charset="2"/>
              </a:rPr>
              <a:t>),</a:t>
            </a:r>
            <a:r>
              <a:rPr kumimoji="0" lang="en-US" altLang="zh-CN" sz="24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 </a:t>
            </a:r>
            <a:r>
              <a:rPr kumimoji="0" lang="en-US" altLang="zh-CN" sz="24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en-US" altLang="zh-CN" sz="24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p>
        </p:txBody>
      </p:sp>
      <p:sp>
        <p:nvSpPr>
          <p:cNvPr id="9" name="矩形 8"/>
          <p:cNvSpPr/>
          <p:nvPr/>
        </p:nvSpPr>
        <p:spPr>
          <a:xfrm>
            <a:off x="857224" y="2975480"/>
            <a:ext cx="7286676" cy="461665"/>
          </a:xfrm>
          <a:prstGeom prst="rect">
            <a:avLst/>
          </a:prstGeom>
        </p:spPr>
        <p:txBody>
          <a:bodyPr wrap="square">
            <a:spAutoFit/>
          </a:bodyPr>
          <a:lstStyle/>
          <a:p>
            <a:pPr lvl="0" eaLnBrk="0" hangingPunct="0"/>
            <a:r>
              <a:rPr lang="zh-CN" altLang="en-US" sz="2400" dirty="0" smtClean="0">
                <a:solidFill>
                  <a:srgbClr val="0070C0"/>
                </a:solidFill>
                <a:latin typeface="Times New Roman" pitchFamily="18" charset="0"/>
                <a:cs typeface="Times New Roman" pitchFamily="18" charset="0"/>
              </a:rPr>
              <a:t>称为</a:t>
            </a:r>
            <a:r>
              <a:rPr lang="en-US" altLang="zh-CN" sz="2400" b="1" i="1" dirty="0" smtClean="0">
                <a:solidFill>
                  <a:srgbClr val="FF0000"/>
                </a:solidFill>
                <a:latin typeface="Times New Roman" pitchFamily="18" charset="0"/>
                <a:ea typeface="黑体" pitchFamily="49" charset="-122"/>
                <a:cs typeface="Times New Roman" pitchFamily="18" charset="0"/>
              </a:rPr>
              <a:t>Q</a:t>
            </a:r>
            <a:r>
              <a:rPr lang="zh-CN" altLang="en-US" sz="2400" dirty="0" smtClean="0">
                <a:solidFill>
                  <a:srgbClr val="FF0000"/>
                </a:solidFill>
                <a:latin typeface="黑体" pitchFamily="49" charset="-122"/>
                <a:ea typeface="黑体" pitchFamily="49" charset="-122"/>
                <a:cs typeface="Times New Roman" pitchFamily="18" charset="0"/>
              </a:rPr>
              <a:t>函数</a:t>
            </a:r>
            <a:r>
              <a:rPr lang="zh-CN" altLang="en-US" sz="2400" dirty="0" smtClean="0">
                <a:solidFill>
                  <a:srgbClr val="0070C0"/>
                </a:solidFill>
                <a:latin typeface="Times New Roman" pitchFamily="18" charset="0"/>
                <a:cs typeface="Times New Roman" pitchFamily="18" charset="0"/>
              </a:rPr>
              <a:t>，其中</a:t>
            </a:r>
            <a:r>
              <a:rPr lang="en-US" altLang="zh-CN" sz="2400" dirty="0" smtClean="0">
                <a:solidFill>
                  <a:srgbClr val="0070C0"/>
                </a:solidFill>
                <a:latin typeface="Times New Roman" pitchFamily="18" charset="0"/>
                <a:cs typeface="Times New Roman" pitchFamily="18" charset="0"/>
              </a:rPr>
              <a:t>0</a:t>
            </a:r>
            <a:r>
              <a:rPr lang="en-US" altLang="zh-CN" sz="2400" dirty="0" smtClean="0">
                <a:solidFill>
                  <a:srgbClr val="0070C0"/>
                </a:solidFill>
                <a:latin typeface="Times New Roman" pitchFamily="18" charset="0"/>
                <a:cs typeface="Times New Roman" pitchFamily="18" charset="0"/>
                <a:sym typeface="Symbol" pitchFamily="18" charset="2"/>
              </a:rPr>
              <a:t></a:t>
            </a:r>
            <a:r>
              <a:rPr lang="en-US" altLang="zh-CN" sz="2400" i="1" dirty="0" smtClean="0">
                <a:solidFill>
                  <a:srgbClr val="0070C0"/>
                </a:solidFill>
                <a:latin typeface="Times New Roman" pitchFamily="18" charset="0"/>
                <a:cs typeface="Times New Roman" pitchFamily="18" charset="0"/>
                <a:sym typeface="Symbol" pitchFamily="18" charset="2"/>
              </a:rPr>
              <a:t></a:t>
            </a:r>
            <a:r>
              <a:rPr lang="en-US" altLang="zh-CN" sz="2400" dirty="0" smtClean="0">
                <a:solidFill>
                  <a:srgbClr val="0070C0"/>
                </a:solidFill>
                <a:latin typeface="Times New Roman" pitchFamily="18" charset="0"/>
                <a:cs typeface="Times New Roman" pitchFamily="18" charset="0"/>
              </a:rPr>
              <a:t>&lt;1</a:t>
            </a:r>
            <a:r>
              <a:rPr lang="zh-CN" altLang="en-US" sz="2400" dirty="0" smtClean="0">
                <a:solidFill>
                  <a:srgbClr val="0070C0"/>
                </a:solidFill>
                <a:latin typeface="Times New Roman" pitchFamily="18" charset="0"/>
                <a:cs typeface="Times New Roman" pitchFamily="18" charset="0"/>
                <a:sym typeface="Symbol" pitchFamily="18" charset="2"/>
              </a:rPr>
              <a:t>为一常数，称为折算因子。</a:t>
            </a:r>
          </a:p>
        </p:txBody>
      </p:sp>
      <p:sp>
        <p:nvSpPr>
          <p:cNvPr id="10" name="矩形 9"/>
          <p:cNvSpPr/>
          <p:nvPr/>
        </p:nvSpPr>
        <p:spPr>
          <a:xfrm>
            <a:off x="857224" y="3571876"/>
            <a:ext cx="7643866" cy="2308324"/>
          </a:xfrm>
          <a:prstGeom prst="rect">
            <a:avLst/>
          </a:prstGeom>
        </p:spPr>
        <p:txBody>
          <a:bodyPr wrap="square">
            <a:spAutoFit/>
          </a:bodyPr>
          <a:lstStyle/>
          <a:p>
            <a:pPr algn="just">
              <a:lnSpc>
                <a:spcPct val="150000"/>
              </a:lnSpc>
            </a:pPr>
            <a:r>
              <a:rPr lang="zh-CN" altLang="en-US" sz="2400" dirty="0" smtClean="0">
                <a:solidFill>
                  <a:srgbClr val="0070C0"/>
                </a:solidFill>
              </a:rPr>
              <a:t>   用</a:t>
            </a:r>
            <a:r>
              <a:rPr lang="en-US" sz="2400" i="1" dirty="0" smtClean="0">
                <a:solidFill>
                  <a:srgbClr val="0070C0"/>
                </a:solidFill>
                <a:latin typeface="Times New Roman" pitchFamily="18" charset="0"/>
                <a:cs typeface="Times New Roman" pitchFamily="18" charset="0"/>
              </a:rPr>
              <a:t>Q’ </a:t>
            </a:r>
            <a:r>
              <a:rPr lang="zh-CN" altLang="en-US" sz="2400" dirty="0" smtClean="0">
                <a:solidFill>
                  <a:srgbClr val="0070C0"/>
                </a:solidFill>
                <a:latin typeface="Times New Roman" pitchFamily="18" charset="0"/>
                <a:cs typeface="Times New Roman" pitchFamily="18" charset="0"/>
              </a:rPr>
              <a:t>来表示学习器对实际</a:t>
            </a:r>
            <a:r>
              <a:rPr lang="en-US" sz="2400" i="1" dirty="0" smtClean="0">
                <a:solidFill>
                  <a:srgbClr val="0070C0"/>
                </a:solidFill>
                <a:latin typeface="Times New Roman" pitchFamily="18" charset="0"/>
                <a:cs typeface="Times New Roman" pitchFamily="18" charset="0"/>
              </a:rPr>
              <a:t>Q</a:t>
            </a:r>
            <a:r>
              <a:rPr lang="zh-CN" altLang="en-US" sz="2400" dirty="0" smtClean="0">
                <a:solidFill>
                  <a:srgbClr val="0070C0"/>
                </a:solidFill>
                <a:latin typeface="Times New Roman" pitchFamily="18" charset="0"/>
                <a:cs typeface="Times New Roman" pitchFamily="18" charset="0"/>
              </a:rPr>
              <a:t>函数的估计，或者说假设，并用一个大表表示</a:t>
            </a:r>
            <a:r>
              <a:rPr lang="en-US" sz="2400" i="1" dirty="0" smtClean="0">
                <a:solidFill>
                  <a:srgbClr val="0070C0"/>
                </a:solidFill>
                <a:latin typeface="Times New Roman" pitchFamily="18" charset="0"/>
                <a:cs typeface="Times New Roman" pitchFamily="18" charset="0"/>
              </a:rPr>
              <a:t>Q’</a:t>
            </a:r>
            <a:r>
              <a:rPr lang="zh-CN" altLang="en-US" sz="2400" dirty="0" smtClean="0">
                <a:solidFill>
                  <a:srgbClr val="0070C0"/>
                </a:solidFill>
                <a:latin typeface="Times New Roman" pitchFamily="18" charset="0"/>
                <a:cs typeface="Times New Roman" pitchFamily="18" charset="0"/>
              </a:rPr>
              <a:t>，其中为每一个状态</a:t>
            </a:r>
            <a:r>
              <a:rPr 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Times New Roman" pitchFamily="18" charset="0"/>
                <a:cs typeface="Times New Roman" pitchFamily="18" charset="0"/>
              </a:rPr>
              <a:t>动作对</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s</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a</a:t>
            </a:r>
            <a:r>
              <a:rPr 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Times New Roman" pitchFamily="18" charset="0"/>
                <a:cs typeface="Times New Roman" pitchFamily="18" charset="0"/>
              </a:rPr>
              <a:t>设置了一个表项，用来存贮</a:t>
            </a:r>
            <a:r>
              <a:rPr lang="en-US" sz="2400" i="1" dirty="0" smtClean="0">
                <a:solidFill>
                  <a:srgbClr val="0070C0"/>
                </a:solidFill>
                <a:latin typeface="Times New Roman" pitchFamily="18" charset="0"/>
                <a:cs typeface="Times New Roman" pitchFamily="18" charset="0"/>
              </a:rPr>
              <a:t>Q’</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s</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a</a:t>
            </a:r>
            <a:r>
              <a:rPr 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Times New Roman" pitchFamily="18" charset="0"/>
                <a:cs typeface="Times New Roman" pitchFamily="18" charset="0"/>
              </a:rPr>
              <a:t>的值，即对未知的</a:t>
            </a:r>
            <a:r>
              <a:rPr lang="en-US" sz="2400" i="1" dirty="0" smtClean="0">
                <a:solidFill>
                  <a:srgbClr val="0070C0"/>
                </a:solidFill>
                <a:latin typeface="Times New Roman" pitchFamily="18" charset="0"/>
                <a:cs typeface="Times New Roman" pitchFamily="18" charset="0"/>
              </a:rPr>
              <a:t>Q</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s</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a</a:t>
            </a:r>
            <a:r>
              <a:rPr lang="en-US" sz="2400" dirty="0" smtClean="0">
                <a:solidFill>
                  <a:srgbClr val="0070C0"/>
                </a:solidFill>
                <a:latin typeface="Times New Roman" pitchFamily="18" charset="0"/>
                <a:cs typeface="Times New Roman" pitchFamily="18" charset="0"/>
              </a:rPr>
              <a:t>)</a:t>
            </a:r>
            <a:r>
              <a:rPr lang="zh-CN" altLang="en-US" sz="2400" dirty="0" smtClean="0">
                <a:solidFill>
                  <a:srgbClr val="0070C0"/>
                </a:solidFill>
                <a:latin typeface="Times New Roman" pitchFamily="18" charset="0"/>
                <a:cs typeface="Times New Roman" pitchFamily="18" charset="0"/>
              </a:rPr>
              <a:t>值的假设。此表可被初始化为随机值（一般被置为</a:t>
            </a:r>
            <a:r>
              <a:rPr lang="en-US" sz="2400" dirty="0" smtClean="0">
                <a:solidFill>
                  <a:srgbClr val="0070C0"/>
                </a:solidFill>
                <a:latin typeface="Times New Roman" pitchFamily="18" charset="0"/>
                <a:cs typeface="Times New Roman" pitchFamily="18" charset="0"/>
              </a:rPr>
              <a:t>0</a:t>
            </a:r>
            <a:r>
              <a:rPr lang="zh-CN" altLang="en-US" sz="2400" dirty="0" smtClean="0">
                <a:solidFill>
                  <a:srgbClr val="0070C0"/>
                </a:solidFill>
                <a:latin typeface="Times New Roman" pitchFamily="18" charset="0"/>
                <a:cs typeface="Times New Roman" pitchFamily="18" charset="0"/>
              </a:rPr>
              <a:t>）。</a:t>
            </a:r>
            <a:endParaRPr lang="zh-CN" altLang="en-US" sz="2400" dirty="0">
              <a:solidFill>
                <a:srgbClr val="0070C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7"/>
                                        </p:tgtEl>
                                        <p:attrNameLst>
                                          <p:attrName>style.visibility</p:attrName>
                                        </p:attrNameLst>
                                      </p:cBhvr>
                                      <p:to>
                                        <p:strVal val="visible"/>
                                      </p:to>
                                    </p:set>
                                    <p:animEffect transition="in" filter="blinds(horizontal)">
                                      <p:cBhvr>
                                        <p:cTn id="7" dur="500"/>
                                        <p:tgtEl>
                                          <p:spTgt spid="5120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linds(horizontal)">
                                      <p:cBhvr>
                                        <p:cTn id="1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7"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1"/>
          <p:cNvSpPr>
            <a:spLocks noChangeArrowheads="1"/>
          </p:cNvSpPr>
          <p:nvPr/>
        </p:nvSpPr>
        <p:spPr bwMode="auto">
          <a:xfrm>
            <a:off x="642910" y="428604"/>
            <a:ext cx="4278735"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400" b="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3.</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Q</a:t>
            </a:r>
            <a:r>
              <a:rPr kumimoji="0" lang="zh-CN" altLang="en-US" sz="2400" b="1" i="0" u="none" strike="noStrike" cap="none" normalizeH="0" baseline="0" dirty="0" smtClean="0">
                <a:ln>
                  <a:noFill/>
                </a:ln>
                <a:solidFill>
                  <a:srgbClr val="0070C0"/>
                </a:solidFill>
                <a:effectLst/>
                <a:latin typeface="楷体" pitchFamily="49" charset="-122"/>
                <a:ea typeface="楷体" pitchFamily="49" charset="-122"/>
                <a:cs typeface="Times New Roman" pitchFamily="18" charset="0"/>
              </a:rPr>
              <a:t>学习</a:t>
            </a:r>
            <a:r>
              <a:rPr kumimoji="0" lang="zh-CN" altLang="en-US" sz="2400" b="0" i="0" u="none" strike="noStrike" cap="none" normalizeH="0" baseline="0" dirty="0" smtClean="0">
                <a:ln>
                  <a:noFill/>
                </a:ln>
                <a:solidFill>
                  <a:srgbClr val="0070C0"/>
                </a:solidFill>
                <a:effectLst/>
                <a:latin typeface="黑体" pitchFamily="49" charset="-122"/>
                <a:ea typeface="宋体" pitchFamily="2" charset="-122"/>
                <a:cs typeface="Times New Roman" pitchFamily="18" charset="0"/>
              </a:rPr>
              <a:t>（</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Q</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-learning</a:t>
            </a:r>
            <a:r>
              <a:rPr kumimoji="0" lang="zh-CN" altLang="en-US" sz="2400" b="0" i="0" u="none" strike="noStrike" cap="none" normalizeH="0" baseline="0" dirty="0" smtClean="0">
                <a:ln>
                  <a:noFill/>
                </a:ln>
                <a:solidFill>
                  <a:srgbClr val="0070C0"/>
                </a:solidFill>
                <a:effectLst/>
                <a:latin typeface="黑体" pitchFamily="49" charset="-122"/>
                <a:ea typeface="宋体" pitchFamily="2" charset="-122"/>
                <a:cs typeface="Times New Roman" pitchFamily="18" charset="0"/>
              </a:rPr>
              <a:t>）</a:t>
            </a:r>
            <a:r>
              <a:rPr kumimoji="0" lang="zh-CN" altLang="en-US" sz="2400" b="1" i="0" u="none" strike="noStrike" cap="none" normalizeH="0" baseline="0" dirty="0" smtClean="0">
                <a:ln>
                  <a:noFill/>
                </a:ln>
                <a:solidFill>
                  <a:srgbClr val="0070C0"/>
                </a:solidFill>
                <a:effectLst/>
                <a:latin typeface="楷体" pitchFamily="49" charset="-122"/>
                <a:ea typeface="楷体" pitchFamily="49" charset="-122"/>
                <a:cs typeface="Times New Roman" pitchFamily="18" charset="0"/>
              </a:rPr>
              <a:t>算法</a:t>
            </a:r>
            <a:endParaRPr kumimoji="0" lang="zh-CN" altLang="en-US" sz="2400" b="1" i="0" u="none" strike="noStrike" cap="none" normalizeH="0" baseline="0" dirty="0" smtClean="0">
              <a:ln>
                <a:noFill/>
              </a:ln>
              <a:solidFill>
                <a:srgbClr val="0070C0"/>
              </a:solidFill>
              <a:effectLst/>
              <a:latin typeface="楷体" pitchFamily="49" charset="-122"/>
              <a:ea typeface="楷体" pitchFamily="49" charset="-122"/>
            </a:endParaRPr>
          </a:p>
        </p:txBody>
      </p:sp>
      <p:pic>
        <p:nvPicPr>
          <p:cNvPr id="112647" name="Picture 7"/>
          <p:cNvPicPr>
            <a:picLocks noChangeAspect="1" noChangeArrowheads="1"/>
          </p:cNvPicPr>
          <p:nvPr/>
        </p:nvPicPr>
        <p:blipFill>
          <a:blip r:embed="rId2"/>
          <a:srcRect/>
          <a:stretch>
            <a:fillRect/>
          </a:stretch>
        </p:blipFill>
        <p:spPr bwMode="auto">
          <a:xfrm>
            <a:off x="-108520" y="890268"/>
            <a:ext cx="9252520" cy="569957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616227" y="1341438"/>
            <a:ext cx="8207375" cy="4346575"/>
          </a:xfrm>
        </p:spPr>
        <p:txBody>
          <a:bodyPr/>
          <a:lstStyle/>
          <a:p>
            <a:r>
              <a:rPr lang="zh-CN" altLang="en-US" sz="2400" dirty="0"/>
              <a:t>人工智能（</a:t>
            </a:r>
            <a:r>
              <a:rPr lang="en-US" altLang="zh-CN" sz="2400" dirty="0"/>
              <a:t>Artificial Intelligence</a:t>
            </a:r>
            <a:r>
              <a:rPr lang="zh-CN" altLang="en-US" sz="2400" dirty="0"/>
              <a:t>）</a:t>
            </a:r>
            <a:endParaRPr lang="en-US" altLang="zh-CN" sz="2400" dirty="0"/>
          </a:p>
          <a:p>
            <a:pPr lvl="1"/>
            <a:r>
              <a:rPr lang="zh-CN" altLang="en-US" sz="2000" dirty="0"/>
              <a:t>融汇工学、数学、医学、认知学等很多学科的一个交叉学科</a:t>
            </a:r>
            <a:endParaRPr lang="en-US" altLang="zh-CN" sz="2000" dirty="0"/>
          </a:p>
          <a:p>
            <a:r>
              <a:rPr lang="zh-CN" altLang="en-US" sz="2400" dirty="0"/>
              <a:t>机器学习（</a:t>
            </a:r>
            <a:r>
              <a:rPr lang="en-US" altLang="zh-CN" sz="2400" dirty="0"/>
              <a:t>Machine Learning</a:t>
            </a:r>
            <a:r>
              <a:rPr lang="zh-CN" altLang="en-US" sz="2400" dirty="0"/>
              <a:t>）</a:t>
            </a:r>
            <a:endParaRPr lang="en-US" altLang="zh-CN" sz="2400" dirty="0"/>
          </a:p>
          <a:p>
            <a:pPr lvl="1"/>
            <a:r>
              <a:rPr lang="zh-CN" altLang="en-US" sz="2000" dirty="0">
                <a:latin typeface="+mn-ea"/>
              </a:rPr>
              <a:t>人工智能中最</a:t>
            </a:r>
            <a:r>
              <a:rPr lang="zh-CN" altLang="en-US" sz="200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ea"/>
              </a:rPr>
              <a:t>火热</a:t>
            </a:r>
            <a:r>
              <a:rPr lang="zh-CN" altLang="en-US" sz="2000" dirty="0">
                <a:latin typeface="+mn-ea"/>
              </a:rPr>
              <a:t>的研究领域之一</a:t>
            </a:r>
            <a:endParaRPr lang="en-US" altLang="zh-CN" sz="2000" dirty="0">
              <a:latin typeface="+mn-ea"/>
            </a:endParaRPr>
          </a:p>
          <a:p>
            <a:r>
              <a:rPr lang="zh-CN" altLang="en-US" sz="2400" dirty="0"/>
              <a:t>深度学习（</a:t>
            </a:r>
            <a:r>
              <a:rPr lang="en-US" altLang="zh-CN" sz="2400" dirty="0"/>
              <a:t>Deep Learning</a:t>
            </a:r>
            <a:r>
              <a:rPr lang="zh-CN" altLang="en-US" sz="2400" dirty="0"/>
              <a:t>）</a:t>
            </a:r>
            <a:endParaRPr lang="en-US" altLang="zh-CN" sz="2400" dirty="0"/>
          </a:p>
          <a:p>
            <a:pPr lvl="1"/>
            <a:r>
              <a:rPr lang="zh-CN" altLang="en-US" sz="2000" dirty="0"/>
              <a:t>最</a:t>
            </a:r>
            <a:r>
              <a:rPr lang="zh-CN" altLang="en-US" sz="200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火热</a:t>
            </a:r>
            <a:r>
              <a:rPr lang="zh-CN" altLang="en-US" sz="2000" dirty="0"/>
              <a:t>的机器学习方法之一</a:t>
            </a:r>
            <a:endParaRPr lang="en-US" altLang="zh-CN" sz="2000" dirty="0"/>
          </a:p>
          <a:p>
            <a:pPr marL="0" indent="0">
              <a:buNone/>
            </a:pPr>
            <a:endParaRPr lang="en-US" altLang="zh-CN" sz="2400" dirty="0"/>
          </a:p>
          <a:p>
            <a:endParaRPr lang="zh-CN" altLang="en-US" sz="2400" dirty="0"/>
          </a:p>
        </p:txBody>
      </p:sp>
      <p:grpSp>
        <p:nvGrpSpPr>
          <p:cNvPr id="25" name="组合 24"/>
          <p:cNvGrpSpPr/>
          <p:nvPr/>
        </p:nvGrpSpPr>
        <p:grpSpPr>
          <a:xfrm>
            <a:off x="3429001" y="3796748"/>
            <a:ext cx="5627976" cy="2976316"/>
            <a:chOff x="5612006" y="562301"/>
            <a:chExt cx="5451499" cy="2593208"/>
          </a:xfrm>
        </p:grpSpPr>
        <p:grpSp>
          <p:nvGrpSpPr>
            <p:cNvPr id="26" name="组合 25"/>
            <p:cNvGrpSpPr/>
            <p:nvPr/>
          </p:nvGrpSpPr>
          <p:grpSpPr>
            <a:xfrm>
              <a:off x="5612006" y="562301"/>
              <a:ext cx="5451499" cy="2593208"/>
              <a:chOff x="3019369" y="1226233"/>
              <a:chExt cx="5451499" cy="2593208"/>
            </a:xfrm>
          </p:grpSpPr>
          <p:grpSp>
            <p:nvGrpSpPr>
              <p:cNvPr id="28" name="组合 27"/>
              <p:cNvGrpSpPr/>
              <p:nvPr/>
            </p:nvGrpSpPr>
            <p:grpSpPr>
              <a:xfrm>
                <a:off x="3019369" y="1226233"/>
                <a:ext cx="5451499" cy="2593207"/>
                <a:chOff x="3019369" y="1226233"/>
                <a:chExt cx="5451499" cy="2593207"/>
              </a:xfrm>
            </p:grpSpPr>
            <p:grpSp>
              <p:nvGrpSpPr>
                <p:cNvPr id="39" name="组合 38"/>
                <p:cNvGrpSpPr/>
                <p:nvPr/>
              </p:nvGrpSpPr>
              <p:grpSpPr>
                <a:xfrm>
                  <a:off x="3019369" y="1226233"/>
                  <a:ext cx="5451499" cy="2593207"/>
                  <a:chOff x="3329532" y="2247170"/>
                  <a:chExt cx="5451499" cy="2593207"/>
                </a:xfrm>
              </p:grpSpPr>
              <p:sp>
                <p:nvSpPr>
                  <p:cNvPr id="42" name="TextBox 21"/>
                  <p:cNvSpPr txBox="1"/>
                  <p:nvPr/>
                </p:nvSpPr>
                <p:spPr>
                  <a:xfrm>
                    <a:off x="3329532" y="2247170"/>
                    <a:ext cx="5451499" cy="2593207"/>
                  </a:xfrm>
                  <a:prstGeom prst="rect">
                    <a:avLst/>
                  </a:prstGeom>
                  <a:solidFill>
                    <a:srgbClr val="F79646">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rtlCol="0">
                    <a:spAutoFit/>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3" name="矩形 42"/>
                  <p:cNvSpPr/>
                  <p:nvPr/>
                </p:nvSpPr>
                <p:spPr>
                  <a:xfrm>
                    <a:off x="3401313" y="2341424"/>
                    <a:ext cx="1210588" cy="400110"/>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rial" panose="020B0604020202020204" pitchFamily="34" charset="0"/>
                        <a:ea typeface="宋体" panose="02010600030101010101" pitchFamily="2" charset="-122"/>
                        <a:cs typeface="+mn-cs"/>
                      </a:rPr>
                      <a:t>人工智能</a:t>
                    </a:r>
                    <a:endParaRPr kumimoji="0" lang="zh-CN" altLang="en-US" sz="1800" b="0" i="0" u="none" strike="noStrike" kern="120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pic>
              <p:nvPicPr>
                <p:cNvPr id="40" name="Picture 8" descr="D:\Share\素材\robot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630" y="1962179"/>
                  <a:ext cx="649050" cy="7884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9" descr="D:\Share\素材\人机对弈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4561" y="2998113"/>
                  <a:ext cx="992418" cy="732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组合 28"/>
              <p:cNvGrpSpPr/>
              <p:nvPr/>
            </p:nvGrpSpPr>
            <p:grpSpPr>
              <a:xfrm>
                <a:off x="4439376" y="1594955"/>
                <a:ext cx="4031491" cy="2224486"/>
                <a:chOff x="4439376" y="1594955"/>
                <a:chExt cx="4031491" cy="2224486"/>
              </a:xfrm>
            </p:grpSpPr>
            <p:grpSp>
              <p:nvGrpSpPr>
                <p:cNvPr id="35" name="组合 34"/>
                <p:cNvGrpSpPr/>
                <p:nvPr/>
              </p:nvGrpSpPr>
              <p:grpSpPr>
                <a:xfrm>
                  <a:off x="4439376" y="1594955"/>
                  <a:ext cx="4031491" cy="2224486"/>
                  <a:chOff x="3329532" y="2247170"/>
                  <a:chExt cx="5451499" cy="2593207"/>
                </a:xfrm>
                <a:solidFill>
                  <a:srgbClr val="F79646">
                    <a:lumMod val="60000"/>
                    <a:lumOff val="40000"/>
                  </a:srgbClr>
                </a:solidFill>
              </p:grpSpPr>
              <p:sp>
                <p:nvSpPr>
                  <p:cNvPr id="37" name="TextBox 16"/>
                  <p:cNvSpPr txBox="1"/>
                  <p:nvPr/>
                </p:nvSpPr>
                <p:spPr>
                  <a:xfrm>
                    <a:off x="3329532" y="2247170"/>
                    <a:ext cx="5451499" cy="2593207"/>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rtlCol="0">
                    <a:spAutoFit/>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8" name="矩形 37"/>
                  <p:cNvSpPr/>
                  <p:nvPr/>
                </p:nvSpPr>
                <p:spPr>
                  <a:xfrm>
                    <a:off x="3338366" y="2260054"/>
                    <a:ext cx="1728698" cy="466430"/>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rial" panose="020B0604020202020204" pitchFamily="34" charset="0"/>
                        <a:ea typeface="宋体" panose="02010600030101010101" pitchFamily="2" charset="-122"/>
                        <a:cs typeface="+mn-cs"/>
                      </a:rPr>
                      <a:t>机器学习</a:t>
                    </a:r>
                    <a:endParaRPr kumimoji="0" lang="zh-CN" altLang="en-US" sz="1800" b="0" i="0" u="none" strike="noStrike" kern="120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pic>
              <p:nvPicPr>
                <p:cNvPr id="36" name="Picture 7" descr="https://timgsa.baidu.com/timg?image&amp;quality=80&amp;size=b9999_10000&amp;sec=1548056082&amp;di=ec194653ef45fa47d7ff770a3d35f2bf&amp;imgtype=jpg&amp;er=1&amp;src=http%3A%2F%2Fpic.baike.soso.com%2Fugc%2Fbaikepic2%2F51913%2F20160704093441-1216733767.jpg%2F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7" y="2024698"/>
                  <a:ext cx="1005077" cy="7538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组合 29"/>
              <p:cNvGrpSpPr/>
              <p:nvPr/>
            </p:nvGrpSpPr>
            <p:grpSpPr>
              <a:xfrm>
                <a:off x="5745118" y="1981849"/>
                <a:ext cx="2725750" cy="1837592"/>
                <a:chOff x="5745118" y="1981849"/>
                <a:chExt cx="2725750" cy="1837592"/>
              </a:xfrm>
            </p:grpSpPr>
            <p:grpSp>
              <p:nvGrpSpPr>
                <p:cNvPr id="31" name="组合 30"/>
                <p:cNvGrpSpPr/>
                <p:nvPr/>
              </p:nvGrpSpPr>
              <p:grpSpPr>
                <a:xfrm>
                  <a:off x="5745118" y="1981849"/>
                  <a:ext cx="2725750" cy="1837592"/>
                  <a:chOff x="3095723" y="2117574"/>
                  <a:chExt cx="5451499" cy="2593207"/>
                </a:xfrm>
                <a:solidFill>
                  <a:srgbClr val="F79646">
                    <a:lumMod val="60000"/>
                    <a:lumOff val="40000"/>
                  </a:srgbClr>
                </a:solidFill>
              </p:grpSpPr>
              <p:sp>
                <p:nvSpPr>
                  <p:cNvPr id="33" name="TextBox 12"/>
                  <p:cNvSpPr txBox="1"/>
                  <p:nvPr/>
                </p:nvSpPr>
                <p:spPr>
                  <a:xfrm>
                    <a:off x="3095723" y="2117574"/>
                    <a:ext cx="5451499" cy="2593207"/>
                  </a:xfrm>
                  <a:prstGeom prst="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rtlCol="0">
                    <a:spAutoFit/>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4" name="矩形 33"/>
                  <p:cNvSpPr/>
                  <p:nvPr/>
                </p:nvSpPr>
                <p:spPr>
                  <a:xfrm>
                    <a:off x="3113547" y="2125914"/>
                    <a:ext cx="2815213" cy="56463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rial" panose="020B0604020202020204" pitchFamily="34" charset="0"/>
                        <a:ea typeface="宋体" panose="02010600030101010101" pitchFamily="2" charset="-122"/>
                        <a:cs typeface="+mn-cs"/>
                      </a:rPr>
                      <a:t>深度学习</a:t>
                    </a:r>
                    <a:endParaRPr kumimoji="0" lang="zh-CN" altLang="en-US" sz="1800" b="0" i="0" u="none" strike="noStrike" kern="120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pic>
              <p:nvPicPr>
                <p:cNvPr id="32" name="Picture 2" descr="D:\Share\素材\cat-dog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3065" y="2450279"/>
                  <a:ext cx="1896718" cy="1285173"/>
                </a:xfrm>
                <a:prstGeom prst="rect">
                  <a:avLst/>
                </a:prstGeom>
                <a:solidFill>
                  <a:sysClr val="window" lastClr="FFFFFF"/>
                </a:solidFill>
              </p:spPr>
            </p:pic>
          </p:grpSp>
        </p:grpSp>
        <p:pic>
          <p:nvPicPr>
            <p:cNvPr id="27" name="Picture 3" descr="D:\Share\素材\select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8754" y="2180183"/>
              <a:ext cx="1095265" cy="8961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7276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2"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Rot="1" noChangeArrowheads="1"/>
          </p:cNvSpPr>
          <p:nvPr>
            <p:ph type="body" idx="4294967295"/>
          </p:nvPr>
        </p:nvSpPr>
        <p:spPr>
          <a:xfrm>
            <a:off x="357158" y="357166"/>
            <a:ext cx="8229600" cy="5438775"/>
          </a:xfrm>
        </p:spPr>
        <p:txBody>
          <a:bodyPr/>
          <a:lstStyle/>
          <a:p>
            <a:pPr>
              <a:lnSpc>
                <a:spcPct val="150000"/>
              </a:lnSpc>
              <a:buNone/>
            </a:pPr>
            <a:r>
              <a:rPr lang="en-US" dirty="0"/>
              <a:t> </a:t>
            </a:r>
            <a:r>
              <a:rPr lang="en-US" dirty="0" smtClean="0"/>
              <a:t>  </a:t>
            </a:r>
            <a:r>
              <a:rPr lang="zh-CN" altLang="en-US" sz="2400" dirty="0" smtClean="0">
                <a:solidFill>
                  <a:srgbClr val="0070C0"/>
                </a:solidFill>
                <a:latin typeface="黑体" pitchFamily="49" charset="-122"/>
                <a:ea typeface="黑体" pitchFamily="49" charset="-122"/>
              </a:rPr>
              <a:t>举例</a:t>
            </a:r>
            <a:endParaRPr lang="en-US" altLang="zh-CN" sz="2400" dirty="0" smtClean="0">
              <a:solidFill>
                <a:srgbClr val="0070C0"/>
              </a:solidFill>
              <a:latin typeface="黑体" pitchFamily="49" charset="-122"/>
              <a:ea typeface="黑体" pitchFamily="49" charset="-122"/>
            </a:endParaRPr>
          </a:p>
          <a:p>
            <a:pPr>
              <a:lnSpc>
                <a:spcPct val="150000"/>
              </a:lnSpc>
              <a:buNone/>
            </a:pPr>
            <a:endParaRPr lang="zh-CN" altLang="en-US" sz="2800" dirty="0" smtClean="0">
              <a:solidFill>
                <a:srgbClr val="0070C0"/>
              </a:solidFill>
              <a:latin typeface="黑体" pitchFamily="49" charset="-122"/>
              <a:ea typeface="黑体" pitchFamily="49" charset="-122"/>
            </a:endParaRPr>
          </a:p>
        </p:txBody>
      </p:sp>
      <p:pic>
        <p:nvPicPr>
          <p:cNvPr id="108546" name="Picture 2"/>
          <p:cNvPicPr>
            <a:picLocks noChangeAspect="1" noChangeArrowheads="1"/>
          </p:cNvPicPr>
          <p:nvPr/>
        </p:nvPicPr>
        <p:blipFill>
          <a:blip r:embed="rId2"/>
          <a:srcRect/>
          <a:stretch>
            <a:fillRect/>
          </a:stretch>
        </p:blipFill>
        <p:spPr bwMode="auto">
          <a:xfrm>
            <a:off x="285720" y="1285860"/>
            <a:ext cx="8858280" cy="4357718"/>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Rot="1" noChangeArrowheads="1"/>
          </p:cNvSpPr>
          <p:nvPr>
            <p:ph type="body" idx="4294967295"/>
          </p:nvPr>
        </p:nvSpPr>
        <p:spPr>
          <a:xfrm>
            <a:off x="5907" y="26871"/>
            <a:ext cx="8886573" cy="3474137"/>
          </a:xfrm>
        </p:spPr>
        <p:txBody>
          <a:bodyPr/>
          <a:lstStyle/>
          <a:p>
            <a:pPr algn="just">
              <a:lnSpc>
                <a:spcPct val="150000"/>
              </a:lnSpc>
              <a:buNone/>
            </a:pPr>
            <a:r>
              <a:rPr lang="zh-CN" altLang="en-US" sz="2400" dirty="0" smtClean="0">
                <a:solidFill>
                  <a:srgbClr val="0070C0"/>
                </a:solidFill>
                <a:latin typeface="Times New Roman" pitchFamily="18" charset="0"/>
                <a:cs typeface="Times New Roman" pitchFamily="18" charset="0"/>
              </a:rPr>
              <a:t>第一轮学习时</a:t>
            </a:r>
            <a:r>
              <a:rPr lang="en-US" sz="2400" dirty="0" smtClean="0">
                <a:solidFill>
                  <a:srgbClr val="0070C0"/>
                </a:solidFill>
                <a:latin typeface="Times New Roman" pitchFamily="18" charset="0"/>
                <a:cs typeface="Times New Roman" pitchFamily="18" charset="0"/>
              </a:rPr>
              <a:t>Agent</a:t>
            </a:r>
            <a:r>
              <a:rPr lang="zh-CN" altLang="en-US" sz="2400" dirty="0" smtClean="0">
                <a:solidFill>
                  <a:srgbClr val="0070C0"/>
                </a:solidFill>
                <a:latin typeface="Times New Roman" pitchFamily="18" charset="0"/>
                <a:cs typeface="Times New Roman" pitchFamily="18" charset="0"/>
              </a:rPr>
              <a:t>首先选取</a:t>
            </a:r>
            <a:r>
              <a:rPr lang="en-US" sz="2400" i="1" dirty="0" smtClean="0">
                <a:solidFill>
                  <a:srgbClr val="0070C0"/>
                </a:solidFill>
                <a:latin typeface="Times New Roman" pitchFamily="18" charset="0"/>
                <a:cs typeface="Times New Roman" pitchFamily="18" charset="0"/>
              </a:rPr>
              <a:t>s</a:t>
            </a:r>
            <a:r>
              <a:rPr lang="en-US" sz="2400" baseline="-25000" dirty="0" smtClean="0">
                <a:solidFill>
                  <a:srgbClr val="0070C0"/>
                </a:solidFill>
                <a:latin typeface="Times New Roman" pitchFamily="18" charset="0"/>
                <a:cs typeface="Times New Roman" pitchFamily="18" charset="0"/>
              </a:rPr>
              <a:t>21</a:t>
            </a:r>
            <a:r>
              <a:rPr lang="zh-CN" altLang="en-US" sz="2400" dirty="0" smtClean="0">
                <a:solidFill>
                  <a:srgbClr val="0070C0"/>
                </a:solidFill>
                <a:latin typeface="Times New Roman" pitchFamily="18" charset="0"/>
                <a:cs typeface="Times New Roman" pitchFamily="18" charset="0"/>
              </a:rPr>
              <a:t>为当前状态，并选向右的动作执行，于是，</a:t>
            </a:r>
            <a:r>
              <a:rPr lang="en-US" sz="2400" dirty="0" smtClean="0">
                <a:solidFill>
                  <a:srgbClr val="0070C0"/>
                </a:solidFill>
                <a:latin typeface="Times New Roman" pitchFamily="18" charset="0"/>
                <a:cs typeface="Times New Roman" pitchFamily="18" charset="0"/>
              </a:rPr>
              <a:t>Agent</a:t>
            </a:r>
            <a:r>
              <a:rPr lang="zh-CN" altLang="en-US" sz="2400" dirty="0" smtClean="0">
                <a:solidFill>
                  <a:srgbClr val="0070C0"/>
                </a:solidFill>
                <a:latin typeface="Times New Roman" pitchFamily="18" charset="0"/>
                <a:cs typeface="Times New Roman" pitchFamily="18" charset="0"/>
              </a:rPr>
              <a:t>进入状态</a:t>
            </a:r>
            <a:r>
              <a:rPr lang="en-US" sz="2400" i="1" dirty="0" smtClean="0">
                <a:solidFill>
                  <a:srgbClr val="0070C0"/>
                </a:solidFill>
                <a:latin typeface="Times New Roman" pitchFamily="18" charset="0"/>
                <a:cs typeface="Times New Roman" pitchFamily="18" charset="0"/>
              </a:rPr>
              <a:t>s</a:t>
            </a:r>
            <a:r>
              <a:rPr lang="en-US" sz="2400" baseline="-25000" dirty="0" smtClean="0">
                <a:solidFill>
                  <a:srgbClr val="0070C0"/>
                </a:solidFill>
                <a:latin typeface="Times New Roman" pitchFamily="18" charset="0"/>
                <a:cs typeface="Times New Roman" pitchFamily="18" charset="0"/>
              </a:rPr>
              <a:t>22</a:t>
            </a:r>
            <a:r>
              <a:rPr lang="zh-CN" altLang="en-US" sz="2400" dirty="0" smtClean="0">
                <a:solidFill>
                  <a:srgbClr val="0070C0"/>
                </a:solidFill>
                <a:latin typeface="Times New Roman" pitchFamily="18" charset="0"/>
                <a:cs typeface="Times New Roman" pitchFamily="18" charset="0"/>
              </a:rPr>
              <a:t>，然后用下式更新状态</a:t>
            </a:r>
            <a:r>
              <a:rPr lang="en-US" sz="2400" i="1" dirty="0" smtClean="0">
                <a:solidFill>
                  <a:srgbClr val="0070C0"/>
                </a:solidFill>
                <a:latin typeface="Times New Roman" pitchFamily="18" charset="0"/>
                <a:cs typeface="Times New Roman" pitchFamily="18" charset="0"/>
              </a:rPr>
              <a:t>s</a:t>
            </a:r>
            <a:r>
              <a:rPr lang="en-US" sz="2400" baseline="-25000" dirty="0" smtClean="0">
                <a:solidFill>
                  <a:srgbClr val="0070C0"/>
                </a:solidFill>
                <a:latin typeface="Times New Roman" pitchFamily="18" charset="0"/>
                <a:cs typeface="Times New Roman" pitchFamily="18" charset="0"/>
              </a:rPr>
              <a:t>21</a:t>
            </a:r>
            <a:r>
              <a:rPr lang="zh-CN" altLang="en-US" sz="2400" dirty="0" smtClean="0">
                <a:solidFill>
                  <a:srgbClr val="0070C0"/>
                </a:solidFill>
                <a:latin typeface="Times New Roman" pitchFamily="18" charset="0"/>
                <a:cs typeface="Times New Roman" pitchFamily="18" charset="0"/>
              </a:rPr>
              <a:t>的</a:t>
            </a:r>
            <a:r>
              <a:rPr lang="en-US" sz="2400" i="1" dirty="0" smtClean="0">
                <a:solidFill>
                  <a:srgbClr val="0070C0"/>
                </a:solidFill>
                <a:latin typeface="Times New Roman" pitchFamily="18" charset="0"/>
                <a:cs typeface="Times New Roman" pitchFamily="18" charset="0"/>
              </a:rPr>
              <a:t>Q’</a:t>
            </a:r>
            <a:r>
              <a:rPr lang="zh-CN" altLang="en-US" sz="2400" dirty="0" smtClean="0">
                <a:solidFill>
                  <a:srgbClr val="0070C0"/>
                </a:solidFill>
                <a:latin typeface="Times New Roman" pitchFamily="18" charset="0"/>
                <a:cs typeface="Times New Roman" pitchFamily="18" charset="0"/>
              </a:rPr>
              <a:t>值</a:t>
            </a:r>
          </a:p>
          <a:p>
            <a:pPr>
              <a:buNone/>
            </a:pP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Q’</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s</a:t>
            </a:r>
            <a:r>
              <a:rPr lang="en-US" sz="2400" baseline="-25000" dirty="0" smtClean="0">
                <a:solidFill>
                  <a:srgbClr val="0070C0"/>
                </a:solidFill>
                <a:latin typeface="Times New Roman" pitchFamily="18" charset="0"/>
                <a:cs typeface="Times New Roman" pitchFamily="18" charset="0"/>
              </a:rPr>
              <a:t>21</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a</a:t>
            </a:r>
            <a:r>
              <a:rPr lang="en-US" sz="2400" i="1" baseline="-25000" dirty="0" smtClean="0">
                <a:solidFill>
                  <a:srgbClr val="0070C0"/>
                </a:solidFill>
                <a:latin typeface="Times New Roman" pitchFamily="18" charset="0"/>
                <a:cs typeface="Times New Roman" pitchFamily="18" charset="0"/>
              </a:rPr>
              <a:t>right</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 r</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s</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a</a:t>
            </a:r>
            <a:r>
              <a:rPr lang="en-US" sz="2400" i="1" baseline="-25000" dirty="0" smtClean="0">
                <a:solidFill>
                  <a:srgbClr val="0070C0"/>
                </a:solidFill>
                <a:latin typeface="Times New Roman" pitchFamily="18" charset="0"/>
                <a:cs typeface="Times New Roman" pitchFamily="18" charset="0"/>
              </a:rPr>
              <a:t>right</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sym typeface="Symbol"/>
              </a:rPr>
              <a:t></a:t>
            </a:r>
            <a:endParaRPr lang="zh-CN" altLang="en-US" sz="2400" dirty="0" smtClean="0">
              <a:solidFill>
                <a:srgbClr val="0070C0"/>
              </a:solidFill>
              <a:latin typeface="Times New Roman" pitchFamily="18" charset="0"/>
              <a:cs typeface="Times New Roman" pitchFamily="18" charset="0"/>
            </a:endParaRPr>
          </a:p>
          <a:p>
            <a:pPr>
              <a:buNone/>
            </a:pP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 </a:t>
            </a:r>
            <a:r>
              <a:rPr lang="en-US" sz="2400" dirty="0" smtClean="0">
                <a:solidFill>
                  <a:srgbClr val="0070C0"/>
                </a:solidFill>
                <a:latin typeface="Times New Roman" pitchFamily="18" charset="0"/>
                <a:cs typeface="Times New Roman" pitchFamily="18" charset="0"/>
              </a:rPr>
              <a:t>0+</a:t>
            </a:r>
            <a:r>
              <a:rPr lang="en-US" sz="2400" i="1" dirty="0" smtClean="0">
                <a:solidFill>
                  <a:srgbClr val="0070C0"/>
                </a:solidFill>
                <a:latin typeface="Times New Roman" pitchFamily="18" charset="0"/>
                <a:cs typeface="Times New Roman" pitchFamily="18" charset="0"/>
              </a:rPr>
              <a:t> </a:t>
            </a:r>
            <a:r>
              <a:rPr lang="en-US" sz="2400" dirty="0" smtClean="0">
                <a:solidFill>
                  <a:srgbClr val="0070C0"/>
                </a:solidFill>
                <a:latin typeface="Times New Roman" pitchFamily="18" charset="0"/>
                <a:cs typeface="Times New Roman" pitchFamily="18" charset="0"/>
              </a:rPr>
              <a:t>0.9max{0,0,0}      </a:t>
            </a:r>
            <a:r>
              <a:rPr lang="zh-CN" alt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r</a:t>
            </a:r>
            <a:r>
              <a:rPr lang="en-US" sz="2400" dirty="0" smtClean="0">
                <a:solidFill>
                  <a:srgbClr val="0070C0"/>
                </a:solidFill>
                <a:latin typeface="Times New Roman" pitchFamily="18" charset="0"/>
                <a:cs typeface="Times New Roman" pitchFamily="18" charset="0"/>
              </a:rPr>
              <a:t>(</a:t>
            </a:r>
            <a:r>
              <a:rPr lang="en-US" sz="2400" i="1" dirty="0" smtClean="0">
                <a:solidFill>
                  <a:srgbClr val="0070C0"/>
                </a:solidFill>
                <a:latin typeface="Times New Roman" pitchFamily="18" charset="0"/>
                <a:cs typeface="Times New Roman" pitchFamily="18" charset="0"/>
              </a:rPr>
              <a:t>s</a:t>
            </a: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a</a:t>
            </a:r>
            <a:r>
              <a:rPr lang="en-US" sz="2400" i="1" baseline="-25000" dirty="0" smtClean="0">
                <a:solidFill>
                  <a:srgbClr val="0070C0"/>
                </a:solidFill>
                <a:latin typeface="Times New Roman" pitchFamily="18" charset="0"/>
                <a:cs typeface="Times New Roman" pitchFamily="18" charset="0"/>
              </a:rPr>
              <a:t>right</a:t>
            </a:r>
            <a:r>
              <a:rPr lang="en-US" sz="2400" dirty="0" smtClean="0">
                <a:solidFill>
                  <a:srgbClr val="0070C0"/>
                </a:solidFill>
                <a:latin typeface="Times New Roman" pitchFamily="18" charset="0"/>
                <a:cs typeface="Times New Roman" pitchFamily="18" charset="0"/>
              </a:rPr>
              <a:t>)=0, </a:t>
            </a:r>
            <a:r>
              <a:rPr lang="en-US" sz="2400" i="1" dirty="0" smtClean="0">
                <a:solidFill>
                  <a:srgbClr val="0070C0"/>
                </a:solidFill>
                <a:latin typeface="Times New Roman" pitchFamily="18" charset="0"/>
                <a:cs typeface="Times New Roman" pitchFamily="18" charset="0"/>
                <a:sym typeface="Symbol"/>
              </a:rPr>
              <a:t></a:t>
            </a:r>
            <a:r>
              <a:rPr lang="en-US" sz="2400" i="1" dirty="0" smtClean="0">
                <a:solidFill>
                  <a:srgbClr val="0070C0"/>
                </a:solidFill>
                <a:latin typeface="Times New Roman" pitchFamily="18" charset="0"/>
                <a:cs typeface="Times New Roman" pitchFamily="18" charset="0"/>
              </a:rPr>
              <a:t> </a:t>
            </a:r>
            <a:r>
              <a:rPr lang="en-US" sz="2400" dirty="0" smtClean="0">
                <a:solidFill>
                  <a:srgbClr val="0070C0"/>
                </a:solidFill>
                <a:latin typeface="Times New Roman" pitchFamily="18" charset="0"/>
                <a:cs typeface="Times New Roman" pitchFamily="18" charset="0"/>
              </a:rPr>
              <a:t>= 0.9</a:t>
            </a:r>
            <a:r>
              <a:rPr lang="zh-CN" altLang="en-US" sz="2400" dirty="0" smtClean="0">
                <a:solidFill>
                  <a:srgbClr val="0070C0"/>
                </a:solidFill>
                <a:latin typeface="Times New Roman" pitchFamily="18" charset="0"/>
                <a:cs typeface="Times New Roman" pitchFamily="18" charset="0"/>
              </a:rPr>
              <a:t>）</a:t>
            </a:r>
          </a:p>
          <a:p>
            <a:pPr>
              <a:buNone/>
            </a:pPr>
            <a:r>
              <a:rPr lang="en-US" sz="2400" dirty="0" smtClean="0">
                <a:solidFill>
                  <a:srgbClr val="0070C0"/>
                </a:solidFill>
                <a:latin typeface="Times New Roman" pitchFamily="18" charset="0"/>
                <a:cs typeface="Times New Roman" pitchFamily="18" charset="0"/>
              </a:rPr>
              <a:t>                 =</a:t>
            </a:r>
            <a:r>
              <a:rPr lang="en-US" sz="2400" i="1" dirty="0" smtClean="0">
                <a:solidFill>
                  <a:srgbClr val="0070C0"/>
                </a:solidFill>
                <a:latin typeface="Times New Roman" pitchFamily="18" charset="0"/>
                <a:cs typeface="Times New Roman" pitchFamily="18" charset="0"/>
              </a:rPr>
              <a:t> </a:t>
            </a:r>
            <a:r>
              <a:rPr lang="en-US" sz="2400" dirty="0" smtClean="0">
                <a:solidFill>
                  <a:srgbClr val="0070C0"/>
                </a:solidFill>
                <a:latin typeface="Times New Roman" pitchFamily="18" charset="0"/>
                <a:cs typeface="Times New Roman" pitchFamily="18" charset="0"/>
              </a:rPr>
              <a:t>0</a:t>
            </a:r>
            <a:endParaRPr lang="zh-CN" altLang="en-US" sz="2400" dirty="0" smtClean="0">
              <a:solidFill>
                <a:srgbClr val="0070C0"/>
              </a:solidFill>
              <a:latin typeface="Times New Roman" pitchFamily="18" charset="0"/>
              <a:cs typeface="Times New Roman" pitchFamily="18" charset="0"/>
            </a:endParaRPr>
          </a:p>
          <a:p>
            <a:pPr>
              <a:lnSpc>
                <a:spcPct val="150000"/>
              </a:lnSpc>
              <a:buNone/>
            </a:pPr>
            <a:endParaRPr lang="zh-CN" altLang="en-US" sz="2800" dirty="0" smtClean="0">
              <a:solidFill>
                <a:srgbClr val="0070C0"/>
              </a:solidFill>
              <a:latin typeface="黑体" pitchFamily="49" charset="-122"/>
              <a:ea typeface="黑体" pitchFamily="49" charset="-122"/>
            </a:endParaRPr>
          </a:p>
        </p:txBody>
      </p:sp>
      <p:sp>
        <p:nvSpPr>
          <p:cNvPr id="1146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14689" name="Picture 1"/>
          <p:cNvPicPr>
            <a:picLocks noChangeAspect="1" noChangeArrowheads="1"/>
          </p:cNvPicPr>
          <p:nvPr/>
        </p:nvPicPr>
        <p:blipFill>
          <a:blip r:embed="rId2">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4932040" y="1268760"/>
            <a:ext cx="1357322" cy="428628"/>
          </a:xfrm>
          <a:prstGeom prst="rect">
            <a:avLst/>
          </a:prstGeom>
          <a:noFill/>
        </p:spPr>
      </p:pic>
      <p:sp>
        <p:nvSpPr>
          <p:cNvPr id="5" name="Rectangle 3"/>
          <p:cNvSpPr txBox="1">
            <a:spLocks noRot="1" noChangeArrowheads="1"/>
          </p:cNvSpPr>
          <p:nvPr/>
        </p:nvSpPr>
        <p:spPr bwMode="auto">
          <a:xfrm>
            <a:off x="-126268" y="2420888"/>
            <a:ext cx="9396536" cy="62151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itchFamily="2" charset="2"/>
              <a:buChar char="Ø"/>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fontAlgn="base">
              <a:spcBef>
                <a:spcPct val="20000"/>
              </a:spcBef>
              <a:spcAft>
                <a:spcPct val="0"/>
              </a:spcAft>
              <a:buClr>
                <a:schemeClr val="tx2"/>
              </a:buClr>
              <a:buSzPct val="90000"/>
              <a:buFont typeface="Wingdings" pitchFamily="2" charset="2"/>
              <a:buChar char="Ø"/>
              <a:defRPr sz="2000">
                <a:solidFill>
                  <a:schemeClr val="tx1"/>
                </a:solidFill>
                <a:latin typeface="+mn-lt"/>
                <a:ea typeface="+mn-ea"/>
              </a:defRPr>
            </a:lvl4pPr>
            <a:lvl5pPr marL="20574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a:lnSpc>
                <a:spcPct val="140000"/>
              </a:lnSpc>
              <a:buFont typeface="Wingdings" pitchFamily="2" charset="2"/>
              <a:buNone/>
            </a:pPr>
            <a:r>
              <a:rPr lang="en-US" sz="2400" kern="0" dirty="0" smtClean="0">
                <a:solidFill>
                  <a:srgbClr val="0070C0"/>
                </a:solidFill>
                <a:latin typeface="Times New Roman" pitchFamily="18" charset="0"/>
                <a:cs typeface="Times New Roman" pitchFamily="18" charset="0"/>
              </a:rPr>
              <a:t>Agent</a:t>
            </a:r>
            <a:r>
              <a:rPr lang="zh-CN" altLang="en-US" sz="2400" kern="0" dirty="0" smtClean="0">
                <a:solidFill>
                  <a:srgbClr val="0070C0"/>
                </a:solidFill>
                <a:latin typeface="Times New Roman" pitchFamily="18" charset="0"/>
                <a:cs typeface="Times New Roman" pitchFamily="18" charset="0"/>
              </a:rPr>
              <a:t>将</a:t>
            </a:r>
            <a:r>
              <a:rPr lang="en-US" sz="2400" i="1" kern="0" dirty="0" smtClean="0">
                <a:solidFill>
                  <a:srgbClr val="0070C0"/>
                </a:solidFill>
                <a:latin typeface="Times New Roman" pitchFamily="18" charset="0"/>
                <a:cs typeface="Times New Roman" pitchFamily="18" charset="0"/>
              </a:rPr>
              <a:t>s</a:t>
            </a:r>
            <a:r>
              <a:rPr lang="en-US" sz="2400" kern="0" baseline="-25000" dirty="0" smtClean="0">
                <a:solidFill>
                  <a:srgbClr val="0070C0"/>
                </a:solidFill>
                <a:latin typeface="Times New Roman" pitchFamily="18" charset="0"/>
                <a:cs typeface="Times New Roman" pitchFamily="18" charset="0"/>
              </a:rPr>
              <a:t>22</a:t>
            </a:r>
            <a:r>
              <a:rPr lang="zh-CN" altLang="en-US" sz="2400" kern="0" dirty="0" smtClean="0">
                <a:solidFill>
                  <a:srgbClr val="0070C0"/>
                </a:solidFill>
                <a:latin typeface="Times New Roman" pitchFamily="18" charset="0"/>
                <a:cs typeface="Times New Roman" pitchFamily="18" charset="0"/>
              </a:rPr>
              <a:t>作为当前状态，并选向右的动作执行，于是，</a:t>
            </a:r>
            <a:r>
              <a:rPr lang="en-US" sz="2400" kern="0" dirty="0" smtClean="0">
                <a:solidFill>
                  <a:srgbClr val="0070C0"/>
                </a:solidFill>
                <a:latin typeface="Times New Roman" pitchFamily="18" charset="0"/>
                <a:cs typeface="Times New Roman" pitchFamily="18" charset="0"/>
              </a:rPr>
              <a:t>Agent</a:t>
            </a:r>
            <a:r>
              <a:rPr lang="zh-CN" altLang="en-US" sz="2400" kern="0" dirty="0" smtClean="0">
                <a:solidFill>
                  <a:srgbClr val="0070C0"/>
                </a:solidFill>
                <a:latin typeface="Times New Roman" pitchFamily="18" charset="0"/>
                <a:cs typeface="Times New Roman" pitchFamily="18" charset="0"/>
              </a:rPr>
              <a:t>进入状态</a:t>
            </a:r>
            <a:r>
              <a:rPr lang="en-US" sz="2400" i="1" kern="0" dirty="0" smtClean="0">
                <a:solidFill>
                  <a:srgbClr val="0070C0"/>
                </a:solidFill>
                <a:latin typeface="Times New Roman" pitchFamily="18" charset="0"/>
                <a:cs typeface="Times New Roman" pitchFamily="18" charset="0"/>
              </a:rPr>
              <a:t>s</a:t>
            </a:r>
            <a:r>
              <a:rPr lang="en-US" sz="2400" kern="0" baseline="-25000" dirty="0" smtClean="0">
                <a:solidFill>
                  <a:srgbClr val="0070C0"/>
                </a:solidFill>
                <a:latin typeface="Times New Roman" pitchFamily="18" charset="0"/>
                <a:cs typeface="Times New Roman" pitchFamily="18" charset="0"/>
              </a:rPr>
              <a:t>23</a:t>
            </a:r>
            <a:r>
              <a:rPr lang="zh-CN" altLang="en-US" sz="2400" kern="0" dirty="0" smtClean="0">
                <a:solidFill>
                  <a:srgbClr val="0070C0"/>
                </a:solidFill>
                <a:latin typeface="Times New Roman" pitchFamily="18" charset="0"/>
                <a:cs typeface="Times New Roman" pitchFamily="18" charset="0"/>
              </a:rPr>
              <a:t>，接着用下式更新状态</a:t>
            </a:r>
            <a:r>
              <a:rPr lang="en-US" sz="2400" i="1" kern="0" dirty="0" smtClean="0">
                <a:solidFill>
                  <a:srgbClr val="0070C0"/>
                </a:solidFill>
                <a:latin typeface="Times New Roman" pitchFamily="18" charset="0"/>
                <a:cs typeface="Times New Roman" pitchFamily="18" charset="0"/>
              </a:rPr>
              <a:t>s</a:t>
            </a:r>
            <a:r>
              <a:rPr lang="en-US" sz="2400" kern="0" baseline="-25000" dirty="0" smtClean="0">
                <a:solidFill>
                  <a:srgbClr val="0070C0"/>
                </a:solidFill>
                <a:latin typeface="Times New Roman" pitchFamily="18" charset="0"/>
                <a:cs typeface="Times New Roman" pitchFamily="18" charset="0"/>
              </a:rPr>
              <a:t>22</a:t>
            </a:r>
            <a:r>
              <a:rPr lang="zh-CN" altLang="en-US" sz="2400" kern="0" dirty="0" smtClean="0">
                <a:solidFill>
                  <a:srgbClr val="0070C0"/>
                </a:solidFill>
                <a:latin typeface="Times New Roman" pitchFamily="18" charset="0"/>
                <a:cs typeface="Times New Roman" pitchFamily="18" charset="0"/>
              </a:rPr>
              <a:t>的</a:t>
            </a:r>
            <a:r>
              <a:rPr lang="en-US" sz="2400" i="1" kern="0" dirty="0" smtClean="0">
                <a:solidFill>
                  <a:srgbClr val="0070C0"/>
                </a:solidFill>
                <a:latin typeface="Times New Roman" pitchFamily="18" charset="0"/>
                <a:cs typeface="Times New Roman" pitchFamily="18" charset="0"/>
              </a:rPr>
              <a:t>Q’</a:t>
            </a:r>
            <a:r>
              <a:rPr lang="zh-CN" altLang="en-US" sz="2400" kern="0" dirty="0" smtClean="0">
                <a:solidFill>
                  <a:srgbClr val="0070C0"/>
                </a:solidFill>
                <a:latin typeface="Times New Roman" pitchFamily="18" charset="0"/>
                <a:cs typeface="Times New Roman" pitchFamily="18" charset="0"/>
              </a:rPr>
              <a:t>值</a:t>
            </a:r>
          </a:p>
          <a:p>
            <a:pPr>
              <a:lnSpc>
                <a:spcPct val="150000"/>
              </a:lnSpc>
              <a:spcBef>
                <a:spcPts val="0"/>
              </a:spcBef>
              <a:buFont typeface="Wingdings" pitchFamily="2" charset="2"/>
              <a:buNone/>
            </a:pPr>
            <a:r>
              <a:rPr lang="en-US" sz="2400" kern="0" dirty="0" smtClean="0">
                <a:solidFill>
                  <a:srgbClr val="0070C0"/>
                </a:solidFill>
                <a:latin typeface="Times New Roman" pitchFamily="18" charset="0"/>
                <a:cs typeface="Times New Roman" pitchFamily="18" charset="0"/>
              </a:rPr>
              <a:t>                    </a:t>
            </a:r>
            <a:r>
              <a:rPr lang="en-US" sz="2400" i="1" kern="0" dirty="0" smtClean="0">
                <a:solidFill>
                  <a:srgbClr val="0070C0"/>
                </a:solidFill>
                <a:latin typeface="Times New Roman" pitchFamily="18" charset="0"/>
                <a:cs typeface="Times New Roman" pitchFamily="18" charset="0"/>
              </a:rPr>
              <a:t>Q’</a:t>
            </a:r>
            <a:r>
              <a:rPr lang="en-US" sz="2400" kern="0" dirty="0" smtClean="0">
                <a:solidFill>
                  <a:srgbClr val="0070C0"/>
                </a:solidFill>
                <a:latin typeface="Times New Roman" pitchFamily="18" charset="0"/>
                <a:cs typeface="Times New Roman" pitchFamily="18" charset="0"/>
              </a:rPr>
              <a:t>(</a:t>
            </a:r>
            <a:r>
              <a:rPr lang="en-US" sz="2400" i="1" kern="0" dirty="0" smtClean="0">
                <a:solidFill>
                  <a:srgbClr val="0070C0"/>
                </a:solidFill>
                <a:latin typeface="Times New Roman" pitchFamily="18" charset="0"/>
                <a:cs typeface="Times New Roman" pitchFamily="18" charset="0"/>
              </a:rPr>
              <a:t>s</a:t>
            </a:r>
            <a:r>
              <a:rPr lang="en-US" sz="2400" kern="0" baseline="-25000" dirty="0" smtClean="0">
                <a:solidFill>
                  <a:srgbClr val="0070C0"/>
                </a:solidFill>
                <a:latin typeface="Times New Roman" pitchFamily="18" charset="0"/>
                <a:cs typeface="Times New Roman" pitchFamily="18" charset="0"/>
              </a:rPr>
              <a:t>22</a:t>
            </a:r>
            <a:r>
              <a:rPr lang="en-US" sz="2400" kern="0" dirty="0" smtClean="0">
                <a:solidFill>
                  <a:srgbClr val="0070C0"/>
                </a:solidFill>
                <a:latin typeface="Times New Roman" pitchFamily="18" charset="0"/>
                <a:cs typeface="Times New Roman" pitchFamily="18" charset="0"/>
              </a:rPr>
              <a:t>, </a:t>
            </a:r>
            <a:r>
              <a:rPr lang="en-US" sz="2400" i="1" kern="0" dirty="0" smtClean="0">
                <a:solidFill>
                  <a:srgbClr val="0070C0"/>
                </a:solidFill>
                <a:latin typeface="Times New Roman" pitchFamily="18" charset="0"/>
                <a:cs typeface="Times New Roman" pitchFamily="18" charset="0"/>
              </a:rPr>
              <a:t>a</a:t>
            </a:r>
            <a:r>
              <a:rPr lang="en-US" sz="2400" i="1" kern="0" baseline="-25000" dirty="0" smtClean="0">
                <a:solidFill>
                  <a:srgbClr val="0070C0"/>
                </a:solidFill>
                <a:latin typeface="Times New Roman" pitchFamily="18" charset="0"/>
                <a:cs typeface="Times New Roman" pitchFamily="18" charset="0"/>
              </a:rPr>
              <a:t>right</a:t>
            </a:r>
            <a:r>
              <a:rPr lang="en-US" sz="2400" kern="0" dirty="0" smtClean="0">
                <a:solidFill>
                  <a:srgbClr val="0070C0"/>
                </a:solidFill>
                <a:latin typeface="Times New Roman" pitchFamily="18" charset="0"/>
                <a:cs typeface="Times New Roman" pitchFamily="18" charset="0"/>
              </a:rPr>
              <a:t>)=</a:t>
            </a:r>
            <a:r>
              <a:rPr lang="en-US" sz="2400" i="1" kern="0" dirty="0" smtClean="0">
                <a:solidFill>
                  <a:srgbClr val="0070C0"/>
                </a:solidFill>
                <a:latin typeface="Times New Roman" pitchFamily="18" charset="0"/>
                <a:cs typeface="Times New Roman" pitchFamily="18" charset="0"/>
              </a:rPr>
              <a:t> r</a:t>
            </a:r>
            <a:r>
              <a:rPr lang="en-US" sz="2400" kern="0" dirty="0" smtClean="0">
                <a:solidFill>
                  <a:srgbClr val="0070C0"/>
                </a:solidFill>
                <a:latin typeface="Times New Roman" pitchFamily="18" charset="0"/>
                <a:cs typeface="Times New Roman" pitchFamily="18" charset="0"/>
              </a:rPr>
              <a:t>(</a:t>
            </a:r>
            <a:r>
              <a:rPr lang="en-US" sz="2400" i="1" kern="0" dirty="0" smtClean="0">
                <a:solidFill>
                  <a:srgbClr val="0070C0"/>
                </a:solidFill>
                <a:latin typeface="Times New Roman" pitchFamily="18" charset="0"/>
                <a:cs typeface="Times New Roman" pitchFamily="18" charset="0"/>
              </a:rPr>
              <a:t>s</a:t>
            </a:r>
            <a:r>
              <a:rPr lang="en-US" sz="2400" kern="0" dirty="0" smtClean="0">
                <a:solidFill>
                  <a:srgbClr val="0070C0"/>
                </a:solidFill>
                <a:latin typeface="Times New Roman" pitchFamily="18" charset="0"/>
                <a:cs typeface="Times New Roman" pitchFamily="18" charset="0"/>
              </a:rPr>
              <a:t>, </a:t>
            </a:r>
            <a:r>
              <a:rPr lang="en-US" sz="2400" i="1" kern="0" dirty="0" smtClean="0">
                <a:solidFill>
                  <a:srgbClr val="0070C0"/>
                </a:solidFill>
                <a:latin typeface="Times New Roman" pitchFamily="18" charset="0"/>
                <a:cs typeface="Times New Roman" pitchFamily="18" charset="0"/>
              </a:rPr>
              <a:t>a</a:t>
            </a:r>
            <a:r>
              <a:rPr lang="en-US" sz="2400" i="1" kern="0" baseline="-25000" dirty="0" smtClean="0">
                <a:solidFill>
                  <a:srgbClr val="0070C0"/>
                </a:solidFill>
                <a:latin typeface="Times New Roman" pitchFamily="18" charset="0"/>
                <a:cs typeface="Times New Roman" pitchFamily="18" charset="0"/>
              </a:rPr>
              <a:t>right</a:t>
            </a:r>
            <a:r>
              <a:rPr lang="en-US" sz="2400" kern="0" dirty="0" smtClean="0">
                <a:solidFill>
                  <a:srgbClr val="0070C0"/>
                </a:solidFill>
                <a:latin typeface="Times New Roman" pitchFamily="18" charset="0"/>
                <a:cs typeface="Times New Roman" pitchFamily="18" charset="0"/>
              </a:rPr>
              <a:t>) +</a:t>
            </a:r>
            <a:r>
              <a:rPr lang="en-US" sz="2400" i="1" kern="0" dirty="0" smtClean="0">
                <a:solidFill>
                  <a:srgbClr val="0070C0"/>
                </a:solidFill>
                <a:latin typeface="Times New Roman" pitchFamily="18" charset="0"/>
                <a:cs typeface="Times New Roman" pitchFamily="18" charset="0"/>
              </a:rPr>
              <a:t> </a:t>
            </a:r>
            <a:r>
              <a:rPr lang="en-US" sz="2400" i="1" kern="0" dirty="0" smtClean="0">
                <a:solidFill>
                  <a:srgbClr val="0070C0"/>
                </a:solidFill>
                <a:latin typeface="Times New Roman" pitchFamily="18" charset="0"/>
                <a:cs typeface="Times New Roman" pitchFamily="18" charset="0"/>
                <a:sym typeface="Symbol"/>
              </a:rPr>
              <a:t></a:t>
            </a:r>
            <a:endParaRPr lang="zh-CN" altLang="en-US" sz="2400" kern="0" dirty="0" smtClean="0">
              <a:solidFill>
                <a:srgbClr val="0070C0"/>
              </a:solidFill>
              <a:latin typeface="Times New Roman" pitchFamily="18" charset="0"/>
              <a:cs typeface="Times New Roman" pitchFamily="18" charset="0"/>
            </a:endParaRPr>
          </a:p>
          <a:p>
            <a:pPr>
              <a:buFont typeface="Wingdings" pitchFamily="2" charset="2"/>
              <a:buNone/>
            </a:pPr>
            <a:r>
              <a:rPr lang="en-US" sz="2400" kern="0" dirty="0" smtClean="0">
                <a:solidFill>
                  <a:srgbClr val="0070C0"/>
                </a:solidFill>
                <a:latin typeface="Times New Roman" pitchFamily="18" charset="0"/>
                <a:cs typeface="Times New Roman" pitchFamily="18" charset="0"/>
              </a:rPr>
              <a:t>                                        =</a:t>
            </a:r>
            <a:r>
              <a:rPr lang="en-US" sz="2400" i="1" kern="0" dirty="0" smtClean="0">
                <a:solidFill>
                  <a:srgbClr val="0070C0"/>
                </a:solidFill>
                <a:latin typeface="Times New Roman" pitchFamily="18" charset="0"/>
                <a:cs typeface="Times New Roman" pitchFamily="18" charset="0"/>
              </a:rPr>
              <a:t> </a:t>
            </a:r>
            <a:r>
              <a:rPr lang="en-US" sz="2400" kern="0" dirty="0" smtClean="0">
                <a:solidFill>
                  <a:srgbClr val="0070C0"/>
                </a:solidFill>
                <a:latin typeface="Times New Roman" pitchFamily="18" charset="0"/>
                <a:cs typeface="Times New Roman" pitchFamily="18" charset="0"/>
              </a:rPr>
              <a:t>0+</a:t>
            </a:r>
            <a:r>
              <a:rPr lang="en-US" sz="2400" i="1" kern="0" dirty="0" smtClean="0">
                <a:solidFill>
                  <a:srgbClr val="0070C0"/>
                </a:solidFill>
                <a:latin typeface="Times New Roman" pitchFamily="18" charset="0"/>
                <a:cs typeface="Times New Roman" pitchFamily="18" charset="0"/>
              </a:rPr>
              <a:t> </a:t>
            </a:r>
            <a:r>
              <a:rPr lang="en-US" sz="2400" kern="0" dirty="0" smtClean="0">
                <a:solidFill>
                  <a:srgbClr val="0070C0"/>
                </a:solidFill>
                <a:latin typeface="Times New Roman" pitchFamily="18" charset="0"/>
                <a:cs typeface="Times New Roman" pitchFamily="18" charset="0"/>
              </a:rPr>
              <a:t>0.9max{0,100}</a:t>
            </a:r>
            <a:endParaRPr lang="zh-CN" altLang="en-US" sz="2400" kern="0" dirty="0" smtClean="0">
              <a:solidFill>
                <a:srgbClr val="0070C0"/>
              </a:solidFill>
              <a:latin typeface="Times New Roman" pitchFamily="18" charset="0"/>
              <a:cs typeface="Times New Roman" pitchFamily="18" charset="0"/>
            </a:endParaRPr>
          </a:p>
          <a:p>
            <a:pPr>
              <a:buFont typeface="Wingdings" pitchFamily="2" charset="2"/>
              <a:buNone/>
            </a:pPr>
            <a:r>
              <a:rPr lang="en-US" sz="2400" kern="0" dirty="0" smtClean="0">
                <a:solidFill>
                  <a:srgbClr val="0070C0"/>
                </a:solidFill>
                <a:latin typeface="Times New Roman" pitchFamily="18" charset="0"/>
                <a:cs typeface="Times New Roman" pitchFamily="18" charset="0"/>
              </a:rPr>
              <a:t>                                        =</a:t>
            </a:r>
            <a:r>
              <a:rPr lang="en-US" sz="2400" i="1" kern="0" dirty="0" smtClean="0">
                <a:solidFill>
                  <a:srgbClr val="0070C0"/>
                </a:solidFill>
                <a:latin typeface="Times New Roman" pitchFamily="18" charset="0"/>
                <a:cs typeface="Times New Roman" pitchFamily="18" charset="0"/>
              </a:rPr>
              <a:t> </a:t>
            </a:r>
            <a:r>
              <a:rPr lang="en-US" sz="2400" kern="0" dirty="0" smtClean="0">
                <a:solidFill>
                  <a:srgbClr val="0070C0"/>
                </a:solidFill>
                <a:latin typeface="Times New Roman" pitchFamily="18" charset="0"/>
                <a:cs typeface="Times New Roman" pitchFamily="18" charset="0"/>
              </a:rPr>
              <a:t>90</a:t>
            </a:r>
            <a:endParaRPr lang="zh-CN" altLang="en-US" sz="2400" kern="0" dirty="0">
              <a:solidFill>
                <a:srgbClr val="0070C0"/>
              </a:solidFill>
              <a:latin typeface="Times New Roman" pitchFamily="18" charset="0"/>
              <a:cs typeface="Times New Roman" pitchFamily="18" charset="0"/>
            </a:endParaRPr>
          </a:p>
        </p:txBody>
      </p:sp>
      <p:pic>
        <p:nvPicPr>
          <p:cNvPr id="6" name="Picture 1"/>
          <p:cNvPicPr>
            <a:picLocks noChangeAspect="1" noChangeArrowheads="1"/>
          </p:cNvPicPr>
          <p:nvPr/>
        </p:nvPicPr>
        <p:blipFill>
          <a:blip r:embed="rId3">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4932046" y="3558044"/>
            <a:ext cx="1357322" cy="500066"/>
          </a:xfrm>
          <a:prstGeom prst="rect">
            <a:avLst/>
          </a:prstGeom>
          <a:noFill/>
        </p:spPr>
      </p:pic>
      <p:sp>
        <p:nvSpPr>
          <p:cNvPr id="7" name="矩形 6"/>
          <p:cNvSpPr/>
          <p:nvPr/>
        </p:nvSpPr>
        <p:spPr>
          <a:xfrm>
            <a:off x="323528" y="4968186"/>
            <a:ext cx="8568952" cy="1701174"/>
          </a:xfrm>
          <a:prstGeom prst="rect">
            <a:avLst/>
          </a:prstGeom>
        </p:spPr>
        <p:txBody>
          <a:bodyPr wrap="square">
            <a:spAutoFit/>
          </a:bodyPr>
          <a:lstStyle/>
          <a:p>
            <a:pPr>
              <a:lnSpc>
                <a:spcPct val="140000"/>
              </a:lnSpc>
            </a:pPr>
            <a:r>
              <a:rPr lang="en-US" sz="2400" dirty="0" smtClean="0">
                <a:solidFill>
                  <a:srgbClr val="0070C0"/>
                </a:solidFill>
                <a:latin typeface="Times New Roman" pitchFamily="18" charset="0"/>
                <a:cs typeface="Times New Roman" pitchFamily="18" charset="0"/>
              </a:rPr>
              <a:t>Agent</a:t>
            </a:r>
            <a:r>
              <a:rPr lang="zh-CN" altLang="en-US" sz="2400" dirty="0" smtClean="0">
                <a:solidFill>
                  <a:srgbClr val="0070C0"/>
                </a:solidFill>
                <a:latin typeface="Times New Roman" pitchFamily="18" charset="0"/>
                <a:cs typeface="Times New Roman" pitchFamily="18" charset="0"/>
              </a:rPr>
              <a:t>将</a:t>
            </a:r>
            <a:r>
              <a:rPr lang="en-US" sz="2400" i="1" dirty="0" smtClean="0">
                <a:solidFill>
                  <a:srgbClr val="0070C0"/>
                </a:solidFill>
                <a:latin typeface="Times New Roman" pitchFamily="18" charset="0"/>
                <a:cs typeface="Times New Roman" pitchFamily="18" charset="0"/>
              </a:rPr>
              <a:t>s</a:t>
            </a:r>
            <a:r>
              <a:rPr lang="en-US" sz="2400" baseline="-25000" dirty="0" smtClean="0">
                <a:solidFill>
                  <a:srgbClr val="0070C0"/>
                </a:solidFill>
                <a:latin typeface="Times New Roman" pitchFamily="18" charset="0"/>
                <a:cs typeface="Times New Roman" pitchFamily="18" charset="0"/>
              </a:rPr>
              <a:t>23</a:t>
            </a:r>
            <a:r>
              <a:rPr lang="zh-CN" altLang="en-US" sz="2400" dirty="0" smtClean="0">
                <a:solidFill>
                  <a:srgbClr val="0070C0"/>
                </a:solidFill>
                <a:latin typeface="Times New Roman" pitchFamily="18" charset="0"/>
                <a:cs typeface="Times New Roman" pitchFamily="18" charset="0"/>
              </a:rPr>
              <a:t>作为当前状态，并选向上的动作执行，于是，</a:t>
            </a:r>
            <a:r>
              <a:rPr lang="en-US" sz="2400" dirty="0" smtClean="0">
                <a:solidFill>
                  <a:srgbClr val="0070C0"/>
                </a:solidFill>
                <a:latin typeface="Times New Roman" pitchFamily="18" charset="0"/>
                <a:cs typeface="Times New Roman" pitchFamily="18" charset="0"/>
              </a:rPr>
              <a:t>Agent</a:t>
            </a:r>
            <a:r>
              <a:rPr lang="zh-CN" altLang="en-US" sz="2400" dirty="0" smtClean="0">
                <a:solidFill>
                  <a:srgbClr val="0070C0"/>
                </a:solidFill>
                <a:latin typeface="Times New Roman" pitchFamily="18" charset="0"/>
                <a:cs typeface="Times New Roman" pitchFamily="18" charset="0"/>
              </a:rPr>
              <a:t>进入状态</a:t>
            </a:r>
            <a:r>
              <a:rPr lang="en-US" sz="2400" i="1" dirty="0" smtClean="0">
                <a:solidFill>
                  <a:srgbClr val="0070C0"/>
                </a:solidFill>
                <a:latin typeface="Times New Roman" pitchFamily="18" charset="0"/>
                <a:cs typeface="Times New Roman" pitchFamily="18" charset="0"/>
              </a:rPr>
              <a:t>s</a:t>
            </a:r>
            <a:r>
              <a:rPr lang="en-US" sz="2400" baseline="-25000" dirty="0" smtClean="0">
                <a:solidFill>
                  <a:srgbClr val="0070C0"/>
                </a:solidFill>
                <a:latin typeface="Times New Roman" pitchFamily="18" charset="0"/>
                <a:cs typeface="Times New Roman" pitchFamily="18" charset="0"/>
              </a:rPr>
              <a:t>13</a:t>
            </a:r>
            <a:r>
              <a:rPr lang="zh-CN" altLang="en-US" sz="2400" dirty="0" smtClean="0">
                <a:solidFill>
                  <a:srgbClr val="0070C0"/>
                </a:solidFill>
                <a:latin typeface="Times New Roman" pitchFamily="18" charset="0"/>
                <a:cs typeface="Times New Roman" pitchFamily="18" charset="0"/>
              </a:rPr>
              <a:t>。由于已是目标状态，所以</a:t>
            </a:r>
            <a:r>
              <a:rPr lang="en-US" sz="2400" dirty="0" smtClean="0">
                <a:solidFill>
                  <a:srgbClr val="0070C0"/>
                </a:solidFill>
                <a:latin typeface="Times New Roman" pitchFamily="18" charset="0"/>
                <a:cs typeface="Times New Roman" pitchFamily="18" charset="0"/>
              </a:rPr>
              <a:t>Agent</a:t>
            </a:r>
            <a:r>
              <a:rPr lang="zh-CN" altLang="en-US" sz="2400" dirty="0" smtClean="0">
                <a:solidFill>
                  <a:srgbClr val="0070C0"/>
                </a:solidFill>
                <a:latin typeface="Times New Roman" pitchFamily="18" charset="0"/>
                <a:cs typeface="Times New Roman" pitchFamily="18" charset="0"/>
              </a:rPr>
              <a:t>不再更新状态</a:t>
            </a:r>
            <a:r>
              <a:rPr lang="en-US" sz="2400" i="1" dirty="0" smtClean="0">
                <a:solidFill>
                  <a:srgbClr val="0070C0"/>
                </a:solidFill>
                <a:latin typeface="Times New Roman" pitchFamily="18" charset="0"/>
                <a:cs typeface="Times New Roman" pitchFamily="18" charset="0"/>
              </a:rPr>
              <a:t>s</a:t>
            </a:r>
            <a:r>
              <a:rPr lang="en-US" sz="2400" baseline="-25000" dirty="0" smtClean="0">
                <a:solidFill>
                  <a:srgbClr val="0070C0"/>
                </a:solidFill>
                <a:latin typeface="Times New Roman" pitchFamily="18" charset="0"/>
                <a:cs typeface="Times New Roman" pitchFamily="18" charset="0"/>
              </a:rPr>
              <a:t>23</a:t>
            </a:r>
            <a:r>
              <a:rPr lang="zh-CN" altLang="en-US" sz="2400" dirty="0" smtClean="0">
                <a:solidFill>
                  <a:srgbClr val="0070C0"/>
                </a:solidFill>
                <a:latin typeface="Times New Roman" pitchFamily="18" charset="0"/>
                <a:cs typeface="Times New Roman" pitchFamily="18" charset="0"/>
              </a:rPr>
              <a:t>向上动作的</a:t>
            </a:r>
            <a:r>
              <a:rPr lang="en-US" sz="2400" i="1" dirty="0" smtClean="0">
                <a:solidFill>
                  <a:srgbClr val="0070C0"/>
                </a:solidFill>
                <a:latin typeface="Times New Roman" pitchFamily="18" charset="0"/>
                <a:cs typeface="Times New Roman" pitchFamily="18" charset="0"/>
              </a:rPr>
              <a:t>Q’</a:t>
            </a:r>
            <a:r>
              <a:rPr lang="zh-CN" altLang="en-US" sz="2400" dirty="0" smtClean="0">
                <a:solidFill>
                  <a:srgbClr val="0070C0"/>
                </a:solidFill>
                <a:latin typeface="Times New Roman" pitchFamily="18" charset="0"/>
                <a:cs typeface="Times New Roman" pitchFamily="18" charset="0"/>
              </a:rPr>
              <a:t>值。于是，第一轮学习结束。</a:t>
            </a:r>
            <a:endParaRPr lang="zh-CN" altLang="en-US" sz="24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Rot="1" noChangeArrowheads="1"/>
          </p:cNvSpPr>
          <p:nvPr>
            <p:ph type="body" idx="4294967295"/>
          </p:nvPr>
        </p:nvSpPr>
        <p:spPr>
          <a:xfrm>
            <a:off x="457200" y="692150"/>
            <a:ext cx="8229600" cy="5438775"/>
          </a:xfrm>
        </p:spPr>
        <p:txBody>
          <a:bodyPr/>
          <a:lstStyle/>
          <a:p>
            <a:pPr>
              <a:lnSpc>
                <a:spcPct val="150000"/>
              </a:lnSpc>
              <a:buNone/>
            </a:pPr>
            <a:r>
              <a:rPr lang="zh-CN" altLang="en-US" sz="2800" dirty="0" smtClean="0">
                <a:solidFill>
                  <a:srgbClr val="0070C0"/>
                </a:solidFill>
              </a:rPr>
              <a:t>        </a:t>
            </a:r>
            <a:endParaRPr lang="zh-CN" altLang="en-US" sz="2800" dirty="0">
              <a:solidFill>
                <a:srgbClr val="0070C0"/>
              </a:solidFill>
            </a:endParaRPr>
          </a:p>
        </p:txBody>
      </p:sp>
      <p:sp>
        <p:nvSpPr>
          <p:cNvPr id="21" name="矩形 20"/>
          <p:cNvSpPr/>
          <p:nvPr/>
        </p:nvSpPr>
        <p:spPr>
          <a:xfrm>
            <a:off x="66567" y="188640"/>
            <a:ext cx="4896544" cy="7054303"/>
          </a:xfrm>
          <a:prstGeom prst="rect">
            <a:avLst/>
          </a:prstGeom>
        </p:spPr>
        <p:txBody>
          <a:bodyPr wrap="square">
            <a:spAutoFit/>
          </a:bodyPr>
          <a:lstStyle/>
          <a:p>
            <a:pPr>
              <a:lnSpc>
                <a:spcPct val="150000"/>
              </a:lnSpc>
            </a:pPr>
            <a:r>
              <a:rPr lang="zh-CN" altLang="en-US" sz="2400" dirty="0" smtClean="0">
                <a:solidFill>
                  <a:srgbClr val="0070C0"/>
                </a:solidFill>
                <a:latin typeface="Times New Roman" pitchFamily="18" charset="0"/>
                <a:cs typeface="Times New Roman" pitchFamily="18" charset="0"/>
              </a:rPr>
              <a:t>    </a:t>
            </a:r>
            <a:r>
              <a:rPr lang="zh-CN" altLang="en-US" sz="2000" dirty="0" smtClean="0">
                <a:solidFill>
                  <a:srgbClr val="0070C0"/>
                </a:solidFill>
                <a:latin typeface="Times New Roman" pitchFamily="18" charset="0"/>
                <a:cs typeface="Times New Roman" pitchFamily="18" charset="0"/>
              </a:rPr>
              <a:t>通过多轮学习之后，各状态下的各动作的</a:t>
            </a:r>
            <a:r>
              <a:rPr lang="en-US" sz="2000" i="1" dirty="0" smtClean="0">
                <a:solidFill>
                  <a:srgbClr val="0070C0"/>
                </a:solidFill>
                <a:latin typeface="Times New Roman" pitchFamily="18" charset="0"/>
                <a:cs typeface="Times New Roman" pitchFamily="18" charset="0"/>
              </a:rPr>
              <a:t>Q’</a:t>
            </a:r>
            <a:r>
              <a:rPr lang="zh-CN" altLang="en-US" sz="2000" dirty="0" smtClean="0">
                <a:solidFill>
                  <a:srgbClr val="0070C0"/>
                </a:solidFill>
                <a:latin typeface="Times New Roman" pitchFamily="18" charset="0"/>
                <a:cs typeface="Times New Roman" pitchFamily="18" charset="0"/>
              </a:rPr>
              <a:t>值便全部被更新（如图</a:t>
            </a:r>
            <a:r>
              <a:rPr lang="en-US" altLang="zh-CN" sz="2000" dirty="0" smtClean="0">
                <a:solidFill>
                  <a:srgbClr val="0070C0"/>
                </a:solidFill>
                <a:latin typeface="Times New Roman" pitchFamily="18" charset="0"/>
                <a:cs typeface="Times New Roman" pitchFamily="18" charset="0"/>
              </a:rPr>
              <a:t>9</a:t>
            </a:r>
            <a:r>
              <a:rPr lang="en-US" sz="2000" dirty="0" smtClean="0">
                <a:solidFill>
                  <a:srgbClr val="0070C0"/>
                </a:solidFill>
                <a:latin typeface="Times New Roman" pitchFamily="18" charset="0"/>
                <a:cs typeface="Times New Roman" pitchFamily="18" charset="0"/>
              </a:rPr>
              <a:t>-20</a:t>
            </a:r>
            <a:r>
              <a:rPr lang="zh-CN" altLang="en-US" sz="2000" dirty="0" smtClean="0">
                <a:solidFill>
                  <a:srgbClr val="0070C0"/>
                </a:solidFill>
                <a:latin typeface="Times New Roman" pitchFamily="18" charset="0"/>
                <a:cs typeface="Times New Roman" pitchFamily="18" charset="0"/>
              </a:rPr>
              <a:t>所示），就得到一张记录各状态下各动作的</a:t>
            </a:r>
            <a:r>
              <a:rPr lang="en-US" sz="2000" i="1" dirty="0" smtClean="0">
                <a:solidFill>
                  <a:srgbClr val="0070C0"/>
                </a:solidFill>
                <a:latin typeface="Times New Roman" pitchFamily="18" charset="0"/>
                <a:cs typeface="Times New Roman" pitchFamily="18" charset="0"/>
              </a:rPr>
              <a:t>Q’</a:t>
            </a:r>
            <a:r>
              <a:rPr lang="zh-CN" altLang="en-US" sz="2000" dirty="0" smtClean="0">
                <a:solidFill>
                  <a:srgbClr val="0070C0"/>
                </a:solidFill>
                <a:latin typeface="Times New Roman" pitchFamily="18" charset="0"/>
                <a:cs typeface="Times New Roman" pitchFamily="18" charset="0"/>
              </a:rPr>
              <a:t>值亦即最大积累奖</a:t>
            </a:r>
            <a:r>
              <a:rPr lang="en-US" sz="2000" dirty="0" smtClean="0">
                <a:solidFill>
                  <a:srgbClr val="0070C0"/>
                </a:solidFill>
                <a:latin typeface="Times New Roman" pitchFamily="18" charset="0"/>
                <a:cs typeface="Times New Roman" pitchFamily="18" charset="0"/>
              </a:rPr>
              <a:t>/</a:t>
            </a:r>
            <a:r>
              <a:rPr lang="zh-CN" altLang="en-US" sz="2000" dirty="0" smtClean="0">
                <a:solidFill>
                  <a:srgbClr val="0070C0"/>
                </a:solidFill>
                <a:latin typeface="Times New Roman" pitchFamily="18" charset="0"/>
                <a:cs typeface="Times New Roman" pitchFamily="18" charset="0"/>
              </a:rPr>
              <a:t>惩值的数据表，即</a:t>
            </a:r>
            <a:r>
              <a:rPr lang="en-US" sz="2000" i="1" dirty="0" smtClean="0">
                <a:solidFill>
                  <a:srgbClr val="0070C0"/>
                </a:solidFill>
                <a:latin typeface="Times New Roman" pitchFamily="18" charset="0"/>
                <a:cs typeface="Times New Roman" pitchFamily="18" charset="0"/>
              </a:rPr>
              <a:t>Q’</a:t>
            </a:r>
            <a:r>
              <a:rPr lang="zh-CN" altLang="en-US" sz="2000" dirty="0" smtClean="0">
                <a:solidFill>
                  <a:srgbClr val="0070C0"/>
                </a:solidFill>
                <a:latin typeface="Times New Roman" pitchFamily="18" charset="0"/>
                <a:cs typeface="Times New Roman" pitchFamily="18" charset="0"/>
              </a:rPr>
              <a:t>表。</a:t>
            </a:r>
          </a:p>
          <a:p>
            <a:pPr algn="just">
              <a:lnSpc>
                <a:spcPct val="150000"/>
              </a:lnSpc>
            </a:pPr>
            <a:r>
              <a:rPr lang="zh-CN" altLang="en-US" sz="2000" dirty="0" smtClean="0">
                <a:solidFill>
                  <a:srgbClr val="0070C0"/>
                </a:solidFill>
                <a:latin typeface="Times New Roman" pitchFamily="18" charset="0"/>
                <a:cs typeface="Times New Roman" pitchFamily="18" charset="0"/>
              </a:rPr>
              <a:t>       </a:t>
            </a:r>
            <a:r>
              <a:rPr lang="en-US" sz="2000" dirty="0" smtClean="0">
                <a:solidFill>
                  <a:srgbClr val="0070C0"/>
                </a:solidFill>
                <a:latin typeface="Times New Roman" pitchFamily="18" charset="0"/>
                <a:cs typeface="Times New Roman" pitchFamily="18" charset="0"/>
              </a:rPr>
              <a:t>Agent</a:t>
            </a:r>
            <a:r>
              <a:rPr lang="zh-CN" altLang="en-US" sz="2000" dirty="0" smtClean="0">
                <a:solidFill>
                  <a:srgbClr val="0070C0"/>
                </a:solidFill>
                <a:latin typeface="Times New Roman" pitchFamily="18" charset="0"/>
                <a:cs typeface="Times New Roman" pitchFamily="18" charset="0"/>
              </a:rPr>
              <a:t>就可通过查</a:t>
            </a:r>
            <a:r>
              <a:rPr lang="en-US" altLang="zh-CN" sz="2000" i="1" dirty="0">
                <a:solidFill>
                  <a:srgbClr val="0070C0"/>
                </a:solidFill>
                <a:latin typeface="Times New Roman" pitchFamily="18" charset="0"/>
                <a:cs typeface="Times New Roman" pitchFamily="18" charset="0"/>
              </a:rPr>
              <a:t>Q’</a:t>
            </a:r>
            <a:r>
              <a:rPr lang="zh-CN" altLang="en-US" sz="2000" dirty="0" smtClean="0">
                <a:solidFill>
                  <a:srgbClr val="0070C0"/>
                </a:solidFill>
                <a:latin typeface="Times New Roman" pitchFamily="18" charset="0"/>
                <a:cs typeface="Times New Roman" pitchFamily="18" charset="0"/>
              </a:rPr>
              <a:t>表很容易地得到所求的最优策略</a:t>
            </a:r>
            <a:r>
              <a:rPr lang="en-US" sz="2000" dirty="0" smtClean="0">
                <a:solidFill>
                  <a:srgbClr val="0070C0"/>
                </a:solidFill>
                <a:latin typeface="Times New Roman" pitchFamily="18" charset="0"/>
                <a:cs typeface="Times New Roman" pitchFamily="18" charset="0"/>
                <a:sym typeface="Symbol"/>
              </a:rPr>
              <a:t></a:t>
            </a:r>
            <a:r>
              <a:rPr lang="en-US" sz="2000" baseline="30000" dirty="0" smtClean="0">
                <a:solidFill>
                  <a:srgbClr val="0070C0"/>
                </a:solidFill>
                <a:latin typeface="Times New Roman" pitchFamily="18" charset="0"/>
                <a:cs typeface="Times New Roman" pitchFamily="18" charset="0"/>
              </a:rPr>
              <a:t>*</a:t>
            </a:r>
            <a:r>
              <a:rPr lang="zh-CN" altLang="en-US" sz="2000" dirty="0" smtClean="0">
                <a:solidFill>
                  <a:srgbClr val="0070C0"/>
                </a:solidFill>
                <a:latin typeface="Times New Roman" pitchFamily="18" charset="0"/>
                <a:cs typeface="Times New Roman" pitchFamily="18" charset="0"/>
              </a:rPr>
              <a:t>：</a:t>
            </a:r>
            <a:r>
              <a:rPr lang="en-US" sz="2000" i="1" dirty="0" smtClean="0">
                <a:solidFill>
                  <a:srgbClr val="0070C0"/>
                </a:solidFill>
                <a:latin typeface="Times New Roman" pitchFamily="18" charset="0"/>
                <a:cs typeface="Times New Roman" pitchFamily="18" charset="0"/>
              </a:rPr>
              <a:t>S</a:t>
            </a:r>
            <a:r>
              <a:rPr lang="en-US" sz="2000" dirty="0" smtClean="0">
                <a:solidFill>
                  <a:srgbClr val="0070C0"/>
                </a:solidFill>
                <a:latin typeface="Times New Roman" pitchFamily="18" charset="0"/>
                <a:cs typeface="Times New Roman" pitchFamily="18" charset="0"/>
              </a:rPr>
              <a:t>→</a:t>
            </a:r>
            <a:r>
              <a:rPr lang="en-US" sz="2000" i="1" dirty="0" smtClean="0">
                <a:solidFill>
                  <a:srgbClr val="0070C0"/>
                </a:solidFill>
                <a:latin typeface="Times New Roman" pitchFamily="18" charset="0"/>
                <a:cs typeface="Times New Roman" pitchFamily="18" charset="0"/>
              </a:rPr>
              <a:t>A</a:t>
            </a:r>
            <a:r>
              <a:rPr lang="zh-CN" altLang="en-US" sz="2000" dirty="0" smtClean="0">
                <a:solidFill>
                  <a:srgbClr val="0070C0"/>
                </a:solidFill>
                <a:latin typeface="Times New Roman" pitchFamily="18" charset="0"/>
                <a:cs typeface="Times New Roman" pitchFamily="18" charset="0"/>
              </a:rPr>
              <a:t>。下面的五个序对，就构成一个最优策略</a:t>
            </a:r>
            <a:r>
              <a:rPr lang="en-US" sz="2000" dirty="0" smtClean="0">
                <a:solidFill>
                  <a:srgbClr val="0070C0"/>
                </a:solidFill>
                <a:latin typeface="Times New Roman" pitchFamily="18" charset="0"/>
                <a:cs typeface="Times New Roman" pitchFamily="18" charset="0"/>
                <a:sym typeface="Symbol"/>
              </a:rPr>
              <a:t></a:t>
            </a:r>
            <a:r>
              <a:rPr lang="en-US" sz="2000" baseline="30000" dirty="0" smtClean="0">
                <a:solidFill>
                  <a:srgbClr val="0070C0"/>
                </a:solidFill>
                <a:latin typeface="Times New Roman" pitchFamily="18" charset="0"/>
                <a:cs typeface="Times New Roman" pitchFamily="18" charset="0"/>
              </a:rPr>
              <a:t>*</a:t>
            </a:r>
            <a:r>
              <a:rPr lang="zh-CN" altLang="en-US" sz="2000" dirty="0" smtClean="0">
                <a:solidFill>
                  <a:srgbClr val="0070C0"/>
                </a:solidFill>
                <a:latin typeface="Times New Roman" pitchFamily="18" charset="0"/>
                <a:cs typeface="Times New Roman" pitchFamily="18" charset="0"/>
              </a:rPr>
              <a:t>：</a:t>
            </a:r>
          </a:p>
          <a:p>
            <a:pPr algn="just">
              <a:lnSpc>
                <a:spcPct val="150000"/>
              </a:lnSpc>
            </a:pPr>
            <a:r>
              <a:rPr lang="en-US" sz="2000" dirty="0" smtClean="0">
                <a:solidFill>
                  <a:srgbClr val="0070C0"/>
                </a:solidFill>
                <a:latin typeface="Times New Roman" pitchFamily="18" charset="0"/>
                <a:cs typeface="Times New Roman" pitchFamily="18" charset="0"/>
              </a:rPr>
              <a:t>   (</a:t>
            </a:r>
            <a:r>
              <a:rPr lang="en-US" sz="2000" i="1" dirty="0" smtClean="0">
                <a:solidFill>
                  <a:srgbClr val="0070C0"/>
                </a:solidFill>
                <a:latin typeface="Times New Roman" pitchFamily="18" charset="0"/>
                <a:cs typeface="Times New Roman" pitchFamily="18" charset="0"/>
              </a:rPr>
              <a:t>s</a:t>
            </a:r>
            <a:r>
              <a:rPr lang="en-US" sz="2000" baseline="-25000" dirty="0" smtClean="0">
                <a:solidFill>
                  <a:srgbClr val="0070C0"/>
                </a:solidFill>
                <a:latin typeface="Times New Roman" pitchFamily="18" charset="0"/>
                <a:cs typeface="Times New Roman" pitchFamily="18" charset="0"/>
              </a:rPr>
              <a:t>11</a:t>
            </a:r>
            <a:r>
              <a:rPr lang="en-US" sz="2000" dirty="0" smtClean="0">
                <a:solidFill>
                  <a:srgbClr val="0070C0"/>
                </a:solidFill>
                <a:latin typeface="Times New Roman" pitchFamily="18" charset="0"/>
                <a:cs typeface="Times New Roman" pitchFamily="18" charset="0"/>
              </a:rPr>
              <a:t>, </a:t>
            </a:r>
            <a:r>
              <a:rPr lang="en-US" sz="2000" i="1" dirty="0" smtClean="0">
                <a:solidFill>
                  <a:srgbClr val="0070C0"/>
                </a:solidFill>
                <a:latin typeface="Times New Roman" pitchFamily="18" charset="0"/>
                <a:cs typeface="Times New Roman" pitchFamily="18" charset="0"/>
              </a:rPr>
              <a:t>a</a:t>
            </a:r>
            <a:r>
              <a:rPr lang="en-US" sz="2000" i="1" baseline="-25000" dirty="0" smtClean="0">
                <a:solidFill>
                  <a:srgbClr val="0070C0"/>
                </a:solidFill>
                <a:latin typeface="Times New Roman" pitchFamily="18" charset="0"/>
                <a:cs typeface="Times New Roman" pitchFamily="18" charset="0"/>
              </a:rPr>
              <a:t>right</a:t>
            </a:r>
            <a:r>
              <a:rPr lang="en-US" sz="2000" dirty="0" smtClean="0">
                <a:solidFill>
                  <a:srgbClr val="0070C0"/>
                </a:solidFill>
                <a:latin typeface="Times New Roman" pitchFamily="18" charset="0"/>
                <a:cs typeface="Times New Roman" pitchFamily="18" charset="0"/>
              </a:rPr>
              <a:t>), (</a:t>
            </a:r>
            <a:r>
              <a:rPr lang="en-US" sz="2000" i="1" dirty="0" smtClean="0">
                <a:solidFill>
                  <a:srgbClr val="0070C0"/>
                </a:solidFill>
                <a:latin typeface="Times New Roman" pitchFamily="18" charset="0"/>
                <a:cs typeface="Times New Roman" pitchFamily="18" charset="0"/>
              </a:rPr>
              <a:t>s</a:t>
            </a:r>
            <a:r>
              <a:rPr lang="en-US" sz="2000" baseline="-25000" dirty="0" smtClean="0">
                <a:solidFill>
                  <a:srgbClr val="0070C0"/>
                </a:solidFill>
                <a:latin typeface="Times New Roman" pitchFamily="18" charset="0"/>
                <a:cs typeface="Times New Roman" pitchFamily="18" charset="0"/>
              </a:rPr>
              <a:t>12</a:t>
            </a:r>
            <a:r>
              <a:rPr lang="en-US" sz="2000" dirty="0" smtClean="0">
                <a:solidFill>
                  <a:srgbClr val="0070C0"/>
                </a:solidFill>
                <a:latin typeface="Times New Roman" pitchFamily="18" charset="0"/>
                <a:cs typeface="Times New Roman" pitchFamily="18" charset="0"/>
              </a:rPr>
              <a:t>, </a:t>
            </a:r>
            <a:r>
              <a:rPr lang="en-US" sz="2000" i="1" dirty="0" smtClean="0">
                <a:solidFill>
                  <a:srgbClr val="0070C0"/>
                </a:solidFill>
                <a:latin typeface="Times New Roman" pitchFamily="18" charset="0"/>
                <a:cs typeface="Times New Roman" pitchFamily="18" charset="0"/>
              </a:rPr>
              <a:t>a</a:t>
            </a:r>
            <a:r>
              <a:rPr lang="en-US" sz="2000" i="1" baseline="-25000" dirty="0" smtClean="0">
                <a:solidFill>
                  <a:srgbClr val="0070C0"/>
                </a:solidFill>
                <a:latin typeface="Times New Roman" pitchFamily="18" charset="0"/>
                <a:cs typeface="Times New Roman" pitchFamily="18" charset="0"/>
              </a:rPr>
              <a:t>right</a:t>
            </a:r>
            <a:r>
              <a:rPr lang="en-US" sz="2000" dirty="0" smtClean="0">
                <a:solidFill>
                  <a:srgbClr val="0070C0"/>
                </a:solidFill>
                <a:latin typeface="Times New Roman" pitchFamily="18" charset="0"/>
                <a:cs typeface="Times New Roman" pitchFamily="18" charset="0"/>
              </a:rPr>
              <a:t>), (</a:t>
            </a:r>
            <a:r>
              <a:rPr lang="en-US" sz="2000" i="1" dirty="0" smtClean="0">
                <a:solidFill>
                  <a:srgbClr val="0070C0"/>
                </a:solidFill>
                <a:latin typeface="Times New Roman" pitchFamily="18" charset="0"/>
                <a:cs typeface="Times New Roman" pitchFamily="18" charset="0"/>
              </a:rPr>
              <a:t>s</a:t>
            </a:r>
            <a:r>
              <a:rPr lang="en-US" sz="2000" baseline="-25000" dirty="0" smtClean="0">
                <a:solidFill>
                  <a:srgbClr val="0070C0"/>
                </a:solidFill>
                <a:latin typeface="Times New Roman" pitchFamily="18" charset="0"/>
                <a:cs typeface="Times New Roman" pitchFamily="18" charset="0"/>
              </a:rPr>
              <a:t>21</a:t>
            </a:r>
            <a:r>
              <a:rPr lang="en-US" sz="2000" dirty="0" smtClean="0">
                <a:solidFill>
                  <a:srgbClr val="0070C0"/>
                </a:solidFill>
                <a:latin typeface="Times New Roman" pitchFamily="18" charset="0"/>
                <a:cs typeface="Times New Roman" pitchFamily="18" charset="0"/>
              </a:rPr>
              <a:t>, </a:t>
            </a:r>
            <a:r>
              <a:rPr lang="en-US" sz="2000" i="1" dirty="0" smtClean="0">
                <a:solidFill>
                  <a:srgbClr val="0070C0"/>
                </a:solidFill>
                <a:latin typeface="Times New Roman" pitchFamily="18" charset="0"/>
                <a:cs typeface="Times New Roman" pitchFamily="18" charset="0"/>
              </a:rPr>
              <a:t>a</a:t>
            </a:r>
            <a:r>
              <a:rPr lang="en-US" sz="2000" i="1" baseline="-25000" dirty="0" smtClean="0">
                <a:solidFill>
                  <a:srgbClr val="0070C0"/>
                </a:solidFill>
                <a:latin typeface="Times New Roman" pitchFamily="18" charset="0"/>
                <a:cs typeface="Times New Roman" pitchFamily="18" charset="0"/>
              </a:rPr>
              <a:t>right</a:t>
            </a:r>
            <a:r>
              <a:rPr lang="en-US" sz="2000" dirty="0" smtClean="0">
                <a:solidFill>
                  <a:srgbClr val="0070C0"/>
                </a:solidFill>
                <a:latin typeface="Times New Roman" pitchFamily="18" charset="0"/>
                <a:cs typeface="Times New Roman" pitchFamily="18" charset="0"/>
              </a:rPr>
              <a:t>), (</a:t>
            </a:r>
            <a:r>
              <a:rPr lang="en-US" sz="2000" i="1" dirty="0" smtClean="0">
                <a:solidFill>
                  <a:srgbClr val="0070C0"/>
                </a:solidFill>
                <a:latin typeface="Times New Roman" pitchFamily="18" charset="0"/>
                <a:cs typeface="Times New Roman" pitchFamily="18" charset="0"/>
              </a:rPr>
              <a:t>s</a:t>
            </a:r>
            <a:r>
              <a:rPr lang="en-US" sz="2000" baseline="-25000" dirty="0" smtClean="0">
                <a:solidFill>
                  <a:srgbClr val="0070C0"/>
                </a:solidFill>
                <a:latin typeface="Times New Roman" pitchFamily="18" charset="0"/>
                <a:cs typeface="Times New Roman" pitchFamily="18" charset="0"/>
              </a:rPr>
              <a:t>22</a:t>
            </a:r>
            <a:r>
              <a:rPr lang="en-US" sz="2000" dirty="0" smtClean="0">
                <a:solidFill>
                  <a:srgbClr val="0070C0"/>
                </a:solidFill>
                <a:latin typeface="Times New Roman" pitchFamily="18" charset="0"/>
                <a:cs typeface="Times New Roman" pitchFamily="18" charset="0"/>
              </a:rPr>
              <a:t>, </a:t>
            </a:r>
            <a:r>
              <a:rPr lang="en-US" sz="2000" i="1" dirty="0" smtClean="0">
                <a:solidFill>
                  <a:srgbClr val="0070C0"/>
                </a:solidFill>
                <a:latin typeface="Times New Roman" pitchFamily="18" charset="0"/>
                <a:cs typeface="Times New Roman" pitchFamily="18" charset="0"/>
              </a:rPr>
              <a:t>a</a:t>
            </a:r>
            <a:r>
              <a:rPr lang="en-US" sz="2000" i="1" baseline="-25000" dirty="0" smtClean="0">
                <a:solidFill>
                  <a:srgbClr val="0070C0"/>
                </a:solidFill>
                <a:latin typeface="Times New Roman" pitchFamily="18" charset="0"/>
                <a:cs typeface="Times New Roman" pitchFamily="18" charset="0"/>
              </a:rPr>
              <a:t>right</a:t>
            </a:r>
            <a:r>
              <a:rPr lang="en-US" sz="2000" dirty="0" smtClean="0">
                <a:solidFill>
                  <a:srgbClr val="0070C0"/>
                </a:solidFill>
                <a:latin typeface="Times New Roman" pitchFamily="18" charset="0"/>
                <a:cs typeface="Times New Roman" pitchFamily="18" charset="0"/>
              </a:rPr>
              <a:t>), (</a:t>
            </a:r>
            <a:r>
              <a:rPr lang="en-US" sz="2000" i="1" dirty="0" smtClean="0">
                <a:solidFill>
                  <a:srgbClr val="0070C0"/>
                </a:solidFill>
                <a:latin typeface="Times New Roman" pitchFamily="18" charset="0"/>
                <a:cs typeface="Times New Roman" pitchFamily="18" charset="0"/>
              </a:rPr>
              <a:t>s</a:t>
            </a:r>
            <a:r>
              <a:rPr lang="en-US" sz="2000" baseline="-25000" dirty="0" smtClean="0">
                <a:solidFill>
                  <a:srgbClr val="0070C0"/>
                </a:solidFill>
                <a:latin typeface="Times New Roman" pitchFamily="18" charset="0"/>
                <a:cs typeface="Times New Roman" pitchFamily="18" charset="0"/>
              </a:rPr>
              <a:t>23</a:t>
            </a:r>
            <a:r>
              <a:rPr lang="en-US" sz="2000" dirty="0" smtClean="0">
                <a:solidFill>
                  <a:srgbClr val="0070C0"/>
                </a:solidFill>
                <a:latin typeface="Times New Roman" pitchFamily="18" charset="0"/>
                <a:cs typeface="Times New Roman" pitchFamily="18" charset="0"/>
              </a:rPr>
              <a:t>, </a:t>
            </a:r>
            <a:r>
              <a:rPr lang="en-US" sz="2000" i="1" dirty="0" err="1" smtClean="0">
                <a:solidFill>
                  <a:srgbClr val="0070C0"/>
                </a:solidFill>
                <a:latin typeface="Times New Roman" pitchFamily="18" charset="0"/>
                <a:cs typeface="Times New Roman" pitchFamily="18" charset="0"/>
              </a:rPr>
              <a:t>a</a:t>
            </a:r>
            <a:r>
              <a:rPr lang="en-US" sz="2000" i="1" baseline="-25000" dirty="0" err="1" smtClean="0">
                <a:solidFill>
                  <a:srgbClr val="0070C0"/>
                </a:solidFill>
                <a:latin typeface="Times New Roman" pitchFamily="18" charset="0"/>
                <a:cs typeface="Times New Roman" pitchFamily="18" charset="0"/>
              </a:rPr>
              <a:t>up</a:t>
            </a:r>
            <a:r>
              <a:rPr lang="en-US" sz="2000" dirty="0" smtClean="0">
                <a:solidFill>
                  <a:srgbClr val="0070C0"/>
                </a:solidFill>
                <a:latin typeface="Times New Roman" pitchFamily="18" charset="0"/>
                <a:cs typeface="Times New Roman" pitchFamily="18" charset="0"/>
              </a:rPr>
              <a:t>)</a:t>
            </a:r>
          </a:p>
          <a:p>
            <a:pPr algn="just">
              <a:lnSpc>
                <a:spcPct val="150000"/>
              </a:lnSpc>
            </a:pPr>
            <a:r>
              <a:rPr lang="zh-CN" altLang="en-US" sz="2000" dirty="0">
                <a:solidFill>
                  <a:srgbClr val="0070C0"/>
                </a:solidFill>
                <a:latin typeface="Times New Roman" pitchFamily="18" charset="0"/>
                <a:cs typeface="Times New Roman" pitchFamily="18" charset="0"/>
              </a:rPr>
              <a:t>有了这个</a:t>
            </a:r>
            <a:r>
              <a:rPr lang="zh-CN" altLang="en-US" sz="2000" dirty="0" smtClean="0">
                <a:solidFill>
                  <a:srgbClr val="0070C0"/>
                </a:solidFill>
                <a:latin typeface="Times New Roman" pitchFamily="18" charset="0"/>
                <a:cs typeface="Times New Roman" pitchFamily="18" charset="0"/>
              </a:rPr>
              <a:t>最优策略</a:t>
            </a:r>
            <a:r>
              <a:rPr lang="en-US" altLang="zh-CN" sz="2000" dirty="0">
                <a:solidFill>
                  <a:srgbClr val="0070C0"/>
                </a:solidFill>
                <a:latin typeface="Times New Roman" pitchFamily="18" charset="0"/>
                <a:cs typeface="Times New Roman" pitchFamily="18" charset="0"/>
                <a:sym typeface="Symbol"/>
              </a:rPr>
              <a:t></a:t>
            </a:r>
            <a:r>
              <a:rPr lang="en-US" altLang="zh-CN" sz="2000" baseline="30000" dirty="0">
                <a:solidFill>
                  <a:srgbClr val="0070C0"/>
                </a:solidFill>
                <a:latin typeface="Times New Roman" pitchFamily="18" charset="0"/>
                <a:cs typeface="Times New Roman" pitchFamily="18" charset="0"/>
              </a:rPr>
              <a:t>* </a:t>
            </a:r>
            <a:r>
              <a:rPr lang="zh-CN" altLang="en-US" sz="2000" dirty="0" smtClean="0">
                <a:solidFill>
                  <a:srgbClr val="0070C0"/>
                </a:solidFill>
                <a:latin typeface="Times New Roman" pitchFamily="18" charset="0"/>
                <a:cs typeface="Times New Roman" pitchFamily="18" charset="0"/>
              </a:rPr>
              <a:t>，可得到</a:t>
            </a:r>
            <a:r>
              <a:rPr lang="zh-CN" altLang="en-US" sz="2000" dirty="0">
                <a:solidFill>
                  <a:srgbClr val="0070C0"/>
                </a:solidFill>
                <a:latin typeface="Times New Roman" pitchFamily="18" charset="0"/>
                <a:cs typeface="Times New Roman" pitchFamily="18" charset="0"/>
              </a:rPr>
              <a:t>以任一非目标状态的为起始状态的最优行动策略。例如，以</a:t>
            </a:r>
            <a:r>
              <a:rPr lang="en-US" altLang="zh-CN" sz="2000" dirty="0">
                <a:solidFill>
                  <a:srgbClr val="0070C0"/>
                </a:solidFill>
                <a:latin typeface="Times New Roman" pitchFamily="18" charset="0"/>
                <a:cs typeface="Times New Roman" pitchFamily="18" charset="0"/>
              </a:rPr>
              <a:t>s21</a:t>
            </a:r>
            <a:r>
              <a:rPr lang="zh-CN" altLang="en-US" sz="2000" dirty="0">
                <a:solidFill>
                  <a:srgbClr val="0070C0"/>
                </a:solidFill>
                <a:latin typeface="Times New Roman" pitchFamily="18" charset="0"/>
                <a:cs typeface="Times New Roman" pitchFamily="18" charset="0"/>
              </a:rPr>
              <a:t>为起始状态的最优行动策略（即最优动作序列）就是：</a:t>
            </a:r>
          </a:p>
          <a:p>
            <a:pPr algn="just">
              <a:lnSpc>
                <a:spcPct val="150000"/>
              </a:lnSpc>
            </a:pPr>
            <a:r>
              <a:rPr lang="zh-CN" altLang="en-US" sz="2000" dirty="0">
                <a:solidFill>
                  <a:srgbClr val="0070C0"/>
                </a:solidFill>
                <a:latin typeface="Times New Roman" pitchFamily="18" charset="0"/>
                <a:cs typeface="Times New Roman" pitchFamily="18" charset="0"/>
              </a:rPr>
              <a:t>                               </a:t>
            </a:r>
            <a:r>
              <a:rPr lang="en-US" altLang="zh-CN" sz="2000" dirty="0">
                <a:solidFill>
                  <a:srgbClr val="0070C0"/>
                </a:solidFill>
                <a:latin typeface="Times New Roman" pitchFamily="18" charset="0"/>
                <a:cs typeface="Times New Roman" pitchFamily="18" charset="0"/>
              </a:rPr>
              <a:t>aright</a:t>
            </a:r>
            <a:r>
              <a:rPr lang="zh-CN" altLang="en-US" sz="2000" dirty="0">
                <a:solidFill>
                  <a:srgbClr val="0070C0"/>
                </a:solidFill>
                <a:latin typeface="Times New Roman" pitchFamily="18" charset="0"/>
                <a:cs typeface="Times New Roman" pitchFamily="18" charset="0"/>
              </a:rPr>
              <a:t>，</a:t>
            </a:r>
            <a:r>
              <a:rPr lang="en-US" altLang="zh-CN" sz="2000" dirty="0">
                <a:solidFill>
                  <a:srgbClr val="0070C0"/>
                </a:solidFill>
                <a:latin typeface="Times New Roman" pitchFamily="18" charset="0"/>
                <a:cs typeface="Times New Roman" pitchFamily="18" charset="0"/>
              </a:rPr>
              <a:t>aright</a:t>
            </a:r>
            <a:r>
              <a:rPr lang="zh-CN" altLang="en-US" sz="2000" dirty="0">
                <a:solidFill>
                  <a:srgbClr val="0070C0"/>
                </a:solidFill>
                <a:latin typeface="Times New Roman" pitchFamily="18" charset="0"/>
                <a:cs typeface="Times New Roman" pitchFamily="18" charset="0"/>
              </a:rPr>
              <a:t>，</a:t>
            </a:r>
            <a:r>
              <a:rPr lang="en-US" altLang="zh-CN" sz="2000" dirty="0" err="1">
                <a:solidFill>
                  <a:srgbClr val="0070C0"/>
                </a:solidFill>
                <a:latin typeface="Times New Roman" pitchFamily="18" charset="0"/>
                <a:cs typeface="Times New Roman" pitchFamily="18" charset="0"/>
              </a:rPr>
              <a:t>aup</a:t>
            </a:r>
            <a:endParaRPr lang="en-US" altLang="zh-CN" sz="2000" dirty="0">
              <a:solidFill>
                <a:srgbClr val="0070C0"/>
              </a:solidFill>
              <a:latin typeface="Times New Roman" pitchFamily="18" charset="0"/>
              <a:cs typeface="Times New Roman" pitchFamily="18" charset="0"/>
            </a:endParaRPr>
          </a:p>
          <a:p>
            <a:pPr algn="just">
              <a:lnSpc>
                <a:spcPct val="150000"/>
              </a:lnSpc>
            </a:pPr>
            <a:endParaRPr lang="zh-CN" altLang="en-US" sz="2000" dirty="0">
              <a:solidFill>
                <a:srgbClr val="0070C0"/>
              </a:solidFill>
              <a:latin typeface="Times New Roman" pitchFamily="18" charset="0"/>
              <a:cs typeface="Times New Roman" pitchFamily="18" charset="0"/>
            </a:endParaRPr>
          </a:p>
        </p:txBody>
      </p:sp>
      <p:pic>
        <p:nvPicPr>
          <p:cNvPr id="4" name="Picture 2"/>
          <p:cNvPicPr>
            <a:picLocks noChangeAspect="1" noChangeArrowheads="1"/>
          </p:cNvPicPr>
          <p:nvPr/>
        </p:nvPicPr>
        <p:blipFill rotWithShape="1">
          <a:blip r:embed="rId2"/>
          <a:srcRect l="6350" r="50113"/>
          <a:stretch/>
        </p:blipFill>
        <p:spPr bwMode="auto">
          <a:xfrm>
            <a:off x="5220072" y="384982"/>
            <a:ext cx="3888433" cy="3081993"/>
          </a:xfrm>
          <a:prstGeom prst="rect">
            <a:avLst/>
          </a:prstGeom>
          <a:noFill/>
        </p:spPr>
      </p:pic>
      <p:pic>
        <p:nvPicPr>
          <p:cNvPr id="2" name="图片 1"/>
          <p:cNvPicPr>
            <a:picLocks noChangeAspect="1"/>
          </p:cNvPicPr>
          <p:nvPr/>
        </p:nvPicPr>
        <p:blipFill>
          <a:blip r:embed="rId3"/>
          <a:stretch>
            <a:fillRect/>
          </a:stretch>
        </p:blipFill>
        <p:spPr>
          <a:xfrm>
            <a:off x="5436096" y="3588121"/>
            <a:ext cx="3797328" cy="308842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Rot="1" noChangeArrowheads="1"/>
          </p:cNvSpPr>
          <p:nvPr>
            <p:ph type="body" idx="4294967295"/>
          </p:nvPr>
        </p:nvSpPr>
        <p:spPr>
          <a:xfrm>
            <a:off x="1005303" y="571480"/>
            <a:ext cx="7972452" cy="5143536"/>
          </a:xfrm>
        </p:spPr>
        <p:txBody>
          <a:bodyPr/>
          <a:lstStyle/>
          <a:p>
            <a:pPr>
              <a:lnSpc>
                <a:spcPct val="150000"/>
              </a:lnSpc>
              <a:buNone/>
            </a:pPr>
            <a:r>
              <a:rPr lang="zh-CN" altLang="en-US" sz="2800" dirty="0" smtClean="0">
                <a:solidFill>
                  <a:srgbClr val="0070C0"/>
                </a:solidFill>
              </a:rPr>
              <a:t>          </a:t>
            </a:r>
            <a:endParaRPr lang="zh-CN" altLang="en-US" sz="2400" dirty="0">
              <a:solidFill>
                <a:srgbClr val="0070C0"/>
              </a:solidFill>
            </a:endParaRPr>
          </a:p>
        </p:txBody>
      </p:sp>
      <p:sp>
        <p:nvSpPr>
          <p:cNvPr id="117762" name="Rectangle 2"/>
          <p:cNvSpPr>
            <a:spLocks noChangeArrowheads="1"/>
          </p:cNvSpPr>
          <p:nvPr/>
        </p:nvSpPr>
        <p:spPr bwMode="auto">
          <a:xfrm>
            <a:off x="887097" y="562467"/>
            <a:ext cx="7500990" cy="45273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70C0"/>
                </a:solidFill>
                <a:effectLst/>
                <a:latin typeface="+mj-lt"/>
                <a:ea typeface="黑体" pitchFamily="49" charset="-122"/>
                <a:cs typeface="Times New Roman" pitchFamily="18" charset="0"/>
              </a:rPr>
              <a:t>9.4.3</a:t>
            </a:r>
            <a:r>
              <a:rPr kumimoji="0" lang="en-US" altLang="zh-CN" sz="2400" b="0" i="0" u="none" strike="noStrike" cap="none" normalizeH="0" baseline="0" dirty="0" smtClean="0">
                <a:ln>
                  <a:noFill/>
                </a:ln>
                <a:solidFill>
                  <a:srgbClr val="0070C0"/>
                </a:solidFill>
                <a:effectLst/>
                <a:latin typeface="Times New Roman" pitchFamily="18" charset="0"/>
                <a:ea typeface="黑体" pitchFamily="49" charset="-122"/>
                <a:cs typeface="Times New Roman" pitchFamily="18" charset="0"/>
              </a:rPr>
              <a:t>  </a:t>
            </a:r>
            <a:r>
              <a:rPr kumimoji="0" lang="zh-CN" altLang="en-US"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rPr>
              <a:t>强化学习的发展</a:t>
            </a:r>
            <a:endParaRPr kumimoji="0" lang="en-US" altLang="zh-CN"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endParaRPr>
          </a:p>
          <a:p>
            <a:pPr lvl="0" algn="just">
              <a:lnSpc>
                <a:spcPct val="130000"/>
              </a:lnSpc>
              <a:spcBef>
                <a:spcPts val="1200"/>
              </a:spcBef>
            </a:pPr>
            <a:r>
              <a:rPr lang="zh-CN" altLang="en-US" sz="2300" dirty="0" smtClean="0">
                <a:solidFill>
                  <a:srgbClr val="0070C0"/>
                </a:solidFill>
                <a:latin typeface="Times New Roman" pitchFamily="18" charset="0"/>
                <a:ea typeface="方正姚体" pitchFamily="2" charset="-122"/>
                <a:cs typeface="Times New Roman" pitchFamily="18" charset="0"/>
                <a:sym typeface="Symbol"/>
              </a:rPr>
              <a:t></a:t>
            </a:r>
            <a:r>
              <a:rPr lang="zh-CN" altLang="en-US" sz="2300" dirty="0" smtClean="0">
                <a:solidFill>
                  <a:srgbClr val="0070C0"/>
                </a:solidFill>
                <a:latin typeface="Times New Roman" pitchFamily="18" charset="0"/>
                <a:ea typeface="方正姚体" pitchFamily="2" charset="-122"/>
                <a:cs typeface="Times New Roman" pitchFamily="18" charset="0"/>
              </a:rPr>
              <a:t>状态转换和反馈信息为马尔科夫决策过程的确定性的强化学习。</a:t>
            </a:r>
            <a:endParaRPr lang="en-US" altLang="zh-CN" sz="2300" dirty="0" smtClean="0">
              <a:solidFill>
                <a:srgbClr val="0070C0"/>
              </a:solidFill>
              <a:latin typeface="Times New Roman" pitchFamily="18" charset="0"/>
              <a:ea typeface="方正姚体" pitchFamily="2" charset="-122"/>
              <a:cs typeface="Times New Roman" pitchFamily="18" charset="0"/>
            </a:endParaRPr>
          </a:p>
          <a:p>
            <a:pPr lvl="0" algn="just">
              <a:lnSpc>
                <a:spcPct val="130000"/>
              </a:lnSpc>
              <a:spcBef>
                <a:spcPts val="0"/>
              </a:spcBef>
            </a:pPr>
            <a:r>
              <a:rPr lang="zh-CN" altLang="en-US" sz="2300" dirty="0" smtClean="0">
                <a:solidFill>
                  <a:srgbClr val="0070C0"/>
                </a:solidFill>
                <a:latin typeface="Times New Roman" pitchFamily="18" charset="0"/>
                <a:ea typeface="方正姚体" pitchFamily="2" charset="-122"/>
                <a:cs typeface="Times New Roman" pitchFamily="18" charset="0"/>
                <a:sym typeface="Symbol"/>
              </a:rPr>
              <a:t></a:t>
            </a:r>
            <a:r>
              <a:rPr lang="zh-CN" altLang="en-US" sz="2300" dirty="0" smtClean="0">
                <a:solidFill>
                  <a:srgbClr val="0070C0"/>
                </a:solidFill>
                <a:latin typeface="Times New Roman" pitchFamily="18" charset="0"/>
                <a:ea typeface="方正姚体" pitchFamily="2" charset="-122"/>
                <a:cs typeface="Times New Roman" pitchFamily="18" charset="0"/>
              </a:rPr>
              <a:t>状态转换和反馈信息为非马尔科夫决策过程或者非确定性的强化学习。</a:t>
            </a:r>
            <a:endParaRPr lang="en-US" altLang="zh-CN" sz="2300" dirty="0" smtClean="0">
              <a:solidFill>
                <a:srgbClr val="0070C0"/>
              </a:solidFill>
              <a:latin typeface="Times New Roman" pitchFamily="18" charset="0"/>
              <a:ea typeface="方正姚体" pitchFamily="2" charset="-122"/>
              <a:cs typeface="Times New Roman" pitchFamily="18" charset="0"/>
            </a:endParaRPr>
          </a:p>
          <a:p>
            <a:pPr lvl="0" algn="just">
              <a:lnSpc>
                <a:spcPct val="130000"/>
              </a:lnSpc>
              <a:spcBef>
                <a:spcPts val="0"/>
              </a:spcBef>
            </a:pPr>
            <a:r>
              <a:rPr lang="zh-CN" altLang="en-US" sz="2300" dirty="0" smtClean="0">
                <a:solidFill>
                  <a:srgbClr val="0070C0"/>
                </a:solidFill>
                <a:latin typeface="Times New Roman" pitchFamily="18" charset="0"/>
                <a:ea typeface="方正姚体" pitchFamily="2" charset="-122"/>
                <a:cs typeface="Times New Roman" pitchFamily="18" charset="0"/>
                <a:sym typeface="Symbol"/>
              </a:rPr>
              <a:t></a:t>
            </a:r>
            <a:r>
              <a:rPr lang="zh-CN" altLang="en-US" sz="2300" dirty="0" smtClean="0">
                <a:solidFill>
                  <a:srgbClr val="0070C0"/>
                </a:solidFill>
                <a:latin typeface="Times New Roman" pitchFamily="18" charset="0"/>
                <a:ea typeface="方正姚体" pitchFamily="2" charset="-122"/>
                <a:cs typeface="Times New Roman" pitchFamily="18" charset="0"/>
              </a:rPr>
              <a:t>时间差分</a:t>
            </a:r>
            <a:r>
              <a:rPr lang="en-US" sz="2300" i="1" dirty="0" smtClean="0">
                <a:solidFill>
                  <a:srgbClr val="0070C0"/>
                </a:solidFill>
                <a:latin typeface="Times New Roman" pitchFamily="18" charset="0"/>
                <a:ea typeface="方正姚体" pitchFamily="2" charset="-122"/>
                <a:cs typeface="Times New Roman" pitchFamily="18" charset="0"/>
              </a:rPr>
              <a:t>Q</a:t>
            </a:r>
            <a:r>
              <a:rPr lang="zh-CN" altLang="en-US" sz="2300" dirty="0" smtClean="0">
                <a:solidFill>
                  <a:srgbClr val="0070C0"/>
                </a:solidFill>
                <a:latin typeface="Times New Roman" pitchFamily="18" charset="0"/>
                <a:ea typeface="方正姚体" pitchFamily="2" charset="-122"/>
                <a:cs typeface="Times New Roman" pitchFamily="18" charset="0"/>
              </a:rPr>
              <a:t>学习算法，一个值迭代算法。</a:t>
            </a:r>
            <a:endParaRPr lang="en-US" altLang="zh-CN" sz="2300" dirty="0" smtClean="0">
              <a:solidFill>
                <a:srgbClr val="0070C0"/>
              </a:solidFill>
              <a:latin typeface="Times New Roman" pitchFamily="18" charset="0"/>
              <a:ea typeface="方正姚体" pitchFamily="2" charset="-122"/>
              <a:cs typeface="Times New Roman" pitchFamily="18" charset="0"/>
            </a:endParaRPr>
          </a:p>
          <a:p>
            <a:pPr lvl="0" algn="just">
              <a:lnSpc>
                <a:spcPct val="130000"/>
              </a:lnSpc>
              <a:spcBef>
                <a:spcPts val="600"/>
              </a:spcBef>
            </a:pPr>
            <a:r>
              <a:rPr lang="zh-CN" altLang="en-US" sz="2300" dirty="0" smtClean="0">
                <a:solidFill>
                  <a:srgbClr val="0070C0"/>
                </a:solidFill>
                <a:latin typeface="Times New Roman" pitchFamily="18" charset="0"/>
                <a:ea typeface="方正姚体" pitchFamily="2" charset="-122"/>
                <a:cs typeface="Times New Roman" pitchFamily="18" charset="0"/>
                <a:sym typeface="Symbol"/>
              </a:rPr>
              <a:t></a:t>
            </a:r>
            <a:r>
              <a:rPr lang="zh-CN" altLang="en-US" sz="2300" spc="-150" dirty="0" smtClean="0">
                <a:solidFill>
                  <a:srgbClr val="0070C0"/>
                </a:solidFill>
                <a:latin typeface="Times New Roman" pitchFamily="18" charset="0"/>
                <a:ea typeface="方正姚体" pitchFamily="2" charset="-122"/>
                <a:cs typeface="Times New Roman" pitchFamily="18" charset="0"/>
              </a:rPr>
              <a:t>非确定性的马尔科夫决策过程</a:t>
            </a:r>
            <a:r>
              <a:rPr lang="en-US" sz="2300" i="1" spc="-150" dirty="0" smtClean="0">
                <a:solidFill>
                  <a:srgbClr val="0070C0"/>
                </a:solidFill>
                <a:latin typeface="Times New Roman" pitchFamily="18" charset="0"/>
                <a:ea typeface="方正姚体" pitchFamily="2" charset="-122"/>
                <a:cs typeface="Times New Roman" pitchFamily="18" charset="0"/>
              </a:rPr>
              <a:t>Q</a:t>
            </a:r>
            <a:r>
              <a:rPr lang="zh-CN" altLang="en-US" sz="2300" spc="-150" dirty="0" smtClean="0">
                <a:solidFill>
                  <a:srgbClr val="0070C0"/>
                </a:solidFill>
                <a:latin typeface="Times New Roman" pitchFamily="18" charset="0"/>
                <a:ea typeface="方正姚体" pitchFamily="2" charset="-122"/>
                <a:cs typeface="Times New Roman" pitchFamily="18" charset="0"/>
              </a:rPr>
              <a:t>学习算法，策略迭代算法。</a:t>
            </a:r>
            <a:endParaRPr lang="en-US" altLang="zh-CN" sz="2300" spc="-150" dirty="0" smtClean="0">
              <a:solidFill>
                <a:srgbClr val="0070C0"/>
              </a:solidFill>
              <a:latin typeface="Times New Roman" pitchFamily="18" charset="0"/>
              <a:ea typeface="方正姚体" pitchFamily="2" charset="-122"/>
              <a:cs typeface="Times New Roman" pitchFamily="18" charset="0"/>
            </a:endParaRPr>
          </a:p>
          <a:p>
            <a:pPr lvl="0" algn="just">
              <a:lnSpc>
                <a:spcPct val="130000"/>
              </a:lnSpc>
              <a:spcBef>
                <a:spcPts val="600"/>
              </a:spcBef>
            </a:pPr>
            <a:r>
              <a:rPr lang="zh-CN" altLang="en-US" sz="2300" dirty="0" smtClean="0">
                <a:solidFill>
                  <a:srgbClr val="0070C0"/>
                </a:solidFill>
                <a:latin typeface="Times New Roman" pitchFamily="18" charset="0"/>
                <a:ea typeface="方正姚体" pitchFamily="2" charset="-122"/>
                <a:cs typeface="Times New Roman" pitchFamily="18" charset="0"/>
                <a:sym typeface="Symbol"/>
              </a:rPr>
              <a:t></a:t>
            </a:r>
            <a:r>
              <a:rPr lang="zh-CN" altLang="en-US" sz="2300" dirty="0" smtClean="0">
                <a:solidFill>
                  <a:srgbClr val="0070C0"/>
                </a:solidFill>
                <a:latin typeface="Times New Roman" pitchFamily="18" charset="0"/>
                <a:ea typeface="方正姚体" pitchFamily="2" charset="-122"/>
                <a:cs typeface="Times New Roman" pitchFamily="18" charset="0"/>
              </a:rPr>
              <a:t>深度强化学习。</a:t>
            </a:r>
            <a:endParaRPr lang="en-US" altLang="zh-CN" sz="2300" dirty="0" smtClean="0">
              <a:solidFill>
                <a:srgbClr val="0070C0"/>
              </a:solidFill>
              <a:latin typeface="Times New Roman" pitchFamily="18" charset="0"/>
              <a:ea typeface="方正姚体" pitchFamily="2" charset="-122"/>
              <a:cs typeface="Times New Roman" pitchFamily="18" charset="0"/>
            </a:endParaRPr>
          </a:p>
          <a:p>
            <a:pPr lvl="0" algn="just">
              <a:lnSpc>
                <a:spcPct val="130000"/>
              </a:lnSpc>
              <a:spcBef>
                <a:spcPts val="600"/>
              </a:spcBef>
            </a:pPr>
            <a:r>
              <a:rPr lang="zh-CN" altLang="en-US" sz="2300" dirty="0" smtClean="0">
                <a:solidFill>
                  <a:srgbClr val="0070C0"/>
                </a:solidFill>
                <a:latin typeface="Times New Roman" pitchFamily="18" charset="0"/>
                <a:ea typeface="方正姚体" pitchFamily="2" charset="-122"/>
                <a:cs typeface="Times New Roman" pitchFamily="18" charset="0"/>
                <a:sym typeface="Symbol"/>
              </a:rPr>
              <a:t></a:t>
            </a:r>
            <a:r>
              <a:rPr lang="zh-CN" altLang="en-US" sz="2300" dirty="0" smtClean="0">
                <a:solidFill>
                  <a:srgbClr val="0070C0"/>
                </a:solidFill>
                <a:latin typeface="Times New Roman" pitchFamily="18" charset="0"/>
                <a:ea typeface="方正姚体" pitchFamily="2" charset="-122"/>
                <a:cs typeface="Times New Roman" pitchFamily="18" charset="0"/>
              </a:rPr>
              <a:t>应用越来越广泛。</a:t>
            </a:r>
            <a:endParaRPr kumimoji="0" lang="zh-CN" altLang="en-US" sz="2300" b="0" i="0" u="none" strike="noStrike" cap="none" normalizeH="0" baseline="0" dirty="0" smtClean="0">
              <a:ln>
                <a:noFill/>
              </a:ln>
              <a:solidFill>
                <a:srgbClr val="0070C0"/>
              </a:solidFill>
              <a:effectLst/>
              <a:latin typeface="Times New Roman" pitchFamily="18" charset="0"/>
              <a:ea typeface="方正姚体"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blinds(horizontal)">
                                      <p:cBhvr>
                                        <p:cTn id="7" dur="500"/>
                                        <p:tgtEl>
                                          <p:spTgt spid="117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117762">
                                            <p:txEl>
                                              <p:pRg st="1" end="1"/>
                                            </p:txEl>
                                          </p:spTgt>
                                        </p:tgtEl>
                                        <p:attrNameLst>
                                          <p:attrName>style.visibility</p:attrName>
                                        </p:attrNameLst>
                                      </p:cBhvr>
                                      <p:to>
                                        <p:strVal val="visible"/>
                                      </p:to>
                                    </p:set>
                                    <p:anim calcmode="discrete" valueType="clr">
                                      <p:cBhvr override="childStyle">
                                        <p:cTn id="12" dur="80"/>
                                        <p:tgtEl>
                                          <p:spTgt spid="11776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17762">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117762">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17762">
                                            <p:txEl>
                                              <p:pRg st="2" end="2"/>
                                            </p:txEl>
                                          </p:spTgt>
                                        </p:tgtEl>
                                        <p:attrNameLst>
                                          <p:attrName>style.visibility</p:attrName>
                                        </p:attrNameLst>
                                      </p:cBhvr>
                                      <p:to>
                                        <p:strVal val="visible"/>
                                      </p:to>
                                    </p:set>
                                    <p:anim calcmode="discrete" valueType="clr">
                                      <p:cBhvr override="childStyle">
                                        <p:cTn id="19" dur="80"/>
                                        <p:tgtEl>
                                          <p:spTgt spid="11776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17762">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117762">
                                            <p:txEl>
                                              <p:pRg st="2" end="2"/>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117762">
                                            <p:txEl>
                                              <p:pRg st="3" end="3"/>
                                            </p:txEl>
                                          </p:spTgt>
                                        </p:tgtEl>
                                        <p:attrNameLst>
                                          <p:attrName>style.visibility</p:attrName>
                                        </p:attrNameLst>
                                      </p:cBhvr>
                                      <p:to>
                                        <p:strVal val="visible"/>
                                      </p:to>
                                    </p:set>
                                    <p:anim calcmode="discrete" valueType="clr">
                                      <p:cBhvr override="childStyle">
                                        <p:cTn id="26" dur="80"/>
                                        <p:tgtEl>
                                          <p:spTgt spid="11776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17762">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117762">
                                            <p:txEl>
                                              <p:pRg st="3" end="3"/>
                                            </p:txEl>
                                          </p:spTgt>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117762">
                                            <p:txEl>
                                              <p:pRg st="4" end="4"/>
                                            </p:txEl>
                                          </p:spTgt>
                                        </p:tgtEl>
                                        <p:attrNameLst>
                                          <p:attrName>style.visibility</p:attrName>
                                        </p:attrNameLst>
                                      </p:cBhvr>
                                      <p:to>
                                        <p:strVal val="visible"/>
                                      </p:to>
                                    </p:set>
                                    <p:anim calcmode="discrete" valueType="clr">
                                      <p:cBhvr override="childStyle">
                                        <p:cTn id="33" dur="80"/>
                                        <p:tgtEl>
                                          <p:spTgt spid="11776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17762">
                                            <p:txEl>
                                              <p:pRg st="4" end="4"/>
                                            </p:txEl>
                                          </p:spTgt>
                                        </p:tgtEl>
                                        <p:attrNameLst>
                                          <p:attrName>fillcolor</p:attrName>
                                        </p:attrNameLst>
                                      </p:cBhvr>
                                      <p:tavLst>
                                        <p:tav tm="0">
                                          <p:val>
                                            <p:clrVal>
                                              <a:schemeClr val="accent2"/>
                                            </p:clrVal>
                                          </p:val>
                                        </p:tav>
                                        <p:tav tm="50000">
                                          <p:val>
                                            <p:clrVal>
                                              <a:schemeClr val="hlink"/>
                                            </p:clrVal>
                                          </p:val>
                                        </p:tav>
                                      </p:tavLst>
                                    </p:anim>
                                    <p:set>
                                      <p:cBhvr>
                                        <p:cTn id="35" dur="80"/>
                                        <p:tgtEl>
                                          <p:spTgt spid="117762">
                                            <p:txEl>
                                              <p:pRg st="4" end="4"/>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117762">
                                            <p:txEl>
                                              <p:pRg st="5" end="5"/>
                                            </p:txEl>
                                          </p:spTgt>
                                        </p:tgtEl>
                                        <p:attrNameLst>
                                          <p:attrName>style.visibility</p:attrName>
                                        </p:attrNameLst>
                                      </p:cBhvr>
                                      <p:to>
                                        <p:strVal val="visible"/>
                                      </p:to>
                                    </p:set>
                                    <p:anim calcmode="discrete" valueType="clr">
                                      <p:cBhvr override="childStyle">
                                        <p:cTn id="40" dur="80"/>
                                        <p:tgtEl>
                                          <p:spTgt spid="117762">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17762">
                                            <p:txEl>
                                              <p:pRg st="5" end="5"/>
                                            </p:txEl>
                                          </p:spTgt>
                                        </p:tgtEl>
                                        <p:attrNameLst>
                                          <p:attrName>fillcolor</p:attrName>
                                        </p:attrNameLst>
                                      </p:cBhvr>
                                      <p:tavLst>
                                        <p:tav tm="0">
                                          <p:val>
                                            <p:clrVal>
                                              <a:schemeClr val="accent2"/>
                                            </p:clrVal>
                                          </p:val>
                                        </p:tav>
                                        <p:tav tm="50000">
                                          <p:val>
                                            <p:clrVal>
                                              <a:schemeClr val="hlink"/>
                                            </p:clrVal>
                                          </p:val>
                                        </p:tav>
                                      </p:tavLst>
                                    </p:anim>
                                    <p:set>
                                      <p:cBhvr>
                                        <p:cTn id="42" dur="80"/>
                                        <p:tgtEl>
                                          <p:spTgt spid="117762">
                                            <p:txEl>
                                              <p:pRg st="5" end="5"/>
                                            </p:txEl>
                                          </p:spTgt>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nodeType="clickEffect">
                                  <p:stCondLst>
                                    <p:cond delay="0"/>
                                  </p:stCondLst>
                                  <p:iterate type="lt">
                                    <p:tmPct val="50000"/>
                                  </p:iterate>
                                  <p:childTnLst>
                                    <p:set>
                                      <p:cBhvr>
                                        <p:cTn id="46" dur="1" fill="hold">
                                          <p:stCondLst>
                                            <p:cond delay="0"/>
                                          </p:stCondLst>
                                        </p:cTn>
                                        <p:tgtEl>
                                          <p:spTgt spid="117762">
                                            <p:txEl>
                                              <p:pRg st="6" end="6"/>
                                            </p:txEl>
                                          </p:spTgt>
                                        </p:tgtEl>
                                        <p:attrNameLst>
                                          <p:attrName>style.visibility</p:attrName>
                                        </p:attrNameLst>
                                      </p:cBhvr>
                                      <p:to>
                                        <p:strVal val="visible"/>
                                      </p:to>
                                    </p:set>
                                    <p:anim calcmode="discrete" valueType="clr">
                                      <p:cBhvr override="childStyle">
                                        <p:cTn id="47" dur="80"/>
                                        <p:tgtEl>
                                          <p:spTgt spid="117762">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17762">
                                            <p:txEl>
                                              <p:pRg st="6" end="6"/>
                                            </p:txEl>
                                          </p:spTgt>
                                        </p:tgtEl>
                                        <p:attrNameLst>
                                          <p:attrName>fillcolor</p:attrName>
                                        </p:attrNameLst>
                                      </p:cBhvr>
                                      <p:tavLst>
                                        <p:tav tm="0">
                                          <p:val>
                                            <p:clrVal>
                                              <a:schemeClr val="accent2"/>
                                            </p:clrVal>
                                          </p:val>
                                        </p:tav>
                                        <p:tav tm="50000">
                                          <p:val>
                                            <p:clrVal>
                                              <a:schemeClr val="hlink"/>
                                            </p:clrVal>
                                          </p:val>
                                        </p:tav>
                                      </p:tavLst>
                                    </p:anim>
                                    <p:set>
                                      <p:cBhvr>
                                        <p:cTn id="49" dur="80"/>
                                        <p:tgtEl>
                                          <p:spTgt spid="117762">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pPr>
              <a:defRPr/>
            </a:pPr>
            <a:r>
              <a:rPr lang="zh-CN" altLang="en-US" smtClean="0"/>
              <a:t>作业</a:t>
            </a:r>
          </a:p>
        </p:txBody>
      </p:sp>
      <p:sp>
        <p:nvSpPr>
          <p:cNvPr id="148483" name="内容占位符 2"/>
          <p:cNvSpPr>
            <a:spLocks noGrp="1"/>
          </p:cNvSpPr>
          <p:nvPr>
            <p:ph sz="half" idx="1"/>
          </p:nvPr>
        </p:nvSpPr>
        <p:spPr>
          <a:xfrm>
            <a:off x="685800" y="1676400"/>
            <a:ext cx="8199438" cy="4776788"/>
          </a:xfrm>
        </p:spPr>
        <p:txBody>
          <a:bodyPr/>
          <a:lstStyle/>
          <a:p>
            <a:r>
              <a:rPr lang="en-US" altLang="zh-CN" sz="3600" dirty="0" smtClean="0"/>
              <a:t>P218-219</a:t>
            </a:r>
          </a:p>
          <a:p>
            <a:pPr lvl="1"/>
            <a:r>
              <a:rPr lang="en-US" altLang="zh-CN" sz="3200" dirty="0" smtClean="0"/>
              <a:t>9-1,</a:t>
            </a:r>
          </a:p>
          <a:p>
            <a:pPr lvl="1"/>
            <a:r>
              <a:rPr lang="en-US" altLang="zh-CN" sz="3200" dirty="0" smtClean="0"/>
              <a:t>9-2</a:t>
            </a:r>
          </a:p>
          <a:p>
            <a:pPr lvl="1"/>
            <a:r>
              <a:rPr lang="en-US" altLang="zh-CN" sz="3200" dirty="0" smtClean="0"/>
              <a:t>9-3</a:t>
            </a:r>
          </a:p>
          <a:p>
            <a:pPr lvl="1"/>
            <a:r>
              <a:rPr lang="en-US" altLang="zh-CN" sz="3200" dirty="0" smtClean="0"/>
              <a:t>9-7</a:t>
            </a:r>
          </a:p>
        </p:txBody>
      </p:sp>
      <p:sp>
        <p:nvSpPr>
          <p:cNvPr id="148485" name="灯片编号占位符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80000"/>
              </a:lnSpc>
              <a:spcBef>
                <a:spcPct val="50000"/>
              </a:spcBef>
              <a:spcAft>
                <a:spcPct val="0"/>
              </a:spcAft>
              <a:buClrTx/>
              <a:buSzTx/>
              <a:buFontTx/>
              <a:buNone/>
              <a:tabLst/>
              <a:defRPr/>
            </a:pPr>
            <a:fld id="{3F09E7BC-9332-4894-8133-B814BE84377B}" type="slidenum">
              <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80000"/>
                </a:lnSpc>
                <a:spcBef>
                  <a:spcPct val="50000"/>
                </a:spcBef>
                <a:spcAft>
                  <a:spcPct val="0"/>
                </a:spcAft>
                <a:buClrTx/>
                <a:buSzTx/>
                <a:buFontTx/>
                <a:buNone/>
                <a:tabLst/>
                <a:defRPr/>
              </a:pPr>
              <a:t>64</a:t>
            </a:fld>
            <a:endPar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92185779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Rot="1" noChangeArrowheads="1"/>
          </p:cNvSpPr>
          <p:nvPr>
            <p:ph type="body" idx="4294967295"/>
          </p:nvPr>
        </p:nvSpPr>
        <p:spPr>
          <a:xfrm>
            <a:off x="395288" y="260350"/>
            <a:ext cx="8281168" cy="4176762"/>
          </a:xfrm>
        </p:spPr>
        <p:txBody>
          <a:bodyPr/>
          <a:lstStyle/>
          <a:p>
            <a:pPr>
              <a:lnSpc>
                <a:spcPct val="200000"/>
              </a:lnSpc>
              <a:buFont typeface="Wingdings" pitchFamily="2" charset="2"/>
              <a:buNone/>
            </a:pPr>
            <a:r>
              <a:rPr lang="en-US" altLang="zh-CN" sz="4000" dirty="0">
                <a:latin typeface="黑体" pitchFamily="49" charset="-122"/>
                <a:ea typeface="黑体" pitchFamily="49" charset="-122"/>
              </a:rPr>
              <a:t> </a:t>
            </a:r>
            <a:r>
              <a:rPr lang="en-US" altLang="zh-CN" sz="4000" dirty="0" smtClean="0">
                <a:latin typeface="黑体" pitchFamily="49" charset="-122"/>
                <a:ea typeface="黑体" pitchFamily="49" charset="-122"/>
              </a:rPr>
              <a:t>  </a:t>
            </a:r>
            <a:r>
              <a:rPr lang="zh-CN" altLang="en-US"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第</a:t>
            </a:r>
            <a:r>
              <a:rPr lang="en-US" altLang="zh-CN"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9</a:t>
            </a:r>
            <a:r>
              <a:rPr lang="zh-CN" altLang="en-US"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章 机器学习：符号学习与交互学习</a:t>
            </a:r>
            <a:endParaRPr lang="zh-CN" altLang="en-US"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pPr>
              <a:lnSpc>
                <a:spcPct val="150000"/>
              </a:lnSpc>
              <a:spcBef>
                <a:spcPct val="50000"/>
              </a:spcBef>
              <a:buFont typeface="Wingdings" pitchFamily="2" charset="2"/>
              <a:buNone/>
            </a:pPr>
            <a:r>
              <a:rPr lang="zh-CN" altLang="en-US" sz="2800" dirty="0">
                <a:latin typeface="隶书" pitchFamily="49" charset="-122"/>
                <a:ea typeface="隶书" pitchFamily="49" charset="-122"/>
              </a:rPr>
              <a:t>      </a:t>
            </a:r>
            <a:r>
              <a:rPr lang="zh-CN" altLang="en-US" sz="2800" dirty="0" smtClean="0">
                <a:latin typeface="隶书" pitchFamily="49" charset="-122"/>
                <a:ea typeface="隶书" pitchFamily="49" charset="-122"/>
              </a:rPr>
              <a:t>     </a:t>
            </a:r>
            <a:r>
              <a:rPr lang="en-US" altLang="zh-CN" sz="2800" dirty="0" smtClean="0">
                <a:solidFill>
                  <a:srgbClr val="FF0000"/>
                </a:solidFill>
                <a:latin typeface="隶书" pitchFamily="49" charset="-122"/>
                <a:ea typeface="隶书" pitchFamily="49" charset="-122"/>
                <a:hlinkClick r:id="rId2" action="ppaction://hlinksldjump"/>
              </a:rPr>
              <a:t>9.1 </a:t>
            </a:r>
            <a:r>
              <a:rPr lang="zh-CN" altLang="en-US" sz="2800" dirty="0">
                <a:solidFill>
                  <a:srgbClr val="FF0000"/>
                </a:solidFill>
                <a:latin typeface="隶书" pitchFamily="49" charset="-122"/>
                <a:ea typeface="隶书" pitchFamily="49" charset="-122"/>
                <a:hlinkClick r:id="rId2" action="ppaction://hlinksldjump"/>
              </a:rPr>
              <a:t>机器学习概述</a:t>
            </a:r>
            <a:endParaRPr lang="zh-CN" altLang="en-US" sz="2800" dirty="0">
              <a:solidFill>
                <a:srgbClr val="FF0000"/>
              </a:solidFill>
              <a:latin typeface="隶书" pitchFamily="49" charset="-122"/>
              <a:ea typeface="隶书" pitchFamily="49" charset="-122"/>
            </a:endParaRPr>
          </a:p>
          <a:p>
            <a:pPr>
              <a:lnSpc>
                <a:spcPct val="150000"/>
              </a:lnSpc>
              <a:buNone/>
            </a:pPr>
            <a:r>
              <a:rPr lang="zh-CN" altLang="en-US" sz="2800" dirty="0">
                <a:solidFill>
                  <a:srgbClr val="FF0000"/>
                </a:solidFill>
                <a:latin typeface="隶书" pitchFamily="49" charset="-122"/>
                <a:ea typeface="隶书" pitchFamily="49" charset="-122"/>
              </a:rPr>
              <a:t>        </a:t>
            </a:r>
            <a:r>
              <a:rPr lang="zh-CN" altLang="en-US" sz="2800" dirty="0" smtClean="0">
                <a:solidFill>
                  <a:srgbClr val="FF0000"/>
                </a:solidFill>
                <a:latin typeface="隶书" pitchFamily="49" charset="-122"/>
                <a:ea typeface="隶书" pitchFamily="49" charset="-122"/>
              </a:rPr>
              <a:t>   </a:t>
            </a:r>
            <a:r>
              <a:rPr lang="en-US" altLang="zh-CN" sz="2800" dirty="0" smtClean="0">
                <a:solidFill>
                  <a:srgbClr val="FF0000"/>
                </a:solidFill>
                <a:latin typeface="隶书" pitchFamily="49" charset="-122"/>
                <a:ea typeface="隶书" pitchFamily="49" charset="-122"/>
                <a:hlinkClick r:id="rId3" action="ppaction://hlinksldjump"/>
              </a:rPr>
              <a:t>9.2 </a:t>
            </a:r>
            <a:r>
              <a:rPr lang="zh-CN" altLang="en-US" sz="2800" dirty="0" smtClean="0">
                <a:solidFill>
                  <a:srgbClr val="FF0000"/>
                </a:solidFill>
                <a:latin typeface="隶书" pitchFamily="49" charset="-122"/>
                <a:ea typeface="隶书" pitchFamily="49" charset="-122"/>
                <a:hlinkClick r:id="rId3" action="ppaction://hlinksldjump"/>
              </a:rPr>
              <a:t>几种经典的（符号）学习方法</a:t>
            </a:r>
            <a:endParaRPr lang="zh-CN" altLang="en-US" sz="2800" dirty="0">
              <a:solidFill>
                <a:srgbClr val="FF0000"/>
              </a:solidFill>
              <a:latin typeface="隶书" pitchFamily="49" charset="-122"/>
              <a:ea typeface="隶书" pitchFamily="49" charset="-122"/>
            </a:endParaRPr>
          </a:p>
          <a:p>
            <a:pPr>
              <a:lnSpc>
                <a:spcPct val="150000"/>
              </a:lnSpc>
              <a:buFont typeface="Wingdings" pitchFamily="2" charset="2"/>
              <a:buNone/>
            </a:pPr>
            <a:r>
              <a:rPr lang="zh-CN" altLang="en-US" sz="2800" dirty="0">
                <a:solidFill>
                  <a:srgbClr val="FF0000"/>
                </a:solidFill>
                <a:latin typeface="隶书" pitchFamily="49" charset="-122"/>
                <a:ea typeface="隶书" pitchFamily="49" charset="-122"/>
              </a:rPr>
              <a:t>       </a:t>
            </a:r>
            <a:r>
              <a:rPr lang="zh-CN" altLang="en-US" sz="2800" dirty="0" smtClean="0">
                <a:solidFill>
                  <a:srgbClr val="FF0000"/>
                </a:solidFill>
                <a:latin typeface="隶书" pitchFamily="49" charset="-122"/>
                <a:ea typeface="隶书" pitchFamily="49" charset="-122"/>
              </a:rPr>
              <a:t>    </a:t>
            </a:r>
            <a:r>
              <a:rPr lang="en-US" altLang="zh-CN" sz="2800" dirty="0" smtClean="0">
                <a:solidFill>
                  <a:srgbClr val="FF0000"/>
                </a:solidFill>
                <a:latin typeface="隶书" pitchFamily="49" charset="-122"/>
                <a:ea typeface="隶书" pitchFamily="49" charset="-122"/>
                <a:hlinkClick r:id="rId4" action="ppaction://hlinksldjump"/>
              </a:rPr>
              <a:t>9.3 </a:t>
            </a:r>
            <a:r>
              <a:rPr lang="zh-CN" altLang="en-US" sz="2800" dirty="0" smtClean="0">
                <a:solidFill>
                  <a:srgbClr val="FF0000"/>
                </a:solidFill>
                <a:latin typeface="隶书" pitchFamily="49" charset="-122"/>
                <a:ea typeface="隶书" pitchFamily="49" charset="-122"/>
                <a:hlinkClick r:id="rId4" action="ppaction://hlinksldjump"/>
              </a:rPr>
              <a:t>决策树学习</a:t>
            </a:r>
            <a:endParaRPr lang="zh-CN" altLang="en-US" sz="2800" dirty="0">
              <a:solidFill>
                <a:srgbClr val="FF0000"/>
              </a:solidFill>
              <a:latin typeface="隶书" pitchFamily="49" charset="-122"/>
              <a:ea typeface="隶书" pitchFamily="49" charset="-122"/>
            </a:endParaRPr>
          </a:p>
          <a:p>
            <a:pPr>
              <a:lnSpc>
                <a:spcPct val="150000"/>
              </a:lnSpc>
              <a:buFont typeface="Wingdings" pitchFamily="2" charset="2"/>
              <a:buNone/>
            </a:pPr>
            <a:r>
              <a:rPr lang="zh-CN" altLang="en-US" sz="2800" dirty="0">
                <a:solidFill>
                  <a:srgbClr val="FF0000"/>
                </a:solidFill>
                <a:latin typeface="隶书" pitchFamily="49" charset="-122"/>
                <a:ea typeface="隶书" pitchFamily="49" charset="-122"/>
              </a:rPr>
              <a:t>       </a:t>
            </a:r>
            <a:r>
              <a:rPr lang="zh-CN" altLang="en-US" sz="2800" dirty="0" smtClean="0">
                <a:solidFill>
                  <a:srgbClr val="FF0000"/>
                </a:solidFill>
                <a:latin typeface="隶书" pitchFamily="49" charset="-122"/>
                <a:ea typeface="隶书" pitchFamily="49" charset="-122"/>
              </a:rPr>
              <a:t>    </a:t>
            </a:r>
            <a:endParaRPr lang="en-US" altLang="zh-CN" sz="2800" dirty="0">
              <a:latin typeface="黑体" pitchFamily="49" charset="-122"/>
              <a:ea typeface="黑体" pitchFamily="49" charset="-122"/>
            </a:endParaRPr>
          </a:p>
        </p:txBody>
      </p:sp>
      <p:sp>
        <p:nvSpPr>
          <p:cNvPr id="2" name="矩形 1"/>
          <p:cNvSpPr/>
          <p:nvPr/>
        </p:nvSpPr>
        <p:spPr>
          <a:xfrm>
            <a:off x="539552" y="4467931"/>
            <a:ext cx="8604448" cy="1569660"/>
          </a:xfrm>
          <a:prstGeom prst="rect">
            <a:avLst/>
          </a:prstGeom>
        </p:spPr>
        <p:txBody>
          <a:bodyPr wrap="square">
            <a:spAutoFit/>
          </a:bodyPr>
          <a:lstStyle/>
          <a:p>
            <a:r>
              <a:rPr lang="zh-CN" altLang="en-US" sz="2400" dirty="0" smtClean="0">
                <a:solidFill>
                  <a:srgbClr val="C00000"/>
                </a:solidFill>
              </a:rPr>
              <a:t>教学内容和目标</a:t>
            </a:r>
            <a:r>
              <a:rPr lang="zh-CN" altLang="en-US" sz="2400" dirty="0" smtClean="0"/>
              <a:t>：理解</a:t>
            </a:r>
            <a:r>
              <a:rPr lang="zh-CN" altLang="en-US" sz="2400" dirty="0"/>
              <a:t>机器学习的基本原理和分类</a:t>
            </a:r>
            <a:r>
              <a:rPr lang="zh-CN" altLang="en-US" sz="2400" dirty="0" smtClean="0"/>
              <a:t>；理解</a:t>
            </a:r>
            <a:r>
              <a:rPr lang="zh-CN" altLang="en-US" sz="2400" dirty="0"/>
              <a:t>典型的（符号）</a:t>
            </a:r>
            <a:r>
              <a:rPr lang="zh-CN" altLang="en-US" sz="2400" dirty="0" smtClean="0"/>
              <a:t>学习方法；掌握</a:t>
            </a:r>
            <a:r>
              <a:rPr lang="zh-CN" altLang="en-US" sz="2400" dirty="0"/>
              <a:t>决策树学习的基本原理和</a:t>
            </a:r>
            <a:r>
              <a:rPr lang="zh-CN" altLang="en-US" sz="2400" dirty="0" smtClean="0"/>
              <a:t>算法</a:t>
            </a:r>
            <a:endParaRPr lang="en-US" altLang="zh-CN" sz="2400" dirty="0" smtClean="0"/>
          </a:p>
          <a:p>
            <a:r>
              <a:rPr lang="zh-CN" altLang="en-US" sz="2400" dirty="0" smtClean="0">
                <a:solidFill>
                  <a:srgbClr val="C00000"/>
                </a:solidFill>
              </a:rPr>
              <a:t>重点和难点：</a:t>
            </a:r>
            <a:r>
              <a:rPr lang="zh-CN" altLang="en-US" sz="2400" dirty="0" smtClean="0"/>
              <a:t>决策树学习。</a:t>
            </a:r>
            <a:endParaRPr lang="en-US" altLang="zh-CN" sz="2400" dirty="0" smtClean="0"/>
          </a:p>
          <a:p>
            <a:r>
              <a:rPr lang="zh-CN" altLang="en-US" sz="2400" dirty="0" smtClean="0">
                <a:solidFill>
                  <a:srgbClr val="C00000"/>
                </a:solidFill>
              </a:rPr>
              <a:t>学时：</a:t>
            </a:r>
            <a:r>
              <a:rPr lang="en-US" altLang="zh-CN" sz="2400" dirty="0" smtClean="0"/>
              <a:t>3</a:t>
            </a:r>
            <a:r>
              <a:rPr lang="zh-CN" altLang="en-US" sz="2400" dirty="0" smtClean="0"/>
              <a:t>小时</a:t>
            </a:r>
            <a:endParaRPr lang="zh-CN" altLang="en-US" sz="2400" dirty="0"/>
          </a:p>
        </p:txBody>
      </p:sp>
    </p:spTree>
    <p:extLst>
      <p:ext uri="{BB962C8B-B14F-4D97-AF65-F5344CB8AC3E}">
        <p14:creationId xmlns:p14="http://schemas.microsoft.com/office/powerpoint/2010/main" val="2324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blinds(horizontal)">
                                      <p:cBhvr>
                                        <p:cTn id="7" dur="500"/>
                                        <p:tgtEl>
                                          <p:spTgt spid="307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5">
                                            <p:txEl>
                                              <p:pRg st="2" end="2"/>
                                            </p:txEl>
                                          </p:spTgt>
                                        </p:tgtEl>
                                        <p:attrNameLst>
                                          <p:attrName>style.visibility</p:attrName>
                                        </p:attrNameLst>
                                      </p:cBhvr>
                                      <p:to>
                                        <p:strVal val="visible"/>
                                      </p:to>
                                    </p:set>
                                    <p:animEffect transition="in" filter="blinds(horizontal)">
                                      <p:cBhvr>
                                        <p:cTn id="10" dur="500"/>
                                        <p:tgtEl>
                                          <p:spTgt spid="307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75">
                                            <p:txEl>
                                              <p:pRg st="3" end="3"/>
                                            </p:txEl>
                                          </p:spTgt>
                                        </p:tgtEl>
                                        <p:attrNameLst>
                                          <p:attrName>style.visibility</p:attrName>
                                        </p:attrNameLst>
                                      </p:cBhvr>
                                      <p:to>
                                        <p:strVal val="visible"/>
                                      </p:to>
                                    </p:set>
                                    <p:animEffect transition="in" filter="blinds(horizontal)">
                                      <p:cBhvr>
                                        <p:cTn id="13" dur="500"/>
                                        <p:tgtEl>
                                          <p:spTgt spid="307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075">
                                            <p:txEl>
                                              <p:pRg st="4" end="4"/>
                                            </p:txEl>
                                          </p:spTgt>
                                        </p:tgtEl>
                                        <p:attrNameLst>
                                          <p:attrName>style.visibility</p:attrName>
                                        </p:attrNameLst>
                                      </p:cBhvr>
                                      <p:to>
                                        <p:strVal val="visible"/>
                                      </p:to>
                                    </p:set>
                                    <p:animEffect transition="in" filter="blinds(horizontal)">
                                      <p:cBhvr>
                                        <p:cTn id="16" dur="500"/>
                                        <p:tgtEl>
                                          <p:spTgt spid="3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Rot="1" noChangeArrowheads="1"/>
          </p:cNvSpPr>
          <p:nvPr>
            <p:ph type="body" idx="4294967295"/>
          </p:nvPr>
        </p:nvSpPr>
        <p:spPr>
          <a:xfrm>
            <a:off x="179512" y="224434"/>
            <a:ext cx="8393016" cy="6062086"/>
          </a:xfrm>
        </p:spPr>
        <p:txBody>
          <a:bodyPr/>
          <a:lstStyle/>
          <a:p>
            <a:pPr>
              <a:lnSpc>
                <a:spcPct val="150000"/>
              </a:lnSpc>
              <a:buFont typeface="Wingdings" pitchFamily="2" charset="2"/>
              <a:buNone/>
            </a:pPr>
            <a:r>
              <a:rPr lang="en-US" altLang="zh-CN" sz="2800" dirty="0">
                <a:latin typeface="黑体" pitchFamily="49" charset="-122"/>
                <a:ea typeface="黑体" pitchFamily="49" charset="-122"/>
              </a:rPr>
              <a:t>               </a:t>
            </a:r>
            <a:r>
              <a:rPr lang="en-US" altLang="zh-CN" sz="2800" dirty="0" smtClean="0">
                <a:solidFill>
                  <a:srgbClr val="C00000"/>
                </a:solidFill>
                <a:latin typeface="黑体" pitchFamily="49" charset="-122"/>
                <a:ea typeface="黑体" pitchFamily="49" charset="-122"/>
              </a:rPr>
              <a:t>9.1 </a:t>
            </a:r>
            <a:r>
              <a:rPr lang="zh-CN" altLang="en-US" sz="2800" dirty="0">
                <a:solidFill>
                  <a:srgbClr val="C00000"/>
                </a:solidFill>
                <a:latin typeface="黑体" pitchFamily="49" charset="-122"/>
                <a:ea typeface="黑体" pitchFamily="49" charset="-122"/>
              </a:rPr>
              <a:t>机器学习概述</a:t>
            </a:r>
          </a:p>
          <a:p>
            <a:pPr>
              <a:lnSpc>
                <a:spcPct val="120000"/>
              </a:lnSpc>
              <a:spcBef>
                <a:spcPts val="0"/>
              </a:spcBef>
              <a:buFont typeface="Wingdings" pitchFamily="2" charset="2"/>
              <a:buNone/>
            </a:pPr>
            <a:r>
              <a:rPr lang="en-US" altLang="zh-CN" sz="2400" dirty="0" smtClean="0">
                <a:solidFill>
                  <a:srgbClr val="0070C0"/>
                </a:solidFill>
                <a:latin typeface="黑体" pitchFamily="49" charset="-122"/>
                <a:ea typeface="黑体" pitchFamily="49" charset="-122"/>
              </a:rPr>
              <a:t>  9.1.1 </a:t>
            </a:r>
            <a:r>
              <a:rPr lang="zh-CN" altLang="en-US" sz="2400" dirty="0">
                <a:solidFill>
                  <a:srgbClr val="0070C0"/>
                </a:solidFill>
                <a:latin typeface="黑体" pitchFamily="49" charset="-122"/>
                <a:ea typeface="黑体" pitchFamily="49" charset="-122"/>
              </a:rPr>
              <a:t>机器学习的</a:t>
            </a:r>
            <a:r>
              <a:rPr lang="zh-CN" altLang="en-US" sz="2400" dirty="0" smtClean="0">
                <a:solidFill>
                  <a:srgbClr val="0070C0"/>
                </a:solidFill>
                <a:latin typeface="黑体" pitchFamily="49" charset="-122"/>
                <a:ea typeface="黑体" pitchFamily="49" charset="-122"/>
              </a:rPr>
              <a:t>概念</a:t>
            </a:r>
            <a:endParaRPr lang="en-US" altLang="zh-CN" sz="2400" dirty="0" smtClean="0">
              <a:solidFill>
                <a:srgbClr val="0070C0"/>
              </a:solidFill>
              <a:latin typeface="黑体" pitchFamily="49" charset="-122"/>
              <a:ea typeface="黑体" pitchFamily="49" charset="-122"/>
            </a:endParaRPr>
          </a:p>
          <a:p>
            <a:pPr>
              <a:lnSpc>
                <a:spcPct val="120000"/>
              </a:lnSpc>
              <a:spcBef>
                <a:spcPts val="0"/>
              </a:spcBef>
              <a:buNone/>
            </a:pPr>
            <a:r>
              <a:rPr lang="zh-CN" altLang="en-US" sz="2400" dirty="0">
                <a:solidFill>
                  <a:srgbClr val="0070C0"/>
                </a:solidFill>
                <a:latin typeface="黑体" pitchFamily="49" charset="-122"/>
                <a:ea typeface="黑体" pitchFamily="49" charset="-122"/>
              </a:rPr>
              <a:t>一般认为机器学习是研究如何使用机器来模拟人类</a:t>
            </a:r>
            <a:r>
              <a:rPr lang="zh-CN" altLang="en-US" sz="2400" dirty="0">
                <a:solidFill>
                  <a:srgbClr val="C00000"/>
                </a:solidFill>
                <a:latin typeface="黑体" pitchFamily="49" charset="-122"/>
                <a:ea typeface="黑体" pitchFamily="49" charset="-122"/>
              </a:rPr>
              <a:t>学习</a:t>
            </a:r>
            <a:r>
              <a:rPr lang="zh-CN" altLang="en-US" sz="2400" dirty="0">
                <a:solidFill>
                  <a:srgbClr val="0070C0"/>
                </a:solidFill>
                <a:latin typeface="黑体" pitchFamily="49" charset="-122"/>
                <a:ea typeface="黑体" pitchFamily="49" charset="-122"/>
              </a:rPr>
              <a:t>活动的一门学科。 </a:t>
            </a:r>
          </a:p>
          <a:p>
            <a:pPr algn="just"/>
            <a:r>
              <a:rPr lang="zh-CN" altLang="en-US" sz="2300" dirty="0">
                <a:solidFill>
                  <a:srgbClr val="002060"/>
                </a:solidFill>
                <a:latin typeface="方正姚体" pitchFamily="2" charset="-122"/>
                <a:ea typeface="方正姚体" pitchFamily="2" charset="-122"/>
              </a:rPr>
              <a:t>心理学中对</a:t>
            </a:r>
            <a:r>
              <a:rPr lang="zh-CN" altLang="en-US" sz="2300" dirty="0">
                <a:solidFill>
                  <a:srgbClr val="C00000"/>
                </a:solidFill>
                <a:latin typeface="方正姚体" pitchFamily="2" charset="-122"/>
                <a:ea typeface="方正姚体" pitchFamily="2" charset="-122"/>
              </a:rPr>
              <a:t>学习</a:t>
            </a:r>
            <a:r>
              <a:rPr lang="zh-CN" altLang="en-US" sz="2300" dirty="0">
                <a:solidFill>
                  <a:srgbClr val="002060"/>
                </a:solidFill>
                <a:latin typeface="方正姚体" pitchFamily="2" charset="-122"/>
                <a:ea typeface="方正姚体" pitchFamily="2" charset="-122"/>
              </a:rPr>
              <a:t>的解释是</a:t>
            </a:r>
            <a:r>
              <a:rPr lang="zh-CN" altLang="en-US" sz="2300" dirty="0">
                <a:solidFill>
                  <a:srgbClr val="002060"/>
                </a:solidFill>
                <a:latin typeface="华文新魏" pitchFamily="2" charset="-122"/>
                <a:ea typeface="华文新魏" pitchFamily="2" charset="-122"/>
              </a:rPr>
              <a:t>：</a:t>
            </a:r>
            <a:r>
              <a:rPr lang="zh-CN" altLang="en-US" sz="2300" dirty="0">
                <a:solidFill>
                  <a:srgbClr val="002060"/>
                </a:solidFill>
                <a:latin typeface="楷体" pitchFamily="49" charset="-122"/>
                <a:ea typeface="楷体" pitchFamily="49" charset="-122"/>
              </a:rPr>
              <a:t>学习是指（人或动物）依靠经验的获得而使行为持久变化的过程。</a:t>
            </a:r>
          </a:p>
          <a:p>
            <a:pPr algn="just"/>
            <a:r>
              <a:rPr lang="en-US" altLang="zh-CN" sz="2300" dirty="0">
                <a:solidFill>
                  <a:srgbClr val="002060"/>
                </a:solidFill>
                <a:latin typeface="方正姚体" pitchFamily="2" charset="-122"/>
                <a:ea typeface="方正姚体" pitchFamily="2" charset="-122"/>
              </a:rPr>
              <a:t>Simon</a:t>
            </a:r>
            <a:r>
              <a:rPr lang="zh-CN" altLang="en-US" sz="2300" dirty="0">
                <a:solidFill>
                  <a:srgbClr val="002060"/>
                </a:solidFill>
                <a:latin typeface="方正姚体" pitchFamily="2" charset="-122"/>
                <a:ea typeface="方正姚体" pitchFamily="2" charset="-122"/>
              </a:rPr>
              <a:t>认为：</a:t>
            </a:r>
            <a:r>
              <a:rPr lang="zh-CN" altLang="en-US" sz="2300" dirty="0">
                <a:solidFill>
                  <a:srgbClr val="002060"/>
                </a:solidFill>
                <a:latin typeface="楷体" pitchFamily="49" charset="-122"/>
                <a:ea typeface="楷体" pitchFamily="49" charset="-122"/>
              </a:rPr>
              <a:t>如果一个系统能够通过执行某种过程而改进它的性能，这就是学习。</a:t>
            </a:r>
          </a:p>
          <a:p>
            <a:pPr algn="just"/>
            <a:r>
              <a:rPr lang="en-US" altLang="zh-CN" sz="2300" dirty="0" err="1" smtClean="0">
                <a:solidFill>
                  <a:srgbClr val="002060"/>
                </a:solidFill>
                <a:latin typeface="方正姚体" pitchFamily="2" charset="-122"/>
                <a:ea typeface="方正姚体" pitchFamily="2" charset="-122"/>
              </a:rPr>
              <a:t>Minsky</a:t>
            </a:r>
            <a:r>
              <a:rPr lang="en-US" altLang="zh-CN" sz="2300" dirty="0" smtClean="0">
                <a:solidFill>
                  <a:srgbClr val="002060"/>
                </a:solidFill>
                <a:latin typeface="方正姚体" pitchFamily="2" charset="-122"/>
                <a:ea typeface="方正姚体" pitchFamily="2" charset="-122"/>
              </a:rPr>
              <a:t> </a:t>
            </a:r>
            <a:r>
              <a:rPr lang="zh-CN" altLang="en-US" sz="2300" dirty="0" smtClean="0">
                <a:solidFill>
                  <a:srgbClr val="002060"/>
                </a:solidFill>
                <a:latin typeface="方正姚体" pitchFamily="2" charset="-122"/>
                <a:ea typeface="方正姚体" pitchFamily="2" charset="-122"/>
              </a:rPr>
              <a:t>认为</a:t>
            </a:r>
            <a:r>
              <a:rPr lang="zh-CN" altLang="en-US" sz="2300" dirty="0">
                <a:solidFill>
                  <a:srgbClr val="002060"/>
                </a:solidFill>
                <a:latin typeface="方正姚体" pitchFamily="2" charset="-122"/>
                <a:ea typeface="方正姚体" pitchFamily="2" charset="-122"/>
              </a:rPr>
              <a:t>：</a:t>
            </a:r>
            <a:r>
              <a:rPr lang="zh-CN" altLang="en-US" sz="2300" dirty="0">
                <a:solidFill>
                  <a:srgbClr val="002060"/>
                </a:solidFill>
                <a:latin typeface="楷体" pitchFamily="49" charset="-122"/>
                <a:ea typeface="楷体" pitchFamily="49" charset="-122"/>
              </a:rPr>
              <a:t>学习是在人们头脑中（心理内部）进行有用的变化。</a:t>
            </a:r>
          </a:p>
          <a:p>
            <a:pPr algn="just"/>
            <a:r>
              <a:rPr lang="en-US" altLang="zh-CN" sz="2300" dirty="0">
                <a:solidFill>
                  <a:srgbClr val="002060"/>
                </a:solidFill>
                <a:latin typeface="方正姚体" pitchFamily="2" charset="-122"/>
                <a:ea typeface="方正姚体" pitchFamily="2" charset="-122"/>
              </a:rPr>
              <a:t>Tom M. Mitchell</a:t>
            </a:r>
            <a:r>
              <a:rPr lang="zh-CN" altLang="en-US" sz="2300" dirty="0">
                <a:solidFill>
                  <a:srgbClr val="002060"/>
                </a:solidFill>
                <a:latin typeface="方正姚体" pitchFamily="2" charset="-122"/>
                <a:ea typeface="方正姚体" pitchFamily="2" charset="-122"/>
              </a:rPr>
              <a:t>在</a:t>
            </a:r>
            <a:r>
              <a:rPr lang="en-US" altLang="zh-CN" sz="2300" dirty="0">
                <a:solidFill>
                  <a:srgbClr val="002060"/>
                </a:solidFill>
                <a:latin typeface="方正姚体" pitchFamily="2" charset="-122"/>
                <a:ea typeface="方正姚体" pitchFamily="2" charset="-122"/>
              </a:rPr>
              <a:t>《</a:t>
            </a:r>
            <a:r>
              <a:rPr lang="zh-CN" altLang="en-US" sz="2300" dirty="0">
                <a:solidFill>
                  <a:srgbClr val="002060"/>
                </a:solidFill>
                <a:latin typeface="方正姚体" pitchFamily="2" charset="-122"/>
                <a:ea typeface="方正姚体" pitchFamily="2" charset="-122"/>
              </a:rPr>
              <a:t>机器学习</a:t>
            </a:r>
            <a:r>
              <a:rPr lang="en-US" altLang="zh-CN" sz="2300" dirty="0">
                <a:solidFill>
                  <a:srgbClr val="002060"/>
                </a:solidFill>
                <a:latin typeface="方正姚体" pitchFamily="2" charset="-122"/>
                <a:ea typeface="方正姚体" pitchFamily="2" charset="-122"/>
              </a:rPr>
              <a:t>》</a:t>
            </a:r>
            <a:r>
              <a:rPr lang="zh-CN" altLang="en-US" sz="2300" dirty="0">
                <a:solidFill>
                  <a:srgbClr val="002060"/>
                </a:solidFill>
                <a:latin typeface="方正姚体" pitchFamily="2" charset="-122"/>
                <a:ea typeface="方正姚体" pitchFamily="2" charset="-122"/>
              </a:rPr>
              <a:t>一书中对学习的定义是：</a:t>
            </a:r>
            <a:r>
              <a:rPr lang="zh-CN" altLang="en-US" sz="2300" dirty="0">
                <a:solidFill>
                  <a:srgbClr val="002060"/>
                </a:solidFill>
                <a:latin typeface="楷体" pitchFamily="49" charset="-122"/>
                <a:ea typeface="楷体" pitchFamily="49" charset="-122"/>
              </a:rPr>
              <a:t>对于某类任务</a:t>
            </a:r>
            <a:r>
              <a:rPr lang="en-US" altLang="zh-CN" sz="2300" dirty="0">
                <a:solidFill>
                  <a:srgbClr val="002060"/>
                </a:solidFill>
                <a:latin typeface="楷体" pitchFamily="49" charset="-122"/>
                <a:ea typeface="楷体" pitchFamily="49" charset="-122"/>
              </a:rPr>
              <a:t>T</a:t>
            </a:r>
            <a:r>
              <a:rPr lang="zh-CN" altLang="en-US" sz="2300" dirty="0">
                <a:solidFill>
                  <a:srgbClr val="002060"/>
                </a:solidFill>
                <a:latin typeface="楷体" pitchFamily="49" charset="-122"/>
                <a:ea typeface="楷体" pitchFamily="49" charset="-122"/>
              </a:rPr>
              <a:t>和性能度</a:t>
            </a:r>
            <a:r>
              <a:rPr lang="en-US" altLang="zh-CN" sz="2300" dirty="0">
                <a:solidFill>
                  <a:srgbClr val="002060"/>
                </a:solidFill>
                <a:latin typeface="楷体" pitchFamily="49" charset="-122"/>
                <a:ea typeface="楷体" pitchFamily="49" charset="-122"/>
              </a:rPr>
              <a:t>P</a:t>
            </a:r>
            <a:r>
              <a:rPr lang="zh-CN" altLang="en-US" sz="2300" dirty="0">
                <a:solidFill>
                  <a:srgbClr val="002060"/>
                </a:solidFill>
                <a:latin typeface="楷体" pitchFamily="49" charset="-122"/>
                <a:ea typeface="楷体" pitchFamily="49" charset="-122"/>
              </a:rPr>
              <a:t>，如果一个计算机程序在</a:t>
            </a:r>
            <a:r>
              <a:rPr lang="en-US" altLang="zh-CN" sz="2300" dirty="0">
                <a:solidFill>
                  <a:srgbClr val="002060"/>
                </a:solidFill>
                <a:latin typeface="楷体" pitchFamily="49" charset="-122"/>
                <a:ea typeface="楷体" pitchFamily="49" charset="-122"/>
              </a:rPr>
              <a:t>T</a:t>
            </a:r>
            <a:r>
              <a:rPr lang="zh-CN" altLang="en-US" sz="2300" dirty="0">
                <a:solidFill>
                  <a:srgbClr val="002060"/>
                </a:solidFill>
                <a:latin typeface="楷体" pitchFamily="49" charset="-122"/>
                <a:ea typeface="楷体" pitchFamily="49" charset="-122"/>
              </a:rPr>
              <a:t>上以</a:t>
            </a:r>
            <a:r>
              <a:rPr lang="en-US" altLang="zh-CN" sz="2300" dirty="0">
                <a:solidFill>
                  <a:srgbClr val="002060"/>
                </a:solidFill>
                <a:latin typeface="楷体" pitchFamily="49" charset="-122"/>
                <a:ea typeface="楷体" pitchFamily="49" charset="-122"/>
              </a:rPr>
              <a:t>P</a:t>
            </a:r>
            <a:r>
              <a:rPr lang="zh-CN" altLang="en-US" sz="2300" dirty="0">
                <a:solidFill>
                  <a:srgbClr val="002060"/>
                </a:solidFill>
                <a:latin typeface="楷体" pitchFamily="49" charset="-122"/>
                <a:ea typeface="楷体" pitchFamily="49" charset="-122"/>
              </a:rPr>
              <a:t>衡量的性能随着经验</a:t>
            </a:r>
            <a:r>
              <a:rPr lang="en-US" altLang="zh-CN" sz="2300" dirty="0">
                <a:solidFill>
                  <a:srgbClr val="002060"/>
                </a:solidFill>
                <a:latin typeface="楷体" pitchFamily="49" charset="-122"/>
                <a:ea typeface="楷体" pitchFamily="49" charset="-122"/>
              </a:rPr>
              <a:t>E</a:t>
            </a:r>
            <a:r>
              <a:rPr lang="zh-CN" altLang="en-US" sz="2300" dirty="0">
                <a:solidFill>
                  <a:srgbClr val="002060"/>
                </a:solidFill>
                <a:latin typeface="楷体" pitchFamily="49" charset="-122"/>
                <a:ea typeface="楷体" pitchFamily="49" charset="-122"/>
              </a:rPr>
              <a:t>而自我完善，那么，我们称这个计算机程序从经验</a:t>
            </a:r>
            <a:r>
              <a:rPr lang="en-US" altLang="zh-CN" sz="2300" dirty="0">
                <a:solidFill>
                  <a:srgbClr val="002060"/>
                </a:solidFill>
                <a:latin typeface="楷体" pitchFamily="49" charset="-122"/>
                <a:ea typeface="楷体" pitchFamily="49" charset="-122"/>
              </a:rPr>
              <a:t>E</a:t>
            </a:r>
            <a:r>
              <a:rPr lang="zh-CN" altLang="en-US" sz="2300" dirty="0">
                <a:solidFill>
                  <a:srgbClr val="002060"/>
                </a:solidFill>
                <a:latin typeface="楷体" pitchFamily="49" charset="-122"/>
                <a:ea typeface="楷体" pitchFamily="49" charset="-122"/>
              </a:rPr>
              <a:t>中学习。</a:t>
            </a:r>
          </a:p>
          <a:p>
            <a:pPr algn="just"/>
            <a:r>
              <a:rPr lang="zh-CN" altLang="en-US" sz="2300" dirty="0">
                <a:solidFill>
                  <a:srgbClr val="002060"/>
                </a:solidFill>
                <a:latin typeface="方正姚体" pitchFamily="2" charset="-122"/>
                <a:ea typeface="方正姚体" pitchFamily="2" charset="-122"/>
              </a:rPr>
              <a:t>当前关于机器学习的许多文献中也大都认为：</a:t>
            </a:r>
            <a:r>
              <a:rPr lang="zh-CN" altLang="en-US" sz="2300" dirty="0">
                <a:solidFill>
                  <a:srgbClr val="FF0000"/>
                </a:solidFill>
                <a:latin typeface="楷体" pitchFamily="49" charset="-122"/>
                <a:ea typeface="楷体" pitchFamily="49" charset="-122"/>
              </a:rPr>
              <a:t>学习是系统积累经验以改善其自身性能的过程。</a:t>
            </a:r>
          </a:p>
          <a:p>
            <a:pPr>
              <a:lnSpc>
                <a:spcPct val="90000"/>
              </a:lnSpc>
              <a:buFont typeface="Wingdings" pitchFamily="2" charset="2"/>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899">
                                            <p:txEl>
                                              <p:pRg st="1" end="1"/>
                                            </p:txEl>
                                          </p:spTgt>
                                        </p:tgtEl>
                                        <p:attrNameLst>
                                          <p:attrName>style.visibility</p:attrName>
                                        </p:attrNameLst>
                                      </p:cBhvr>
                                      <p:to>
                                        <p:strVal val="visible"/>
                                      </p:to>
                                    </p:set>
                                    <p:animEffect transition="in" filter="blinds(horizontal)">
                                      <p:cBhvr>
                                        <p:cTn id="7" dur="500"/>
                                        <p:tgtEl>
                                          <p:spTgt spid="808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0899">
                                            <p:txEl>
                                              <p:pRg st="2" end="2"/>
                                            </p:txEl>
                                          </p:spTgt>
                                        </p:tgtEl>
                                        <p:attrNameLst>
                                          <p:attrName>style.visibility</p:attrName>
                                        </p:attrNameLst>
                                      </p:cBhvr>
                                      <p:to>
                                        <p:strVal val="visible"/>
                                      </p:to>
                                    </p:set>
                                    <p:animEffect transition="in" filter="blinds(horizontal)">
                                      <p:cBhvr>
                                        <p:cTn id="12" dur="500"/>
                                        <p:tgtEl>
                                          <p:spTgt spid="8089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0899">
                                            <p:txEl>
                                              <p:pRg st="3" end="3"/>
                                            </p:txEl>
                                          </p:spTgt>
                                        </p:tgtEl>
                                        <p:attrNameLst>
                                          <p:attrName>style.visibility</p:attrName>
                                        </p:attrNameLst>
                                      </p:cBhvr>
                                      <p:to>
                                        <p:strVal val="visible"/>
                                      </p:to>
                                    </p:set>
                                    <p:animEffect transition="in" filter="blinds(horizontal)">
                                      <p:cBhvr>
                                        <p:cTn id="15" dur="500"/>
                                        <p:tgtEl>
                                          <p:spTgt spid="8089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0899">
                                            <p:txEl>
                                              <p:pRg st="4" end="4"/>
                                            </p:txEl>
                                          </p:spTgt>
                                        </p:tgtEl>
                                        <p:attrNameLst>
                                          <p:attrName>style.visibility</p:attrName>
                                        </p:attrNameLst>
                                      </p:cBhvr>
                                      <p:to>
                                        <p:strVal val="visible"/>
                                      </p:to>
                                    </p:set>
                                    <p:animEffect transition="in" filter="blinds(horizontal)">
                                      <p:cBhvr>
                                        <p:cTn id="18" dur="500"/>
                                        <p:tgtEl>
                                          <p:spTgt spid="8089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0899">
                                            <p:txEl>
                                              <p:pRg st="5" end="5"/>
                                            </p:txEl>
                                          </p:spTgt>
                                        </p:tgtEl>
                                        <p:attrNameLst>
                                          <p:attrName>style.visibility</p:attrName>
                                        </p:attrNameLst>
                                      </p:cBhvr>
                                      <p:to>
                                        <p:strVal val="visible"/>
                                      </p:to>
                                    </p:set>
                                    <p:animEffect transition="in" filter="blinds(horizontal)">
                                      <p:cBhvr>
                                        <p:cTn id="21" dur="500"/>
                                        <p:tgtEl>
                                          <p:spTgt spid="8089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0899">
                                            <p:txEl>
                                              <p:pRg st="6" end="6"/>
                                            </p:txEl>
                                          </p:spTgt>
                                        </p:tgtEl>
                                        <p:attrNameLst>
                                          <p:attrName>style.visibility</p:attrName>
                                        </p:attrNameLst>
                                      </p:cBhvr>
                                      <p:to>
                                        <p:strVal val="visible"/>
                                      </p:to>
                                    </p:set>
                                    <p:animEffect transition="in" filter="blinds(horizontal)">
                                      <p:cBhvr>
                                        <p:cTn id="24" dur="500"/>
                                        <p:tgtEl>
                                          <p:spTgt spid="80899">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0899">
                                            <p:txEl>
                                              <p:pRg st="7" end="7"/>
                                            </p:txEl>
                                          </p:spTgt>
                                        </p:tgtEl>
                                        <p:attrNameLst>
                                          <p:attrName>style.visibility</p:attrName>
                                        </p:attrNameLst>
                                      </p:cBhvr>
                                      <p:to>
                                        <p:strVal val="visible"/>
                                      </p:to>
                                    </p:set>
                                    <p:animEffect transition="in" filter="blinds(horizontal)">
                                      <p:cBhvr>
                                        <p:cTn id="27" dur="500"/>
                                        <p:tgtEl>
                                          <p:spTgt spid="808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p:cNvPicPr>
            <a:picLocks noChangeAspect="1" noChangeArrowheads="1"/>
          </p:cNvPicPr>
          <p:nvPr/>
        </p:nvPicPr>
        <p:blipFill>
          <a:blip r:embed="rId2"/>
          <a:srcRect/>
          <a:stretch>
            <a:fillRect/>
          </a:stretch>
        </p:blipFill>
        <p:spPr bwMode="auto">
          <a:xfrm>
            <a:off x="107504" y="2636912"/>
            <a:ext cx="7812855" cy="4464496"/>
          </a:xfrm>
          <a:prstGeom prst="rect">
            <a:avLst/>
          </a:prstGeom>
          <a:noFill/>
          <a:ln w="9525">
            <a:noFill/>
            <a:miter lim="800000"/>
            <a:headEnd/>
            <a:tailEnd/>
          </a:ln>
          <a:effectLst/>
        </p:spPr>
      </p:pic>
      <p:sp>
        <p:nvSpPr>
          <p:cNvPr id="2" name="矩形 1"/>
          <p:cNvSpPr/>
          <p:nvPr/>
        </p:nvSpPr>
        <p:spPr>
          <a:xfrm>
            <a:off x="251520" y="404665"/>
            <a:ext cx="7920880" cy="2123658"/>
          </a:xfrm>
          <a:prstGeom prst="rect">
            <a:avLst/>
          </a:prstGeom>
        </p:spPr>
        <p:txBody>
          <a:bodyPr wrap="square">
            <a:spAutoFit/>
          </a:bodyPr>
          <a:lstStyle/>
          <a:p>
            <a:pPr marL="342900" lvl="0" indent="-342900">
              <a:lnSpc>
                <a:spcPct val="150000"/>
              </a:lnSpc>
              <a:spcBef>
                <a:spcPct val="20000"/>
              </a:spcBef>
              <a:buClr>
                <a:srgbClr val="0066CC"/>
              </a:buClr>
            </a:pPr>
            <a:r>
              <a:rPr lang="en-US" altLang="zh-CN" sz="2400" kern="0" dirty="0">
                <a:solidFill>
                  <a:srgbClr val="0070C0"/>
                </a:solidFill>
                <a:latin typeface="黑体" pitchFamily="49" charset="-122"/>
                <a:ea typeface="黑体" pitchFamily="49" charset="-122"/>
              </a:rPr>
              <a:t>9.1.2 </a:t>
            </a:r>
            <a:r>
              <a:rPr lang="zh-CN" altLang="en-US" sz="2400" kern="0" dirty="0">
                <a:solidFill>
                  <a:srgbClr val="0070C0"/>
                </a:solidFill>
                <a:latin typeface="黑体" pitchFamily="49" charset="-122"/>
                <a:ea typeface="黑体" pitchFamily="49" charset="-122"/>
              </a:rPr>
              <a:t>机器学习的原理</a:t>
            </a:r>
            <a:endParaRPr lang="zh-CN" altLang="en-US" sz="2400" kern="0" dirty="0">
              <a:solidFill>
                <a:srgbClr val="0070C0"/>
              </a:solidFill>
              <a:latin typeface="Arial"/>
              <a:ea typeface="宋体"/>
            </a:endParaRPr>
          </a:p>
          <a:p>
            <a:pPr marL="342900" lvl="0" indent="-342900">
              <a:spcBef>
                <a:spcPts val="0"/>
              </a:spcBef>
              <a:buClr>
                <a:srgbClr val="0066CC"/>
              </a:buClr>
            </a:pPr>
            <a:r>
              <a:rPr lang="zh-CN" altLang="en-US" sz="2400" kern="0" dirty="0">
                <a:solidFill>
                  <a:srgbClr val="002060"/>
                </a:solidFill>
                <a:latin typeface="华文新魏" pitchFamily="2" charset="-122"/>
                <a:ea typeface="华文新魏" pitchFamily="2" charset="-122"/>
              </a:rPr>
              <a:t>① 学习与经验有关；</a:t>
            </a:r>
          </a:p>
          <a:p>
            <a:pPr marL="342900" lvl="0" indent="-342900">
              <a:lnSpc>
                <a:spcPct val="150000"/>
              </a:lnSpc>
              <a:spcBef>
                <a:spcPts val="0"/>
              </a:spcBef>
              <a:buClr>
                <a:srgbClr val="0066CC"/>
              </a:buClr>
            </a:pPr>
            <a:r>
              <a:rPr lang="zh-CN" altLang="en-US" sz="2400" kern="0" dirty="0">
                <a:solidFill>
                  <a:srgbClr val="002060"/>
                </a:solidFill>
                <a:latin typeface="华文新魏" pitchFamily="2" charset="-122"/>
                <a:ea typeface="华文新魏" pitchFamily="2" charset="-122"/>
              </a:rPr>
              <a:t>② 学习可以改善系统性能；</a:t>
            </a:r>
          </a:p>
          <a:p>
            <a:pPr marL="342900" lvl="0" indent="-342900" algn="just">
              <a:lnSpc>
                <a:spcPct val="150000"/>
              </a:lnSpc>
              <a:spcBef>
                <a:spcPts val="0"/>
              </a:spcBef>
              <a:buClr>
                <a:srgbClr val="0066CC"/>
              </a:buClr>
            </a:pPr>
            <a:r>
              <a:rPr lang="zh-CN" altLang="en-US" sz="2400" kern="0" dirty="0">
                <a:solidFill>
                  <a:srgbClr val="002060"/>
                </a:solidFill>
                <a:latin typeface="华文新魏" pitchFamily="2" charset="-122"/>
                <a:ea typeface="华文新魏" pitchFamily="2" charset="-122"/>
              </a:rPr>
              <a:t>③ 学习是一个有反馈的信息处理与控制过程。</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rgbClr val="282828"/>
      </a:dk1>
      <a:lt1>
        <a:srgbClr val="E3F0E1"/>
      </a:lt1>
      <a:dk2>
        <a:srgbClr val="094000"/>
      </a:dk2>
      <a:lt2>
        <a:srgbClr val="F4F1D8"/>
      </a:lt2>
      <a:accent1>
        <a:srgbClr val="689E5F"/>
      </a:accent1>
      <a:accent2>
        <a:srgbClr val="59AE93"/>
      </a:accent2>
      <a:accent3>
        <a:srgbClr val="2D7A61"/>
      </a:accent3>
      <a:accent4>
        <a:srgbClr val="87D295"/>
      </a:accent4>
      <a:accent5>
        <a:srgbClr val="9CC86E"/>
      </a:accent5>
      <a:accent6>
        <a:srgbClr val="9BB67E"/>
      </a:accent6>
      <a:hlink>
        <a:srgbClr val="0000FF"/>
      </a:hlink>
      <a:folHlink>
        <a:srgbClr val="800080"/>
      </a:folHlink>
    </a:clrScheme>
    <a:fontScheme name="Office">
      <a:majorFont>
        <a:latin typeface="Calibri"/>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ujr" typeface="Shruti"/>
        <a:font script="Viet" typeface="Times New Roman"/>
        <a:font script="Arab" typeface="Times New Roman"/>
        <a:font script="Hebr" typeface="Times New Roman"/>
        <a:font script="Telu" typeface="Gautami"/>
        <a:font script="Ethi" typeface="Nyala"/>
        <a:font script="Jpan" typeface="ＭＳ Ｐゴシック"/>
        <a:font script="Sinh" typeface="Iskoola Pota"/>
        <a:font script="Taml" typeface="Latha"/>
        <a:font script="Deva" typeface="Mangal"/>
        <a:font script="Knda" typeface="Tunga"/>
        <a:font script="Tibt" typeface="Microsoft Himalaya"/>
        <a:font script="Khmr" typeface="MoolBoran"/>
        <a:font script="Hant" typeface="新細明體"/>
        <a:font script="Laoo" typeface="DokChampa"/>
        <a:font script="Mong" typeface="Mongolian Baiti"/>
        <a:font script="Hans" typeface="宋体"/>
        <a:font script="Guru" typeface="Raavi"/>
        <a:font script="Thaa" typeface="MV Boli"/>
        <a:font script="Cans" typeface="Euphemia"/>
        <a:font script="Hang" typeface="맑은 고딕"/>
        <a:font script="Syrc" typeface="Estrangelo Edessa"/>
      </a:majorFont>
      <a:minorFont>
        <a:latin typeface="Calibri"/>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ujr" typeface="Shruti"/>
        <a:font script="Viet" typeface="Arial"/>
        <a:font script="Arab" typeface="Arial"/>
        <a:font script="Hebr" typeface="Arial"/>
        <a:font script="Telu" typeface="Gautami"/>
        <a:font script="Ethi" typeface="Nyala"/>
        <a:font script="Jpan" typeface="ＭＳ Ｐゴシック"/>
        <a:font script="Sinh" typeface="Iskoola Pota"/>
        <a:font script="Taml" typeface="Latha"/>
        <a:font script="Deva" typeface="Mangal"/>
        <a:font script="Knda" typeface="Tunga"/>
        <a:font script="Tibt" typeface="Microsoft Himalaya"/>
        <a:font script="Khmr" typeface="DaunPenh"/>
        <a:font script="Hant" typeface="新細明體"/>
        <a:font script="Laoo" typeface="DokChampa"/>
        <a:font script="Mong" typeface="Mongolian Baiti"/>
        <a:font script="Hans" typeface="宋体"/>
        <a:font script="Guru" typeface="Raavi"/>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AI">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宋体"/>
        <a:cs typeface=""/>
      </a:majorFont>
      <a:minorFont>
        <a:latin typeface="Berlin Sans FB"/>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CDESIGNN</Template>
  <TotalTime>15793</TotalTime>
  <Words>5729</Words>
  <Application>Microsoft Office PowerPoint</Application>
  <PresentationFormat>全屏显示(4:3)</PresentationFormat>
  <Paragraphs>316</Paragraphs>
  <Slides>64</Slides>
  <Notes>2</Notes>
  <HiddenSlides>0</HiddenSlides>
  <MMClips>0</MMClips>
  <ScaleCrop>false</ScaleCrop>
  <HeadingPairs>
    <vt:vector size="8" baseType="variant">
      <vt:variant>
        <vt:lpstr>已用的字体</vt:lpstr>
      </vt:variant>
      <vt:variant>
        <vt:i4>27</vt:i4>
      </vt:variant>
      <vt:variant>
        <vt:lpstr>主题</vt:lpstr>
      </vt:variant>
      <vt:variant>
        <vt:i4>5</vt:i4>
      </vt:variant>
      <vt:variant>
        <vt:lpstr>嵌入 OLE 服务器</vt:lpstr>
      </vt:variant>
      <vt:variant>
        <vt:i4>3</vt:i4>
      </vt:variant>
      <vt:variant>
        <vt:lpstr>幻灯片标题</vt:lpstr>
      </vt:variant>
      <vt:variant>
        <vt:i4>64</vt:i4>
      </vt:variant>
    </vt:vector>
  </HeadingPairs>
  <TitlesOfParts>
    <vt:vector size="99" baseType="lpstr">
      <vt:lpstr>Microsoft Yahei</vt:lpstr>
      <vt:lpstr>PMingLiU</vt:lpstr>
      <vt:lpstr>等线</vt:lpstr>
      <vt:lpstr>方正舒体</vt:lpstr>
      <vt:lpstr>方正姚体</vt:lpstr>
      <vt:lpstr>仿宋_GB2312</vt:lpstr>
      <vt:lpstr>黑体</vt:lpstr>
      <vt:lpstr>华文彩云</vt:lpstr>
      <vt:lpstr>华文新魏</vt:lpstr>
      <vt:lpstr>楷体</vt:lpstr>
      <vt:lpstr>楷体_GB2312</vt:lpstr>
      <vt:lpstr>隶书</vt:lpstr>
      <vt:lpstr>宋体</vt:lpstr>
      <vt:lpstr>微软雅黑</vt:lpstr>
      <vt:lpstr>幼圆</vt:lpstr>
      <vt:lpstr>Arial</vt:lpstr>
      <vt:lpstr>Arial Black</vt:lpstr>
      <vt:lpstr>Berlin Sans FB</vt:lpstr>
      <vt:lpstr>Broadway</vt:lpstr>
      <vt:lpstr>Calibri</vt:lpstr>
      <vt:lpstr>Courier New</vt:lpstr>
      <vt:lpstr>Symbol</vt:lpstr>
      <vt:lpstr>Tahoma</vt:lpstr>
      <vt:lpstr>Times New Roman</vt:lpstr>
      <vt:lpstr>Verdana</vt:lpstr>
      <vt:lpstr>Wingdings</vt:lpstr>
      <vt:lpstr>Wingdings 2</vt:lpstr>
      <vt:lpstr>吉祥如意</vt:lpstr>
      <vt:lpstr>Office Theme</vt:lpstr>
      <vt:lpstr>AI</vt:lpstr>
      <vt:lpstr>mytemp1</vt:lpstr>
      <vt:lpstr>1_mytemp1</vt:lpstr>
      <vt:lpstr>公式</vt:lpstr>
      <vt:lpstr>Equation</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回顾：机器学习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ID3算法伪代码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Windows 用户</cp:lastModifiedBy>
  <cp:revision>238</cp:revision>
  <dcterms:created xsi:type="dcterms:W3CDTF">2007-08-07T01:47:04Z</dcterms:created>
  <dcterms:modified xsi:type="dcterms:W3CDTF">2025-06-09T03:15:19Z</dcterms:modified>
</cp:coreProperties>
</file>